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05" r:id="rId2"/>
    <p:sldId id="335" r:id="rId3"/>
    <p:sldId id="257" r:id="rId4"/>
    <p:sldId id="264" r:id="rId5"/>
    <p:sldId id="266" r:id="rId6"/>
    <p:sldId id="267" r:id="rId7"/>
    <p:sldId id="272" r:id="rId8"/>
    <p:sldId id="340" r:id="rId9"/>
    <p:sldId id="270" r:id="rId10"/>
    <p:sldId id="276" r:id="rId11"/>
    <p:sldId id="298" r:id="rId12"/>
    <p:sldId id="286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95" d="100"/>
          <a:sy n="95" d="100"/>
        </p:scale>
        <p:origin x="1543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3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657104-BF60-47CD-83B8-BC3D5D8013CD}" type="slidenum">
              <a:rPr lang="en-US"/>
              <a:pPr/>
              <a:t>10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Petersen Methods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population is closed.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losses due to e</a:t>
            </a:r>
            <a:r>
              <a:rPr lang="en-US" sz="2400" dirty="0" smtClean="0"/>
              <a:t>migration </a:t>
            </a:r>
            <a:r>
              <a:rPr lang="en-US" sz="2400" dirty="0"/>
              <a:t>or mortality.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gains due </a:t>
            </a:r>
            <a:r>
              <a:rPr lang="en-US" sz="2400"/>
              <a:t>to </a:t>
            </a:r>
            <a:r>
              <a:rPr lang="en-US" sz="2400" smtClean="0"/>
              <a:t>immigration </a:t>
            </a:r>
            <a:r>
              <a:rPr lang="en-US" sz="2400" dirty="0"/>
              <a:t>or recruitment.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fish have the same chance of being </a:t>
            </a:r>
            <a:r>
              <a:rPr lang="en-US" sz="2800" dirty="0" smtClean="0"/>
              <a:t>caught.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Tagging fish does not affect their </a:t>
            </a:r>
            <a:r>
              <a:rPr lang="en-US" sz="2800" dirty="0" err="1"/>
              <a:t>catchability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Fish do not lose their </a:t>
            </a:r>
            <a:r>
              <a:rPr lang="en-US" sz="2800" dirty="0" smtClean="0"/>
              <a:t>tags.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</a:t>
            </a:r>
            <a:r>
              <a:rPr lang="en-US" sz="2800" dirty="0" smtClean="0"/>
              <a:t>tagged fish </a:t>
            </a:r>
            <a:r>
              <a:rPr lang="en-US" sz="2800" dirty="0"/>
              <a:t>are </a:t>
            </a:r>
            <a:r>
              <a:rPr lang="en-US" sz="2800" dirty="0" smtClean="0"/>
              <a:t>observed/reported when recaptured.</a:t>
            </a:r>
          </a:p>
        </p:txBody>
      </p:sp>
    </p:spTree>
    <p:extLst>
      <p:ext uri="{BB962C8B-B14F-4D97-AF65-F5344CB8AC3E}">
        <p14:creationId xmlns:p14="http://schemas.microsoft.com/office/powerpoint/2010/main" val="34157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FBDE3-B8DC-4EF5-A551-AEF3389E9832}" type="slidenum">
              <a:rPr lang="en-US"/>
              <a:pPr/>
              <a:t>11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943600"/>
          </a:xfrm>
        </p:spPr>
        <p:txBody>
          <a:bodyPr/>
          <a:lstStyle/>
          <a:p>
            <a:r>
              <a:rPr lang="en-US" dirty="0"/>
              <a:t>The Petersen estimate can be rewritten as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lvl="1"/>
            <a:r>
              <a:rPr lang="en-US" dirty="0"/>
              <a:t>where the denominator can be thought of as the probability of capturing a marked fish.</a:t>
            </a:r>
          </a:p>
          <a:p>
            <a:endParaRPr lang="en-US" sz="1600" dirty="0"/>
          </a:p>
          <a:p>
            <a:r>
              <a:rPr lang="en-US" dirty="0" smtClean="0"/>
              <a:t>If probability of capturing a marked fish is lower after the violation then N is overestimated.</a:t>
            </a:r>
          </a:p>
          <a:p>
            <a:pPr lvl="1"/>
            <a:r>
              <a:rPr lang="en-US" dirty="0" smtClean="0"/>
              <a:t>If … higher … then N is underestimated.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Examine M/R Bias Simulation Case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810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52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0AD92-23F9-4FC9-89EE-1A757291B1BE}" type="slidenum">
              <a:rPr lang="en-US"/>
              <a:pPr/>
              <a:t>12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Multiple-Census M/R</a:t>
            </a:r>
            <a:endParaRPr lang="en-US" dirty="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60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1754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4421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3430588" y="2209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2874963" y="2797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5553075" y="2798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26336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53133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2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33" name="Line 21"/>
          <p:cNvSpPr>
            <a:spLocks noChangeShapeType="1"/>
          </p:cNvSpPr>
          <p:nvPr/>
        </p:nvSpPr>
        <p:spPr bwMode="auto">
          <a:xfrm flipV="1">
            <a:off x="7086600" y="219392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4" name="Line 22"/>
          <p:cNvSpPr>
            <a:spLocks noChangeShapeType="1"/>
          </p:cNvSpPr>
          <p:nvPr/>
        </p:nvSpPr>
        <p:spPr bwMode="auto">
          <a:xfrm>
            <a:off x="6096000" y="219392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8218488" y="278288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6" name="Text Box 24"/>
          <p:cNvSpPr txBox="1">
            <a:spLocks noChangeArrowheads="1"/>
          </p:cNvSpPr>
          <p:nvPr/>
        </p:nvSpPr>
        <p:spPr bwMode="auto">
          <a:xfrm>
            <a:off x="7978775" y="531812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i=3</a:t>
            </a:r>
          </a:p>
        </p:txBody>
      </p:sp>
      <p:pic>
        <p:nvPicPr>
          <p:cNvPr id="320537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657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8" name="Picture 2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97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72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3" grpId="0" animBg="1"/>
      <p:bldP spid="320534" grpId="0" animBg="1"/>
      <p:bldP spid="320535" grpId="0" animBg="1"/>
      <p:bldP spid="320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83590-6B5F-45C1-B193-2649152091D5}" type="slidenum">
              <a:rPr lang="en-US"/>
              <a:pPr/>
              <a:t>13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1173162"/>
          </a:xfrm>
        </p:spPr>
        <p:txBody>
          <a:bodyPr/>
          <a:lstStyle/>
          <a:p>
            <a:r>
              <a:rPr lang="en-US" dirty="0"/>
              <a:t>Schnabel </a:t>
            </a:r>
            <a:r>
              <a:rPr lang="en-US" dirty="0" smtClean="0"/>
              <a:t>Method </a:t>
            </a:r>
            <a:br>
              <a:rPr lang="en-US" dirty="0" smtClean="0"/>
            </a:br>
            <a:r>
              <a:rPr lang="en-US" sz="3600" dirty="0" smtClean="0"/>
              <a:t>(Chapman Modification)</a:t>
            </a:r>
            <a:endParaRPr lang="en-US" sz="360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Basically </a:t>
            </a:r>
            <a:r>
              <a:rPr lang="en-US" dirty="0"/>
              <a:t>a weighted version of individual Petersen estimates </a:t>
            </a:r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546725" y="2209800"/>
            <a:ext cx="266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0">
                <a:solidFill>
                  <a:schemeClr val="accent2"/>
                </a:solidFill>
              </a:rPr>
              <a:t> Very similar to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9725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68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Depletion/Removal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3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  <a:p>
            <a:pPr lvl="1"/>
            <a:r>
              <a:rPr lang="en-US" dirty="0" smtClean="0"/>
              <a:t>Individual</a:t>
            </a:r>
          </a:p>
          <a:p>
            <a:pPr lvl="2"/>
            <a:r>
              <a:rPr lang="en-US" dirty="0" smtClean="0"/>
              <a:t>Expensive, but also allows estimates of mortality </a:t>
            </a:r>
            <a:r>
              <a:rPr lang="en-US" dirty="0"/>
              <a:t>/ </a:t>
            </a:r>
            <a:r>
              <a:rPr lang="en-US" dirty="0" smtClean="0"/>
              <a:t>survival, recruitment, movement</a:t>
            </a:r>
            <a:endParaRPr lang="en-US" dirty="0"/>
          </a:p>
          <a:p>
            <a:pPr lvl="2"/>
            <a:r>
              <a:rPr lang="en-US" dirty="0" smtClean="0"/>
              <a:t>Recapture </a:t>
            </a:r>
            <a:r>
              <a:rPr lang="en-US" dirty="0"/>
              <a:t>information </a:t>
            </a:r>
            <a:r>
              <a:rPr lang="en-US" dirty="0" smtClean="0"/>
              <a:t>recorded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“capture history”</a:t>
            </a:r>
            <a:r>
              <a:rPr lang="en-US" dirty="0"/>
              <a:t>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7370B-8ACA-4848-A91B-EFDC40BFD950}" type="slidenum">
              <a:rPr lang="en-US"/>
              <a:pPr/>
              <a:t>4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Single-Census M/R</a:t>
            </a:r>
            <a:endParaRPr lang="en-US" dirty="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03463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2303463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5486400"/>
            <a:ext cx="86868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First sample is called the “marking run”</a:t>
            </a:r>
          </a:p>
          <a:p>
            <a:pPr>
              <a:lnSpc>
                <a:spcPct val="90000"/>
              </a:lnSpc>
            </a:pPr>
            <a:r>
              <a:rPr lang="en-US" dirty="0"/>
              <a:t>Second sample is called the “recapture run”</a:t>
            </a:r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2667000" y="161607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5334000" y="161607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4343400" y="161607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3787775" y="220345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6465888" y="220503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3546475" y="474027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226175" y="474027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49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2" grpId="0" uiExpand="1" build="p"/>
      <p:bldP spid="320523" grpId="0" uiExpand="1" animBg="1"/>
      <p:bldP spid="320524" grpId="0" animBg="1"/>
      <p:bldP spid="320525" grpId="0" uiExpand="1" animBg="1"/>
      <p:bldP spid="320526" grpId="0" uiExpand="1" animBg="1"/>
      <p:bldP spid="320527" grpId="0" animBg="1"/>
      <p:bldP spid="320528" grpId="0" uiExpand="1"/>
      <p:bldP spid="3205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/ Statistics Definitions</a:t>
            </a:r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5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925" y="24987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4632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7299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6308725" y="2971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5753100" y="3559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8431213" y="3560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5118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81915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4184650" y="60960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05588" y="60960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5340350" y="20574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8020050" y="1676400"/>
            <a:ext cx="877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m=7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n=19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1925" y="24923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83"/>
          <p:cNvSpPr txBox="1">
            <a:spLocks noChangeArrowheads="1"/>
          </p:cNvSpPr>
          <p:nvPr/>
        </p:nvSpPr>
        <p:spPr bwMode="auto">
          <a:xfrm>
            <a:off x="76200" y="990600"/>
            <a:ext cx="495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lvl="1" indent="-679450"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population size</a:t>
            </a:r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 number marked in </a:t>
            </a:r>
            <a:r>
              <a:rPr lang="en-US" dirty="0" err="1" smtClean="0"/>
              <a:t>popn</a:t>
            </a:r>
            <a:endParaRPr lang="en-US" dirty="0" smtClean="0"/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= recapture sample size</a:t>
            </a:r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 number marked in recapture sample</a:t>
            </a:r>
          </a:p>
        </p:txBody>
      </p:sp>
    </p:spTree>
    <p:extLst>
      <p:ext uri="{BB962C8B-B14F-4D97-AF65-F5344CB8AC3E}">
        <p14:creationId xmlns:p14="http://schemas.microsoft.com/office/powerpoint/2010/main" val="36983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6" grpId="0"/>
      <p:bldP spid="322577" grpId="0"/>
      <p:bldP spid="322578" grpId="0"/>
      <p:bldP spid="322579" grpId="0" uiExpand="1" build="allAtOnce"/>
      <p:bldP spid="2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36DF0-8167-4423-AE9F-DEBEC6932024}" type="slidenum">
              <a:rPr lang="en-US"/>
              <a:pPr/>
              <a:t>6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Concept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Central concept ...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 smtClean="0"/>
              <a:t>… which is immediately </a:t>
            </a:r>
            <a:r>
              <a:rPr lang="en-US" dirty="0"/>
              <a:t>rewritten </a:t>
            </a:r>
            <a:r>
              <a:rPr lang="en-US" dirty="0" smtClean="0"/>
              <a:t>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400" dirty="0"/>
          </a:p>
          <a:p>
            <a:r>
              <a:rPr lang="en-US" dirty="0"/>
              <a:t>Explore with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mrClosed1Sim()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 defaults, re-randomize several times</a:t>
            </a:r>
          </a:p>
          <a:p>
            <a:endParaRPr lang="en-US" dirty="0"/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90675"/>
            <a:ext cx="2133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0" y="3724275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77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3D0E8-B309-47E7-A66C-BF504C294BE9}" type="slidenum">
              <a:rPr lang="en-US"/>
              <a:pPr/>
              <a:t>7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 Modification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r>
              <a:rPr lang="en-US" dirty="0"/>
              <a:t>Chapman </a:t>
            </a:r>
            <a:r>
              <a:rPr lang="en-US" dirty="0" smtClean="0"/>
              <a:t>modified the </a:t>
            </a:r>
            <a:r>
              <a:rPr lang="en-US" dirty="0"/>
              <a:t>Petersen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 is negligible if </a:t>
            </a:r>
            <a:r>
              <a:rPr lang="en-US" dirty="0" smtClean="0"/>
              <a:t>m</a:t>
            </a:r>
            <a:r>
              <a:rPr lang="en-US" u="sng" dirty="0" smtClean="0"/>
              <a:t>&gt;</a:t>
            </a:r>
            <a:r>
              <a:rPr lang="en-US" dirty="0" smtClean="0"/>
              <a:t>7</a:t>
            </a:r>
          </a:p>
          <a:p>
            <a:endParaRPr lang="en-US" dirty="0"/>
          </a:p>
          <a:p>
            <a:r>
              <a:rPr lang="en-US" dirty="0" smtClean="0"/>
              <a:t>Explore with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mrClosed1Sim(type=“C”)</a:t>
            </a:r>
          </a:p>
          <a:p>
            <a:pPr lvl="1"/>
            <a:r>
              <a:rPr lang="en-US" dirty="0" smtClean="0"/>
              <a:t>Use defaults, re-randomize several times</a:t>
            </a:r>
            <a:endParaRPr lang="en-US" dirty="0"/>
          </a:p>
        </p:txBody>
      </p:sp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914525"/>
            <a:ext cx="6067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95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8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Example</a:t>
            </a:r>
            <a:endParaRPr lang="en-US" dirty="0"/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5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925" y="24987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4632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7299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6308725" y="2971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5753100" y="3559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8431213" y="3560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5118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81915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4184650" y="60960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05588" y="60960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5340350" y="20574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8020050" y="16764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 n=19</a:t>
            </a:r>
          </a:p>
          <a:p>
            <a:r>
              <a:rPr lang="en-US" sz="2400">
                <a:solidFill>
                  <a:schemeClr val="accent2"/>
                </a:solidFill>
              </a:rPr>
              <a:t>m=7</a:t>
            </a: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1925" y="24923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Hand Calculation</a:t>
            </a:r>
            <a:endParaRPr lang="en-US" sz="1400" dirty="0" smtClean="0"/>
          </a:p>
          <a:p>
            <a:endParaRPr lang="en-US" sz="2800" dirty="0" smtClean="0"/>
          </a:p>
          <a:p>
            <a:r>
              <a:rPr lang="en-US" sz="2800" dirty="0" smtClean="0"/>
              <a:t>Examine handout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mrClosed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4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5B980-645D-491E-AA81-2CE3B4905DC1}" type="slidenum">
              <a:rPr lang="en-US"/>
              <a:pPr/>
              <a:t>9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Confidence Intervals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 err="1" smtClean="0"/>
              <a:t>Seber</a:t>
            </a:r>
            <a:r>
              <a:rPr lang="en-US" dirty="0" smtClean="0"/>
              <a:t> </a:t>
            </a:r>
            <a:r>
              <a:rPr lang="en-US" dirty="0"/>
              <a:t>(1982) suggests using …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binomial</a:t>
            </a:r>
            <a:r>
              <a:rPr lang="en-US" dirty="0"/>
              <a:t> distribution of m/n &gt; 0.10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normal</a:t>
            </a:r>
            <a:r>
              <a:rPr lang="en-US" dirty="0"/>
              <a:t> approximation if m &gt; 50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Poisson</a:t>
            </a:r>
            <a:r>
              <a:rPr lang="en-US" dirty="0"/>
              <a:t> approximation otherwise</a:t>
            </a:r>
          </a:p>
        </p:txBody>
      </p:sp>
    </p:spTree>
    <p:extLst>
      <p:ext uri="{BB962C8B-B14F-4D97-AF65-F5344CB8AC3E}">
        <p14:creationId xmlns:p14="http://schemas.microsoft.com/office/powerpoint/2010/main" val="150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4692</TotalTime>
  <Words>380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Default Design</vt:lpstr>
      <vt:lpstr>Abundance Estimates</vt:lpstr>
      <vt:lpstr>Common Abundance Estimates</vt:lpstr>
      <vt:lpstr>Mark-Recapture Methods</vt:lpstr>
      <vt:lpstr>Concept – Single-Census M/R</vt:lpstr>
      <vt:lpstr>Parameter / Statistics Definitions</vt:lpstr>
      <vt:lpstr>Estimation Concept</vt:lpstr>
      <vt:lpstr>Chapman Modification</vt:lpstr>
      <vt:lpstr>Estimation Example</vt:lpstr>
      <vt:lpstr>Estimation Confidence Intervals</vt:lpstr>
      <vt:lpstr>Assumptions – Petersen Methods</vt:lpstr>
      <vt:lpstr>Assumptions – Effect of Violations</vt:lpstr>
      <vt:lpstr>Concept – Multiple-Census M/R</vt:lpstr>
      <vt:lpstr>Schnabel Method  (Chapman Modification)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78</cp:revision>
  <dcterms:created xsi:type="dcterms:W3CDTF">2005-12-26T20:44:58Z</dcterms:created>
  <dcterms:modified xsi:type="dcterms:W3CDTF">2015-12-24T20:30:30Z</dcterms:modified>
</cp:coreProperties>
</file>