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23" r:id="rId2"/>
    <p:sldId id="324" r:id="rId3"/>
    <p:sldId id="325" r:id="rId4"/>
    <p:sldId id="326" r:id="rId5"/>
    <p:sldId id="330" r:id="rId6"/>
    <p:sldId id="332" r:id="rId7"/>
    <p:sldId id="334" r:id="rId8"/>
    <p:sldId id="33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68" d="100"/>
          <a:sy n="68" d="100"/>
        </p:scale>
        <p:origin x="1393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)=</a:t>
            </a:r>
            <a:r>
              <a:rPr lang="en-US" dirty="0" err="1" smtClean="0"/>
              <a:t>qNt</a:t>
            </a:r>
            <a:r>
              <a:rPr lang="en-US" dirty="0" smtClean="0"/>
              <a:t>, solve for </a:t>
            </a:r>
            <a:r>
              <a:rPr lang="en-US" dirty="0" err="1" smtClean="0"/>
              <a:t>Nt</a:t>
            </a:r>
            <a:r>
              <a:rPr lang="en-US" dirty="0" smtClean="0"/>
              <a:t> and substitute into </a:t>
            </a:r>
            <a:r>
              <a:rPr lang="en-US" dirty="0" err="1" smtClean="0"/>
              <a:t>Nt</a:t>
            </a:r>
            <a:r>
              <a:rPr lang="en-US" dirty="0" smtClean="0"/>
              <a:t>=N0-Kt-1 to get</a:t>
            </a:r>
          </a:p>
          <a:p>
            <a:endParaRPr lang="en-US" dirty="0" smtClean="0"/>
          </a:p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 = qN0 – qKt-1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/>
              <a:t>Depletion/Removal (</a:t>
            </a:r>
            <a:r>
              <a:rPr lang="en-US" dirty="0"/>
              <a:t>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Mark-Recapture (estimate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situation …</a:t>
            </a:r>
          </a:p>
          <a:p>
            <a:pPr lvl="1"/>
            <a:r>
              <a:rPr lang="en-US" dirty="0" smtClean="0"/>
              <a:t>Sampling a pond with three </a:t>
            </a:r>
            <a:r>
              <a:rPr lang="en-US" dirty="0" err="1" smtClean="0"/>
              <a:t>fyke</a:t>
            </a:r>
            <a:r>
              <a:rPr lang="en-US" dirty="0" smtClean="0"/>
              <a:t> nets</a:t>
            </a:r>
          </a:p>
          <a:p>
            <a:pPr lvl="1"/>
            <a:r>
              <a:rPr lang="en-US" dirty="0" smtClean="0"/>
              <a:t>No limit on number of sampling events (days)</a:t>
            </a:r>
          </a:p>
          <a:p>
            <a:pPr lvl="1"/>
            <a:r>
              <a:rPr lang="en-US" dirty="0" smtClean="0"/>
              <a:t>Fish are removed from pond when captured</a:t>
            </a:r>
          </a:p>
          <a:p>
            <a:pPr lvl="1"/>
            <a:r>
              <a:rPr lang="en-US" dirty="0" smtClean="0"/>
              <a:t>Compute CPE as … total fish/day</a:t>
            </a:r>
          </a:p>
          <a:p>
            <a:pPr lvl="1"/>
            <a:r>
              <a:rPr lang="en-US" dirty="0" smtClean="0"/>
              <a:t>Compute cumulative catch prior to each day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would the following graph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30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dirty="0" smtClean="0"/>
              <a:t>Define (along with N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, C</a:t>
            </a:r>
            <a:r>
              <a:rPr lang="en-US" baseline="-25000" dirty="0" smtClean="0"/>
              <a:t>t</a:t>
            </a:r>
            <a:r>
              <a:rPr lang="en-US" dirty="0" smtClean="0"/>
              <a:t>, and q)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t-1</a:t>
            </a:r>
            <a:r>
              <a:rPr lang="en-US" dirty="0" smtClean="0"/>
              <a:t> = cumulative catch prior to time t</a:t>
            </a:r>
          </a:p>
          <a:p>
            <a:pPr lvl="2"/>
            <a:r>
              <a:rPr lang="en-US" dirty="0" smtClean="0"/>
              <a:t>i.e., 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Key relationship</a:t>
            </a:r>
          </a:p>
          <a:p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Substitute CPE equation for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and simplify</a:t>
            </a:r>
          </a:p>
          <a:p>
            <a:pPr lvl="1"/>
            <a:r>
              <a:rPr lang="en-US" dirty="0" smtClean="0"/>
              <a:t>What type of function is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35937"/>
            <a:ext cx="6018213" cy="118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78300"/>
            <a:ext cx="3289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35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377983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5501" y="2209800"/>
            <a:ext cx="42022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066800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 regression to fit linear model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q </a:t>
            </a:r>
            <a:r>
              <a:rPr lang="en-US" dirty="0"/>
              <a:t>= -slope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N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intercept/q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9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Assumptions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228600" indent="-228600"/>
            <a:r>
              <a:rPr lang="en-US" sz="3000" dirty="0" smtClean="0"/>
              <a:t>The population is closed.</a:t>
            </a:r>
          </a:p>
          <a:p>
            <a:pPr marL="228600" indent="-228600"/>
            <a:r>
              <a:rPr lang="en-US" sz="3000" dirty="0" err="1" smtClean="0"/>
              <a:t>Catchability</a:t>
            </a:r>
            <a:r>
              <a:rPr lang="en-US" sz="3000" dirty="0" smtClean="0"/>
              <a:t> (q) is constant.</a:t>
            </a:r>
          </a:p>
          <a:p>
            <a:pPr marL="228600" indent="-228600"/>
            <a:r>
              <a:rPr lang="en-US" sz="3000" dirty="0"/>
              <a:t>All fish are equally vulnerable to capture method.</a:t>
            </a:r>
          </a:p>
          <a:p>
            <a:pPr marL="228600" indent="-228600"/>
            <a:r>
              <a:rPr lang="en-US" sz="3000" dirty="0" smtClean="0"/>
              <a:t>CPE is substantially reduced by fish removal.</a:t>
            </a:r>
          </a:p>
          <a:p>
            <a:pPr marL="228600" indent="-228600"/>
            <a:r>
              <a:rPr lang="en-US" sz="3000" dirty="0" smtClean="0"/>
              <a:t>Catches remove more than 2% of population.</a:t>
            </a:r>
          </a:p>
          <a:p>
            <a:pPr marL="228600" indent="-228600"/>
            <a:r>
              <a:rPr lang="en-US" sz="3000" dirty="0" smtClean="0"/>
              <a:t>Units of effort are independent - i.e., the individual units of capture method do not compete with each other.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9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HO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depletion()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K-pass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Common in stream work</a:t>
            </a:r>
          </a:p>
          <a:p>
            <a:r>
              <a:rPr lang="en-US" dirty="0" smtClean="0"/>
              <a:t>Several “passes” through an area are made</a:t>
            </a:r>
          </a:p>
          <a:p>
            <a:pPr lvl="1"/>
            <a:r>
              <a:rPr lang="en-US" dirty="0" smtClean="0"/>
              <a:t>Number of fish captured are counted</a:t>
            </a:r>
          </a:p>
          <a:p>
            <a:pPr lvl="1"/>
            <a:r>
              <a:rPr lang="en-US" dirty="0" smtClean="0"/>
              <a:t>Captured fish are physically removed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Derivation of estimates is complex.</a:t>
            </a:r>
          </a:p>
          <a:p>
            <a:pPr lvl="1"/>
            <a:r>
              <a:rPr lang="en-US" dirty="0" err="1" smtClean="0"/>
              <a:t>Zippin</a:t>
            </a:r>
            <a:r>
              <a:rPr lang="en-US" dirty="0" smtClean="0"/>
              <a:t> and Carle-</a:t>
            </a:r>
            <a:r>
              <a:rPr lang="en-US" dirty="0" err="1" smtClean="0"/>
              <a:t>Strub</a:t>
            </a:r>
            <a:r>
              <a:rPr lang="en-US" dirty="0" smtClean="0"/>
              <a:t> methods are common</a:t>
            </a:r>
          </a:p>
          <a:p>
            <a:pPr lvl="2"/>
            <a:r>
              <a:rPr lang="en-US" dirty="0" smtClean="0"/>
              <a:t>Carle-</a:t>
            </a:r>
            <a:r>
              <a:rPr lang="en-US" dirty="0" err="1" smtClean="0"/>
              <a:t>Strub</a:t>
            </a:r>
            <a:r>
              <a:rPr lang="en-US" dirty="0" smtClean="0"/>
              <a:t> somewhat more general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4683</TotalTime>
  <Words>296</Words>
  <Application>Microsoft Office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Wingdings</vt:lpstr>
      <vt:lpstr>Default Design</vt:lpstr>
      <vt:lpstr>Common Abundance Estimates</vt:lpstr>
      <vt:lpstr>Concept – Depletion Estimate</vt:lpstr>
      <vt:lpstr>Concept – Depletion Estimate</vt:lpstr>
      <vt:lpstr>Development – Depletion Estimate</vt:lpstr>
      <vt:lpstr>Development – Depletion Estimate</vt:lpstr>
      <vt:lpstr>Leslie Model Assumptions</vt:lpstr>
      <vt:lpstr>Leslie Model HO</vt:lpstr>
      <vt:lpstr>K-pass Removal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78</cp:revision>
  <dcterms:created xsi:type="dcterms:W3CDTF">2005-12-26T20:44:58Z</dcterms:created>
  <dcterms:modified xsi:type="dcterms:W3CDTF">2017-01-06T19:13:48Z</dcterms:modified>
</cp:coreProperties>
</file>