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24" r:id="rId2"/>
    <p:sldId id="337" r:id="rId3"/>
    <p:sldId id="339" r:id="rId4"/>
    <p:sldId id="340" r:id="rId5"/>
    <p:sldId id="338" r:id="rId6"/>
    <p:sldId id="342" r:id="rId7"/>
    <p:sldId id="330" r:id="rId8"/>
    <p:sldId id="325" r:id="rId9"/>
    <p:sldId id="326" r:id="rId10"/>
    <p:sldId id="329" r:id="rId11"/>
    <p:sldId id="332" r:id="rId12"/>
    <p:sldId id="334" r:id="rId13"/>
    <p:sldId id="335" r:id="rId14"/>
    <p:sldId id="336" r:id="rId15"/>
    <p:sldId id="331" r:id="rId16"/>
    <p:sldId id="314" r:id="rId17"/>
    <p:sldId id="317" r:id="rId18"/>
    <p:sldId id="318" r:id="rId19"/>
    <p:sldId id="319" r:id="rId20"/>
  </p:sldIdLst>
  <p:sldSz cx="9144000" cy="6858000" type="screen4x3"/>
  <p:notesSz cx="6858000" cy="91900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FFFF66"/>
    <a:srgbClr val="CC0000"/>
    <a:srgbClr val="008000"/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787" autoAdjust="0"/>
  </p:normalViewPr>
  <p:slideViewPr>
    <p:cSldViewPr>
      <p:cViewPr varScale="1">
        <p:scale>
          <a:sx n="62" d="100"/>
          <a:sy n="62" d="100"/>
        </p:scale>
        <p:origin x="847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3CE14135-42D3-4857-9798-D57D1626CF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250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1888" y="688975"/>
            <a:ext cx="4595812" cy="3446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65625"/>
            <a:ext cx="5486400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90DA5176-CD48-4645-8A68-A0B4376181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888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A5176-CD48-4645-8A68-A0B4376181E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67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A5176-CD48-4645-8A68-A0B4376181E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45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Realistic?</a:t>
            </a:r>
            <a:r>
              <a:rPr lang="en-US" baseline="0" dirty="0" smtClean="0"/>
              <a:t>  Varies by age, bathtub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A5176-CD48-4645-8A68-A0B4376181E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74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A5176-CD48-4645-8A68-A0B4376181E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74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 the graphic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A5176-CD48-4645-8A68-A0B4376181E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74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Mortality Components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44C172-70EF-4578-BEE5-4623F1C29B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Mortality Components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904122-74F0-4D23-B52D-7C1C11BCAE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Mortality Components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62C8C68-490D-438A-9BF3-0048DCAE3E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Mortality Components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D41EA97-E434-4B42-9B1A-D37266F43B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Mortality Components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D5B8487-7A7F-4916-A352-BB7DA95C3E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Mortality Components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ECDD576-5A88-4E44-B08D-D564D04034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Mortality Components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5F9928-EC48-4F81-A7C7-50132EF070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Mortality Components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24ADDA-CA0B-4AC7-AAF5-54C1180426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Mortality Components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3A37077-6834-4709-8C77-52A4B3C69E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Mortality Components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D5BE1B3-8A67-41CD-A09F-25FEA2A1AC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Mortality Components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BC48AA7-DAF1-4AD3-9776-BDDDDDC8DB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r>
              <a:rPr lang="en-US" smtClean="0"/>
              <a:t>Mortality Components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0A656C19-65F2-4B89-9D62-66CDB1C638D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dirty="0" smtClean="0"/>
              <a:t>Components of Z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1143000" y="1066800"/>
            <a:ext cx="7162800" cy="304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47800" y="137160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Recruitment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57739" y="301752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Immigration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08644" y="301752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Emigration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6" idx="3"/>
          </p:cNvCxnSpPr>
          <p:nvPr/>
        </p:nvCxnSpPr>
        <p:spPr>
          <a:xfrm>
            <a:off x="3139440" y="1691640"/>
            <a:ext cx="528099" cy="634116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149379" y="2782956"/>
            <a:ext cx="518160" cy="554604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1"/>
          </p:cNvCxnSpPr>
          <p:nvPr/>
        </p:nvCxnSpPr>
        <p:spPr>
          <a:xfrm flipV="1">
            <a:off x="5506278" y="1691640"/>
            <a:ext cx="692427" cy="63411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1"/>
          </p:cNvCxnSpPr>
          <p:nvPr/>
        </p:nvCxnSpPr>
        <p:spPr>
          <a:xfrm>
            <a:off x="5506278" y="2514600"/>
            <a:ext cx="675861" cy="15240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0" idx="1"/>
          </p:cNvCxnSpPr>
          <p:nvPr/>
        </p:nvCxnSpPr>
        <p:spPr>
          <a:xfrm>
            <a:off x="5506278" y="2799654"/>
            <a:ext cx="702366" cy="53790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667539" y="20574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Population</a:t>
            </a:r>
          </a:p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Numbers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43000" y="1066800"/>
            <a:ext cx="7162800" cy="3048000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Oval 16"/>
          <p:cNvSpPr/>
          <p:nvPr/>
        </p:nvSpPr>
        <p:spPr>
          <a:xfrm>
            <a:off x="5670699" y="1083665"/>
            <a:ext cx="2728291" cy="2029902"/>
          </a:xfrm>
          <a:prstGeom prst="ellips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98705" y="13716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Natural Mortality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82139" y="22098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Fishing Mortality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57200" y="45720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 indent="-457200" algn="l"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b="0" dirty="0"/>
              <a:t>M = instantaneous natural mortality.</a:t>
            </a:r>
          </a:p>
          <a:p>
            <a:pPr lvl="1" indent="-457200" algn="l"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b="0" dirty="0" smtClean="0"/>
              <a:t>F = instantaneous fishing mortality.</a:t>
            </a:r>
          </a:p>
        </p:txBody>
      </p:sp>
    </p:spTree>
    <p:extLst>
      <p:ext uri="{BB962C8B-B14F-4D97-AF65-F5344CB8AC3E}">
        <p14:creationId xmlns:p14="http://schemas.microsoft.com/office/powerpoint/2010/main" val="87924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Assume a constant value for M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Relationship of M to life history traits</a:t>
            </a:r>
          </a:p>
          <a:p>
            <a:r>
              <a:rPr lang="en-US" dirty="0" smtClean="0"/>
              <a:t>From f and Z</a:t>
            </a:r>
            <a:endParaRPr lang="en-US" dirty="0"/>
          </a:p>
          <a:p>
            <a:pPr lvl="1"/>
            <a:r>
              <a:rPr lang="en-US" dirty="0"/>
              <a:t>Recall that Z = </a:t>
            </a:r>
            <a:r>
              <a:rPr lang="en-US" dirty="0" smtClean="0"/>
              <a:t>F+M and F=</a:t>
            </a:r>
            <a:r>
              <a:rPr lang="en-US" dirty="0" err="1" smtClean="0"/>
              <a:t>qf</a:t>
            </a:r>
            <a:endParaRPr lang="en-US" dirty="0"/>
          </a:p>
          <a:p>
            <a:pPr lvl="1"/>
            <a:r>
              <a:rPr lang="en-US" dirty="0" smtClean="0"/>
              <a:t>Thus, Z </a:t>
            </a:r>
            <a:r>
              <a:rPr lang="en-US" dirty="0"/>
              <a:t>= </a:t>
            </a:r>
            <a:r>
              <a:rPr lang="en-US" dirty="0" err="1"/>
              <a:t>qf+M</a:t>
            </a:r>
            <a:endParaRPr lang="en-US" dirty="0"/>
          </a:p>
          <a:p>
            <a:pPr lvl="1"/>
            <a:r>
              <a:rPr lang="en-US" dirty="0" smtClean="0"/>
              <a:t>If </a:t>
            </a:r>
            <a:r>
              <a:rPr lang="en-US" dirty="0"/>
              <a:t>Z </a:t>
            </a:r>
            <a:r>
              <a:rPr lang="en-US" dirty="0" smtClean="0"/>
              <a:t>is estimated at different f, </a:t>
            </a:r>
            <a:r>
              <a:rPr lang="en-US" dirty="0"/>
              <a:t>then …</a:t>
            </a:r>
          </a:p>
          <a:p>
            <a:pPr lvl="2"/>
            <a:r>
              <a:rPr lang="en-US" dirty="0"/>
              <a:t>M </a:t>
            </a:r>
            <a:r>
              <a:rPr lang="en-US" dirty="0" smtClean="0"/>
              <a:t>is the </a:t>
            </a:r>
            <a:r>
              <a:rPr lang="en-US" dirty="0"/>
              <a:t>intercept from the Z on f </a:t>
            </a:r>
            <a:r>
              <a:rPr lang="en-US" dirty="0" smtClean="0"/>
              <a:t>regression.</a:t>
            </a:r>
            <a:endParaRPr lang="en-US" dirty="0"/>
          </a:p>
          <a:p>
            <a:pPr lvl="2"/>
            <a:r>
              <a:rPr lang="en-US" dirty="0"/>
              <a:t>Same as asking what is Z when f = </a:t>
            </a:r>
            <a:r>
              <a:rPr lang="en-US" dirty="0" smtClean="0"/>
              <a:t>0.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Mortality Components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41EA97-E434-4B42-9B1A-D37266F43B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5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F from </a:t>
            </a:r>
            <a:r>
              <a:rPr lang="en-US" dirty="0" err="1" smtClean="0"/>
              <a:t>Expoitation</a:t>
            </a:r>
            <a:r>
              <a:rPr lang="en-US" dirty="0" smtClean="0"/>
              <a:t> Rate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143000"/>
                <a:ext cx="9067800" cy="5334000"/>
              </a:xfrm>
            </p:spPr>
            <p:txBody>
              <a:bodyPr/>
              <a:lstStyle/>
              <a:p>
                <a:r>
                  <a:rPr lang="en-US" dirty="0" smtClean="0"/>
                  <a:t>If the ratio of fishing to natural mortality is constant throughout the year then …</a:t>
                </a:r>
              </a:p>
              <a:p>
                <a:pPr lvl="1"/>
                <a:r>
                  <a:rPr lang="en-US" sz="4000" dirty="0" smtClean="0"/>
                  <a:t> …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den>
                    </m:f>
                    <m:r>
                      <a:rPr lang="en-US" sz="40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den>
                    </m:f>
                    <m:r>
                      <a:rPr lang="en-US" sz="40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r>
                  <a:rPr lang="en-US" dirty="0"/>
                  <a:t>which simplifies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sz="36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600">
                            <a:latin typeface="Cambria Math" panose="02040503050406030204" pitchFamily="18" charset="0"/>
                          </a:rPr>
                          <m:t>F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3600">
                            <a:latin typeface="Cambria Math" panose="02040503050406030204" pitchFamily="18" charset="0"/>
                          </a:rPr>
                          <m:t>Z</m:t>
                        </m:r>
                      </m:den>
                    </m:f>
                    <m:r>
                      <m:rPr>
                        <m:sty m:val="p"/>
                      </m:rPr>
                      <a:rPr lang="en-US" sz="360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en-US" sz="3600" dirty="0"/>
              </a:p>
              <a:p>
                <a:endParaRPr lang="en-US" dirty="0"/>
              </a:p>
              <a:p>
                <a:r>
                  <a:rPr lang="en-US" dirty="0"/>
                  <a:t>Thus, given an estimate of Z (and A), F can be estimated if u can be estimated.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43000"/>
                <a:ext cx="9067800" cy="5334000"/>
              </a:xfrm>
              <a:blipFill rotWithShape="0">
                <a:blip r:embed="rId2"/>
                <a:stretch>
                  <a:fillRect l="-1546" t="-1486" r="-941" b="-1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Mortality Components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41EA97-E434-4B42-9B1A-D37266F43B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6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Divide annual harvest by estimate of N.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Mortality Components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41EA97-E434-4B42-9B1A-D37266F43B3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243401"/>
            <a:ext cx="6705600" cy="22801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93" y="1960979"/>
            <a:ext cx="8963025" cy="120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89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334000"/>
          </a:xfrm>
        </p:spPr>
        <p:txBody>
          <a:bodyPr/>
          <a:lstStyle/>
          <a:p>
            <a:r>
              <a:rPr lang="en-US" dirty="0" smtClean="0"/>
              <a:t>Divide harvested tagged fish by number of tagged fish released.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Mortality Components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41EA97-E434-4B42-9B1A-D37266F43B3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031" y="1989137"/>
            <a:ext cx="7372350" cy="1476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611141"/>
            <a:ext cx="6026477" cy="15424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5210737"/>
            <a:ext cx="6026475" cy="160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10600" cy="5334000"/>
          </a:xfrm>
        </p:spPr>
        <p:txBody>
          <a:bodyPr/>
          <a:lstStyle/>
          <a:p>
            <a:r>
              <a:rPr lang="en-US" dirty="0" smtClean="0"/>
              <a:t>Divide annual harvest by estimate of N.</a:t>
            </a:r>
          </a:p>
          <a:p>
            <a:endParaRPr lang="en-US" dirty="0"/>
          </a:p>
          <a:p>
            <a:r>
              <a:rPr lang="en-US" dirty="0" smtClean="0"/>
              <a:t>Divide harvested tagged fish by number of tagged fish released.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Recall that these estimates are only valid if ratios of fishing and natural mortality are constant throughout the year.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Mortality Components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41EA97-E434-4B42-9B1A-D37266F43B3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78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Mortality Components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41EA97-E434-4B42-9B1A-D37266F43B3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3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Mortality Components</a:t>
            </a:r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0A5CBA-EE77-45C6-A259-18D0A0F85CCA}" type="slidenum">
              <a:rPr lang="en-US"/>
              <a:pPr/>
              <a:t>16</a:t>
            </a:fld>
            <a:endParaRPr lang="en-US"/>
          </a:p>
        </p:txBody>
      </p:sp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Estimating F with Marked Fish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10600" cy="5334000"/>
          </a:xfrm>
        </p:spPr>
        <p:txBody>
          <a:bodyPr/>
          <a:lstStyle/>
          <a:p>
            <a:r>
              <a:rPr lang="en-US" dirty="0" smtClean="0"/>
              <a:t>Consider –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number of fish caught is the proportion of dying fish due to fishing mortality</a:t>
            </a:r>
          </a:p>
          <a:p>
            <a:pPr lvl="1"/>
            <a:r>
              <a:rPr lang="en-US" dirty="0"/>
              <a:t>This proportion is </a:t>
            </a:r>
            <a:r>
              <a:rPr lang="en-US" dirty="0" smtClean="0"/>
              <a:t>F/Z</a:t>
            </a:r>
          </a:p>
          <a:p>
            <a:pPr lvl="1"/>
            <a:endParaRPr lang="en-US" sz="1400" dirty="0"/>
          </a:p>
          <a:p>
            <a:pPr lvl="1"/>
            <a:r>
              <a:rPr lang="en-US" dirty="0"/>
              <a:t>Therefore </a:t>
            </a:r>
            <a:r>
              <a:rPr lang="en-US" dirty="0" smtClean="0"/>
              <a:t>…</a:t>
            </a:r>
          </a:p>
          <a:p>
            <a:pPr lvl="1"/>
            <a:endParaRPr lang="en-US" sz="3200" dirty="0"/>
          </a:p>
          <a:p>
            <a:r>
              <a:rPr lang="en-US" dirty="0" smtClean="0"/>
              <a:t>Consider -- </a:t>
            </a:r>
          </a:p>
          <a:p>
            <a:endParaRPr lang="en-US" sz="1600" dirty="0" smtClean="0"/>
          </a:p>
          <a:p>
            <a:pPr lvl="1"/>
            <a:r>
              <a:rPr lang="en-US" dirty="0" smtClean="0"/>
              <a:t>Where the asterisks represent only marked fish</a:t>
            </a:r>
            <a:endParaRPr lang="en-US" dirty="0"/>
          </a:p>
          <a:p>
            <a:endParaRPr lang="en-US" dirty="0"/>
          </a:p>
        </p:txBody>
      </p:sp>
      <p:pic>
        <p:nvPicPr>
          <p:cNvPr id="42189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1066801"/>
            <a:ext cx="6096000" cy="811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3886200"/>
            <a:ext cx="5181600" cy="1076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57525" y="5160963"/>
            <a:ext cx="3267075" cy="85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1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Mortality Components</a:t>
            </a:r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A0E3EA-0C36-40CC-B5D8-9DE7525091DC}" type="slidenum">
              <a:rPr lang="en-US"/>
              <a:pPr/>
              <a:t>17</a:t>
            </a:fld>
            <a:endParaRPr lang="en-US"/>
          </a:p>
        </p:txBody>
      </p:sp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Estimating F with Marked Fish</a:t>
            </a:r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5334000"/>
          </a:xfrm>
        </p:spPr>
        <p:txBody>
          <a:bodyPr/>
          <a:lstStyle/>
          <a:p>
            <a:r>
              <a:rPr lang="en-US"/>
              <a:t>Substitute N</a:t>
            </a:r>
            <a:r>
              <a:rPr lang="en-US" baseline="-25000"/>
              <a:t>t</a:t>
            </a:r>
            <a:r>
              <a:rPr lang="en-US"/>
              <a:t>* equation into catch equation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and rearrange for simplicity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and take natural logs of both sides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42496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774825"/>
            <a:ext cx="642778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496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3524250"/>
            <a:ext cx="53244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496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54138" y="5257800"/>
            <a:ext cx="6875462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4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24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24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Mortality Components</a:t>
            </a:r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18A24F-E62C-4120-B0DD-8B7B1D480092}" type="slidenum">
              <a:rPr lang="en-US"/>
              <a:pPr/>
              <a:t>18</a:t>
            </a:fld>
            <a:endParaRPr lang="en-US"/>
          </a:p>
        </p:txBody>
      </p:sp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Estimating F with Marked Fish</a:t>
            </a:r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438400"/>
            <a:ext cx="8458200" cy="4038600"/>
          </a:xfrm>
        </p:spPr>
        <p:txBody>
          <a:bodyPr/>
          <a:lstStyle/>
          <a:p>
            <a:r>
              <a:rPr lang="en-US"/>
              <a:t>Examine this model closely …</a:t>
            </a:r>
          </a:p>
          <a:p>
            <a:pPr lvl="1"/>
            <a:r>
              <a:rPr lang="en-US"/>
              <a:t>Slope is an estimate of –Z</a:t>
            </a:r>
          </a:p>
          <a:p>
            <a:pPr lvl="1"/>
            <a:endParaRPr lang="en-US" sz="1400"/>
          </a:p>
          <a:p>
            <a:pPr lvl="1"/>
            <a:r>
              <a:rPr lang="en-US"/>
              <a:t>Intercept is an estimate of …</a:t>
            </a:r>
          </a:p>
          <a:p>
            <a:pPr lvl="1"/>
            <a:endParaRPr lang="en-US" sz="1600"/>
          </a:p>
          <a:p>
            <a:pPr lvl="1"/>
            <a:r>
              <a:rPr lang="en-US"/>
              <a:t>Which can be solved for F</a:t>
            </a:r>
          </a:p>
        </p:txBody>
      </p:sp>
      <p:pic>
        <p:nvPicPr>
          <p:cNvPr id="4259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066800"/>
            <a:ext cx="6875463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598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09863" y="5257800"/>
            <a:ext cx="372427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599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86400" y="3505200"/>
            <a:ext cx="358140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25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Mortality Components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9D3E82-01FD-44E5-B41C-C049F4B3AA45}" type="slidenum">
              <a:rPr lang="en-US"/>
              <a:pPr/>
              <a:t>19</a:t>
            </a:fld>
            <a:endParaRPr lang="en-US"/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534400" cy="5334000"/>
          </a:xfrm>
        </p:spPr>
        <p:txBody>
          <a:bodyPr/>
          <a:lstStyle/>
          <a:p>
            <a:r>
              <a:rPr lang="en-US" dirty="0"/>
              <a:t>400 fish were initially tagged</a:t>
            </a:r>
          </a:p>
          <a:p>
            <a:r>
              <a:rPr lang="en-US" dirty="0"/>
              <a:t>Tags were returned from the fishery over the next four years</a:t>
            </a:r>
          </a:p>
          <a:p>
            <a:pPr lvl="1"/>
            <a:r>
              <a:rPr lang="en-US" dirty="0"/>
              <a:t>Consider the time period to be the midpoints of the years.</a:t>
            </a:r>
          </a:p>
          <a:p>
            <a:endParaRPr lang="en-US" dirty="0"/>
          </a:p>
          <a:p>
            <a:r>
              <a:rPr lang="en-US" dirty="0"/>
              <a:t>Use these data to estimate Z &amp; F (see HO).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Instantaneous Models</a:t>
            </a:r>
          </a:p>
          <a:p>
            <a:pPr lvl="1"/>
            <a:r>
              <a:rPr lang="en-US" dirty="0" smtClean="0"/>
              <a:t>F = instantaneous fishing mortality</a:t>
            </a:r>
          </a:p>
          <a:p>
            <a:pPr lvl="1"/>
            <a:r>
              <a:rPr lang="en-US" dirty="0" smtClean="0"/>
              <a:t>M = instantaneous natural mortality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Z = F + 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Mortality Components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41EA97-E434-4B42-9B1A-D37266F43B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4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/>
          <a:lstStyle/>
          <a:p>
            <a:r>
              <a:rPr lang="en-US" b="1" dirty="0" smtClean="0"/>
              <a:t>Discrete (Type I) Fishery</a:t>
            </a:r>
          </a:p>
          <a:p>
            <a:pPr lvl="1"/>
            <a:r>
              <a:rPr lang="en-US" dirty="0" smtClean="0"/>
              <a:t>F and M operate separately (different times)</a:t>
            </a:r>
          </a:p>
          <a:p>
            <a:pPr lvl="1"/>
            <a:r>
              <a:rPr lang="en-US" dirty="0" smtClean="0"/>
              <a:t>Realistic for a highly seasonal fishery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Mortality Components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41EA97-E434-4B42-9B1A-D37266F43B3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1" y="2506122"/>
            <a:ext cx="5987777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79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/>
          <a:lstStyle/>
          <a:p>
            <a:r>
              <a:rPr lang="en-US" b="1" dirty="0" err="1" smtClean="0"/>
              <a:t>Contionuous</a:t>
            </a:r>
            <a:r>
              <a:rPr lang="en-US" b="1" dirty="0" smtClean="0"/>
              <a:t> (Type II) Fishery</a:t>
            </a:r>
          </a:p>
          <a:p>
            <a:pPr lvl="1"/>
            <a:r>
              <a:rPr lang="en-US" dirty="0" smtClean="0"/>
              <a:t>F and M operate at same time</a:t>
            </a:r>
          </a:p>
          <a:p>
            <a:pPr lvl="1"/>
            <a:r>
              <a:rPr lang="en-US" dirty="0" smtClean="0"/>
              <a:t>We will assume constant F &amp; M through year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Mortality Components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41EA97-E434-4B42-9B1A-D37266F43B3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505456"/>
            <a:ext cx="5987784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62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Discrete (Annual) Models</a:t>
            </a:r>
          </a:p>
          <a:p>
            <a:pPr lvl="1"/>
            <a:r>
              <a:rPr lang="en-US" dirty="0" smtClean="0"/>
              <a:t>u = annual exploitation rate</a:t>
            </a:r>
          </a:p>
          <a:p>
            <a:pPr lvl="2"/>
            <a:r>
              <a:rPr lang="en-US" dirty="0" smtClean="0"/>
              <a:t>expectation of death due to fishing</a:t>
            </a:r>
          </a:p>
          <a:p>
            <a:pPr lvl="2"/>
            <a:r>
              <a:rPr lang="en-US" dirty="0" smtClean="0"/>
              <a:t>proportion of population that dies due to fishing</a:t>
            </a:r>
          </a:p>
          <a:p>
            <a:pPr lvl="1"/>
            <a:r>
              <a:rPr lang="en-US" dirty="0" smtClean="0"/>
              <a:t>v = annual natural mortality rate</a:t>
            </a:r>
          </a:p>
          <a:p>
            <a:pPr lvl="1"/>
            <a:r>
              <a:rPr lang="en-US" dirty="0" smtClean="0"/>
              <a:t>m = annual conditional mortality rate</a:t>
            </a:r>
          </a:p>
          <a:p>
            <a:pPr lvl="2"/>
            <a:r>
              <a:rPr lang="en-US" dirty="0" smtClean="0"/>
              <a:t>expectation of death due to fishing IF no other source of mortality existed</a:t>
            </a:r>
          </a:p>
          <a:p>
            <a:pPr lvl="2"/>
            <a:r>
              <a:rPr lang="en-US" dirty="0" smtClean="0"/>
              <a:t>proportion of population that dies due to fishing IF no other source of mortality existed</a:t>
            </a:r>
          </a:p>
          <a:p>
            <a:pPr lvl="1"/>
            <a:r>
              <a:rPr lang="en-US" dirty="0" smtClean="0"/>
              <a:t>n = annual conditional natural mortality rate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Mortality Components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41EA97-E434-4B42-9B1A-D37266F43B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 = m + n – </a:t>
            </a:r>
            <a:r>
              <a:rPr lang="en-US" b="1" dirty="0" err="1" smtClean="0"/>
              <a:t>mn</a:t>
            </a:r>
            <a:endParaRPr lang="en-US" b="1" dirty="0" smtClean="0"/>
          </a:p>
          <a:p>
            <a:pPr lvl="1"/>
            <a:r>
              <a:rPr lang="en-US" dirty="0" err="1" smtClean="0"/>
              <a:t>mn</a:t>
            </a:r>
            <a:r>
              <a:rPr lang="en-US" dirty="0" smtClean="0"/>
              <a:t> is that some fish that died from one cause may have ultimately died of the other cause</a:t>
            </a:r>
          </a:p>
          <a:p>
            <a:pPr lvl="1"/>
            <a:endParaRPr lang="en-US" sz="1400" dirty="0"/>
          </a:p>
          <a:p>
            <a:pPr lvl="1"/>
            <a:r>
              <a:rPr lang="en-US" dirty="0" smtClean="0"/>
              <a:t>Discrete (Type I) Fishery</a:t>
            </a:r>
          </a:p>
          <a:p>
            <a:pPr lvl="2"/>
            <a:r>
              <a:rPr lang="en-US" dirty="0" err="1" smtClean="0"/>
              <a:t>mn</a:t>
            </a:r>
            <a:r>
              <a:rPr lang="en-US" dirty="0" smtClean="0"/>
              <a:t>=0 …. A = m + n = u + v</a:t>
            </a:r>
          </a:p>
          <a:p>
            <a:pPr lvl="2"/>
            <a:endParaRPr lang="en-US" sz="1400" dirty="0"/>
          </a:p>
          <a:p>
            <a:pPr lvl="1"/>
            <a:r>
              <a:rPr lang="en-US" dirty="0" smtClean="0"/>
              <a:t>Continuous (Type II) Fishery</a:t>
            </a:r>
          </a:p>
          <a:p>
            <a:pPr lvl="2"/>
            <a:r>
              <a:rPr lang="en-US" dirty="0" smtClean="0"/>
              <a:t>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lang="en-US" dirty="0" smtClean="0"/>
              <a:t> u + v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Thus, most work on instantaneous scale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Mortality Components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41EA97-E434-4B42-9B1A-D37266F43B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6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dirty="0" smtClean="0"/>
              <a:t>Mortality Components</a:t>
            </a:r>
            <a:endParaRPr lang="en-US" sz="3600" dirty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57200" y="1066800"/>
            <a:ext cx="82296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 algn="l">
              <a:lnSpc>
                <a:spcPct val="90000"/>
              </a:lnSpc>
              <a:buFont typeface="Arial" pitchFamily="34" charset="0"/>
              <a:buChar char="•"/>
            </a:pPr>
            <a:r>
              <a:rPr lang="en-US" b="0" dirty="0" smtClean="0"/>
              <a:t>As </a:t>
            </a:r>
            <a:r>
              <a:rPr lang="en-US" b="0" dirty="0" smtClean="0"/>
              <a:t>a manager, which of </a:t>
            </a:r>
            <a:r>
              <a:rPr lang="en-US" b="0" dirty="0" smtClean="0"/>
              <a:t>natural or fishing mortality can you control and, thus, </a:t>
            </a:r>
            <a:r>
              <a:rPr lang="en-US" b="0" dirty="0" smtClean="0"/>
              <a:t>want </a:t>
            </a:r>
            <a:r>
              <a:rPr lang="en-US" b="0" dirty="0" smtClean="0"/>
              <a:t>to know?</a:t>
            </a:r>
          </a:p>
          <a:p>
            <a:pPr marL="914400" lvl="1" indent="-457200" algn="l">
              <a:lnSpc>
                <a:spcPct val="90000"/>
              </a:lnSpc>
              <a:buFont typeface="Arial" pitchFamily="34" charset="0"/>
              <a:buChar char="•"/>
            </a:pPr>
            <a:r>
              <a:rPr lang="en-US" b="0" dirty="0" smtClean="0"/>
              <a:t>Controlling </a:t>
            </a:r>
            <a:r>
              <a:rPr lang="en-US" b="0" dirty="0" smtClean="0"/>
              <a:t>F, u, m </a:t>
            </a:r>
            <a:r>
              <a:rPr lang="en-US" b="0" dirty="0" smtClean="0"/>
              <a:t>is a major goal of </a:t>
            </a:r>
            <a:r>
              <a:rPr lang="en-US" b="0" dirty="0" smtClean="0"/>
              <a:t>most </a:t>
            </a:r>
            <a:r>
              <a:rPr lang="en-US" b="0" dirty="0" smtClean="0"/>
              <a:t>fisheries management strategies.</a:t>
            </a:r>
          </a:p>
          <a:p>
            <a:pPr marL="914400" lvl="1" indent="-457200" algn="l">
              <a:lnSpc>
                <a:spcPct val="90000"/>
              </a:lnSpc>
              <a:buFont typeface="Arial" pitchFamily="34" charset="0"/>
              <a:buChar char="•"/>
            </a:pPr>
            <a:endParaRPr lang="en-US" b="0" dirty="0"/>
          </a:p>
          <a:p>
            <a:pPr marL="457200" indent="-457200" algn="l">
              <a:lnSpc>
                <a:spcPct val="90000"/>
              </a:lnSpc>
              <a:buFont typeface="Arial" pitchFamily="34" charset="0"/>
              <a:buChar char="•"/>
            </a:pPr>
            <a:r>
              <a:rPr lang="en-US" b="0" dirty="0" smtClean="0"/>
              <a:t>Very difficult to estimate precisely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78688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/>
          <a:lstStyle/>
          <a:p>
            <a:r>
              <a:rPr lang="en-US" dirty="0" smtClean="0"/>
              <a:t>Assume a constant value for M</a:t>
            </a:r>
          </a:p>
          <a:p>
            <a:pPr lvl="1"/>
            <a:r>
              <a:rPr lang="en-US" dirty="0" smtClean="0"/>
              <a:t>Typically use M=0.2</a:t>
            </a:r>
          </a:p>
          <a:p>
            <a:pPr lvl="1"/>
            <a:r>
              <a:rPr lang="en-US" dirty="0" smtClean="0"/>
              <a:t>Is this realistic?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Mortality Components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41EA97-E434-4B42-9B1A-D37266F43B3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883372"/>
            <a:ext cx="8719633" cy="191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12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Assume a constant value for M</a:t>
            </a:r>
          </a:p>
          <a:p>
            <a:r>
              <a:rPr lang="en-US" dirty="0" smtClean="0"/>
              <a:t>Relationship of M to life history traits</a:t>
            </a:r>
          </a:p>
          <a:p>
            <a:pPr lvl="1"/>
            <a:r>
              <a:rPr lang="en-US" dirty="0" smtClean="0"/>
              <a:t>See page 217 in IFAR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Mortality Components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41EA97-E434-4B42-9B1A-D37266F43B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4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8215</TotalTime>
  <Words>645</Words>
  <Application>Microsoft Office PowerPoint</Application>
  <PresentationFormat>On-screen Show (4:3)</PresentationFormat>
  <Paragraphs>157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Cambria Math</vt:lpstr>
      <vt:lpstr>Times New Roman</vt:lpstr>
      <vt:lpstr>Default Design</vt:lpstr>
      <vt:lpstr>Components of Z</vt:lpstr>
      <vt:lpstr>Definitions</vt:lpstr>
      <vt:lpstr>Definitions</vt:lpstr>
      <vt:lpstr>Definitions</vt:lpstr>
      <vt:lpstr>Definitions</vt:lpstr>
      <vt:lpstr>Definitions</vt:lpstr>
      <vt:lpstr>Mortality Components</vt:lpstr>
      <vt:lpstr>Estimating M</vt:lpstr>
      <vt:lpstr>Estimating M</vt:lpstr>
      <vt:lpstr>Estimating M</vt:lpstr>
      <vt:lpstr>Estimating F from Expoitation Rate</vt:lpstr>
      <vt:lpstr>Estimating u</vt:lpstr>
      <vt:lpstr>Estimating u</vt:lpstr>
      <vt:lpstr>Estimating u</vt:lpstr>
      <vt:lpstr>PowerPoint Presentation</vt:lpstr>
      <vt:lpstr>Estimating F with Marked Fish</vt:lpstr>
      <vt:lpstr>Estimating F with Marked Fish</vt:lpstr>
      <vt:lpstr>Estimating F with Marked Fish</vt:lpstr>
      <vt:lpstr>Example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193</cp:revision>
  <dcterms:created xsi:type="dcterms:W3CDTF">2005-12-26T20:44:58Z</dcterms:created>
  <dcterms:modified xsi:type="dcterms:W3CDTF">2017-01-09T19:16:23Z</dcterms:modified>
</cp:coreProperties>
</file>