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00" r:id="rId2"/>
    <p:sldId id="258" r:id="rId3"/>
    <p:sldId id="259" r:id="rId4"/>
    <p:sldId id="257" r:id="rId5"/>
    <p:sldId id="261" r:id="rId6"/>
    <p:sldId id="276" r:id="rId7"/>
    <p:sldId id="262" r:id="rId8"/>
    <p:sldId id="263" r:id="rId9"/>
    <p:sldId id="264" r:id="rId10"/>
    <p:sldId id="265" r:id="rId11"/>
    <p:sldId id="269" r:id="rId12"/>
    <p:sldId id="267" r:id="rId13"/>
    <p:sldId id="270" r:id="rId14"/>
    <p:sldId id="260" r:id="rId15"/>
    <p:sldId id="268" r:id="rId16"/>
    <p:sldId id="271" r:id="rId17"/>
    <p:sldId id="272" r:id="rId18"/>
    <p:sldId id="273" r:id="rId19"/>
    <p:sldId id="274" r:id="rId20"/>
    <p:sldId id="275" r:id="rId21"/>
    <p:sldId id="299" r:id="rId22"/>
    <p:sldId id="283" r:id="rId23"/>
    <p:sldId id="277" r:id="rId24"/>
    <p:sldId id="286" r:id="rId25"/>
    <p:sldId id="285" r:id="rId26"/>
    <p:sldId id="288" r:id="rId27"/>
    <p:sldId id="296" r:id="rId28"/>
    <p:sldId id="297" r:id="rId29"/>
    <p:sldId id="291" r:id="rId30"/>
    <p:sldId id="290" r:id="rId31"/>
    <p:sldId id="292" r:id="rId32"/>
    <p:sldId id="295" r:id="rId33"/>
    <p:sldId id="294" r:id="rId34"/>
    <p:sldId id="30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871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E1A15-A2CB-4C48-A6CB-582082C69FE0}" type="datetimeFigureOut">
              <a:rPr lang="en-US" smtClean="0"/>
              <a:t>01/26/2018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EE27C-54A0-467C-A907-2A443474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8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Fisheries</a:t>
            </a:r>
          </a:p>
          <a:p>
            <a:pPr marL="0" indent="0">
              <a:buNone/>
              <a:defRPr/>
            </a:pPr>
            <a:r>
              <a:rPr lang="en-US" dirty="0"/>
              <a:t>Habitat</a:t>
            </a:r>
          </a:p>
          <a:p>
            <a:pPr marL="0" indent="0">
              <a:buNone/>
              <a:defRPr/>
            </a:pPr>
            <a:r>
              <a:rPr lang="en-US" dirty="0"/>
              <a:t>Social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EE27C-54A0-467C-A907-2A443474C4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too high, some too low, some</a:t>
            </a:r>
            <a:r>
              <a:rPr lang="en-US" baseline="0" dirty="0"/>
              <a:t> not specific or measurable, some just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6EE6E-8553-44B3-BCE3-DF6A1EFC4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changed end date so it is a 10 year plan rather than 11 year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6EE6E-8553-44B3-BCE3-DF6A1EFC4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9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6EE6E-8553-44B3-BCE3-DF6A1EFC4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0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6EE6E-8553-44B3-BCE3-DF6A1EFC4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0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EE27C-54A0-467C-A907-2A443474C48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2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60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71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9B5D1-4D20-4D66-AF6F-37559AC33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9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6800" y="76200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AC559-049E-40CA-A7DD-D09C22A8F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FE4E8-1ECB-468F-B1B7-E8E360595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8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1"/>
            <a:ext cx="8026400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C30C7-1682-4400-9593-D0E0A58E0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4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94C0A-922B-476D-9B18-360EBE8A6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9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85E6B-4112-4D5F-AF7D-92A708B4B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8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C7D82-1EBE-44DB-B44D-ACFF01098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EAFDD-C6FF-433D-9C00-9A9D9922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D9E1C-8629-46A6-87FA-DCC72AFA7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5DA85-6598-4755-A9F5-686888BEF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422AB-2AC1-4F12-9C19-EC0F9BA8B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21D1B-8D2E-4B94-A3B1-A88E1EB0C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7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10972800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14F7734-02D7-4612-A6D2-7E2ED9682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5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394E5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394E5F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394E5F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394E5F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394E5F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6633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6633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6633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6633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94E5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94E5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94E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94E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94E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7620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 dirty="0"/>
              <a:t>Lake Superior Fisheries Management Plan 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1219200"/>
          </a:xfrm>
        </p:spPr>
        <p:txBody>
          <a:bodyPr/>
          <a:lstStyle/>
          <a:p>
            <a:pPr eaLnBrk="1" hangingPunct="1"/>
            <a:r>
              <a:rPr lang="en-US" altLang="en-US" dirty="0"/>
              <a:t>Northland College</a:t>
            </a:r>
          </a:p>
          <a:p>
            <a:pPr eaLnBrk="1" hangingPunct="1"/>
            <a:r>
              <a:rPr lang="en-US" altLang="en-US" dirty="0"/>
              <a:t>January 24, 2018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16" y="2133601"/>
            <a:ext cx="4762500" cy="25812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9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groups to engage?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09800" y="1600201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Boat clubs</a:t>
            </a:r>
          </a:p>
          <a:p>
            <a:pPr marL="0" indent="0">
              <a:buNone/>
            </a:pPr>
            <a:r>
              <a:rPr lang="en-US" dirty="0"/>
              <a:t>Charter fishers</a:t>
            </a:r>
          </a:p>
          <a:p>
            <a:pPr marL="0" indent="0">
              <a:buNone/>
            </a:pPr>
            <a:r>
              <a:rPr lang="en-US" dirty="0"/>
              <a:t>Commercial fishers</a:t>
            </a:r>
          </a:p>
          <a:p>
            <a:pPr marL="0" indent="0">
              <a:buNone/>
            </a:pPr>
            <a:r>
              <a:rPr lang="en-US" dirty="0"/>
              <a:t>Sport fishers</a:t>
            </a:r>
          </a:p>
          <a:p>
            <a:pPr marL="0" indent="0">
              <a:buNone/>
            </a:pPr>
            <a:r>
              <a:rPr lang="en-US" dirty="0"/>
              <a:t>Tribal fishers</a:t>
            </a:r>
          </a:p>
          <a:p>
            <a:pPr marL="0" indent="0">
              <a:buNone/>
            </a:pPr>
            <a:r>
              <a:rPr lang="en-US" dirty="0"/>
              <a:t>Tributary fishers</a:t>
            </a:r>
          </a:p>
          <a:p>
            <a:pPr marL="0" indent="0">
              <a:buNone/>
            </a:pPr>
            <a:r>
              <a:rPr lang="en-US" dirty="0"/>
              <a:t>Rod and gun clubs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600201"/>
            <a:ext cx="4495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Red Cliff</a:t>
            </a:r>
          </a:p>
          <a:p>
            <a:pPr marL="0" indent="0">
              <a:buNone/>
            </a:pPr>
            <a:r>
              <a:rPr lang="en-US" dirty="0"/>
              <a:t>Bad River </a:t>
            </a:r>
          </a:p>
          <a:p>
            <a:pPr marL="0" indent="0">
              <a:buNone/>
            </a:pPr>
            <a:r>
              <a:rPr lang="en-US" dirty="0"/>
              <a:t>Law Enforcement</a:t>
            </a:r>
          </a:p>
          <a:p>
            <a:pPr marL="0" indent="0">
              <a:buNone/>
            </a:pPr>
            <a:r>
              <a:rPr lang="en-US" dirty="0"/>
              <a:t>WDNR Office of Great Waters</a:t>
            </a:r>
          </a:p>
          <a:p>
            <a:pPr marL="0" indent="0">
              <a:buNone/>
            </a:pPr>
            <a:r>
              <a:rPr lang="en-US" dirty="0"/>
              <a:t>Chambers of Commence</a:t>
            </a:r>
          </a:p>
          <a:p>
            <a:pPr marL="0" indent="0">
              <a:buNone/>
            </a:pPr>
            <a:r>
              <a:rPr lang="en-US" dirty="0"/>
              <a:t>NGOs</a:t>
            </a:r>
          </a:p>
          <a:p>
            <a:pPr marL="0" indent="0">
              <a:buNone/>
            </a:pPr>
            <a:r>
              <a:rPr lang="en-US" dirty="0"/>
              <a:t>Federal agencies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55626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344060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Stakeholder engagement options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Public meetings format</a:t>
            </a:r>
          </a:p>
          <a:p>
            <a:pPr marL="914400" lvl="1" indent="-514350"/>
            <a:r>
              <a:rPr lang="en-US" altLang="en-US" dirty="0"/>
              <a:t>Stakeholder input via open meetings</a:t>
            </a:r>
          </a:p>
          <a:p>
            <a:pPr marL="914400" lvl="1" indent="-514350"/>
            <a:r>
              <a:rPr lang="en-US" altLang="en-US" dirty="0"/>
              <a:t>WDNR incorporates input into draft plan</a:t>
            </a:r>
          </a:p>
          <a:p>
            <a:pPr marL="914400" lvl="1" indent="-514350"/>
            <a:r>
              <a:rPr lang="en-US" altLang="en-US" dirty="0"/>
              <a:t>Several iterations prior to finalization</a:t>
            </a:r>
          </a:p>
          <a:p>
            <a:pPr marL="514350" indent="-514350">
              <a:buFont typeface="+mj-lt"/>
              <a:buAutoNum type="arabicPeriod"/>
            </a:pPr>
            <a:endParaRPr lang="en-US" altLang="en-US" sz="1000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765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Stakeholder engagement options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Public meetings format</a:t>
            </a:r>
          </a:p>
          <a:p>
            <a:pPr marL="914400" lvl="1" indent="-514350"/>
            <a:r>
              <a:rPr lang="en-US" altLang="en-US" dirty="0"/>
              <a:t>Stakeholder input via open meetings</a:t>
            </a:r>
          </a:p>
          <a:p>
            <a:pPr marL="914400" lvl="1" indent="-514350"/>
            <a:r>
              <a:rPr lang="en-US" altLang="en-US" dirty="0"/>
              <a:t>WDNR incorporates input into draft plan</a:t>
            </a:r>
          </a:p>
          <a:p>
            <a:pPr marL="914400" lvl="1" indent="-514350"/>
            <a:r>
              <a:rPr lang="en-US" altLang="en-US" dirty="0"/>
              <a:t>Several iterations prior to finalization</a:t>
            </a:r>
          </a:p>
          <a:p>
            <a:pPr marL="514350" indent="-514350">
              <a:buFont typeface="+mj-lt"/>
              <a:buAutoNum type="arabicPeriod"/>
            </a:pPr>
            <a:endParaRPr lang="en-US" alt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Combination of an advisory panel with regular updates through public meetings</a:t>
            </a:r>
          </a:p>
          <a:p>
            <a:pPr marL="914400" lvl="1" indent="-514350"/>
            <a:r>
              <a:rPr lang="en-US" altLang="en-US" dirty="0"/>
              <a:t>Advisory panel and WDNR work to draft plan</a:t>
            </a:r>
          </a:p>
          <a:p>
            <a:pPr marL="914400" lvl="1" indent="-514350"/>
            <a:r>
              <a:rPr lang="en-US" altLang="en-US" dirty="0"/>
              <a:t>Work together through iterative process until plan is finalized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479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Stakeholder Engagement Feedback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95599" y="2971800"/>
            <a:ext cx="7573617" cy="3429000"/>
          </a:xfrm>
        </p:spPr>
        <p:txBody>
          <a:bodyPr/>
          <a:lstStyle/>
          <a:p>
            <a:pPr marL="514350" indent="-514350" algn="l">
              <a:buFontTx/>
              <a:buAutoNum type="arabicParenR"/>
            </a:pPr>
            <a:r>
              <a:rPr lang="en-US" dirty="0"/>
              <a:t>Desired approach?</a:t>
            </a:r>
          </a:p>
          <a:p>
            <a:pPr marL="514350" indent="-514350" algn="l">
              <a:buAutoNum type="arabicParenR"/>
            </a:pPr>
            <a:r>
              <a:rPr lang="en-US" dirty="0"/>
              <a:t>Identify relevant stakeholder groups</a:t>
            </a:r>
          </a:p>
          <a:p>
            <a:pPr marL="514350" indent="-514350" algn="l">
              <a:buAutoNum type="arabicParenR"/>
            </a:pPr>
            <a:r>
              <a:rPr lang="en-US" dirty="0"/>
              <a:t>Appropriate timeline?</a:t>
            </a:r>
          </a:p>
          <a:p>
            <a:pPr marL="514350" indent="-514350" algn="l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CDC8-7FDF-4662-A21E-5FF7DC7E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Advisory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E5DE9-9FB8-4AF5-9C33-B7B4716E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 letters to 40 organizations and individuals</a:t>
            </a:r>
          </a:p>
          <a:p>
            <a:pPr lvl="1"/>
            <a:r>
              <a:rPr lang="en-US" dirty="0"/>
              <a:t>Diverse Stakeholders to represent diverse interests</a:t>
            </a:r>
          </a:p>
          <a:p>
            <a:r>
              <a:rPr lang="en-US" dirty="0"/>
              <a:t>26 agreed to participate</a:t>
            </a:r>
          </a:p>
          <a:p>
            <a:r>
              <a:rPr lang="en-US" dirty="0"/>
              <a:t>Monthly meetings to discuss goals and objectives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3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Advisory panel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u="sng" dirty="0"/>
              <a:t>Advise</a:t>
            </a:r>
            <a:r>
              <a:rPr lang="en-US" sz="2800" dirty="0"/>
              <a:t> WDNR on development of vision, goals, objectives, and tactics.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Represent viewpoint of stakeholder groups (fishing club, general angler, commercial fisher, etc.)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Provide bi-directional communication </a:t>
            </a:r>
          </a:p>
          <a:p>
            <a:pPr marL="0" indent="0">
              <a:buNone/>
            </a:pPr>
            <a:r>
              <a:rPr lang="en-US" sz="2800" dirty="0"/>
              <a:t>	between WDNR and public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Take accountability for final plan and</a:t>
            </a:r>
          </a:p>
          <a:p>
            <a:pPr marL="0" indent="0">
              <a:buNone/>
            </a:pPr>
            <a:r>
              <a:rPr lang="en-US" sz="2800" dirty="0"/>
              <a:t>	 present with WDNR to public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Attend 6-8 meetings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StakeholderMeeting_Capture 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6"/>
          <a:stretch/>
        </p:blipFill>
        <p:spPr bwMode="auto">
          <a:xfrm>
            <a:off x="7911548" y="2871758"/>
            <a:ext cx="3485321" cy="378943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477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14400"/>
            <a:ext cx="8229600" cy="1143000"/>
          </a:xfrm>
        </p:spPr>
        <p:txBody>
          <a:bodyPr/>
          <a:lstStyle/>
          <a:p>
            <a:r>
              <a:rPr lang="en-US" dirty="0"/>
              <a:t>Things to consider when identifying a good objective: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81200" y="2114550"/>
            <a:ext cx="4040188" cy="639762"/>
          </a:xfrm>
        </p:spPr>
        <p:txBody>
          <a:bodyPr/>
          <a:lstStyle/>
          <a:p>
            <a:r>
              <a:rPr lang="en-US" u="sng" dirty="0"/>
              <a:t>Attributes: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360612" y="2830512"/>
            <a:ext cx="3201988" cy="3951288"/>
          </a:xfrm>
        </p:spPr>
        <p:txBody>
          <a:bodyPr/>
          <a:lstStyle/>
          <a:p>
            <a:pPr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en-US" sz="4000" dirty="0"/>
              <a:t>Specific</a:t>
            </a:r>
          </a:p>
          <a:p>
            <a:pPr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en-US" sz="4000" dirty="0"/>
              <a:t>Measurable</a:t>
            </a:r>
          </a:p>
          <a:p>
            <a:pPr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en-US" sz="4000" dirty="0"/>
              <a:t>Attainable</a:t>
            </a:r>
          </a:p>
          <a:p>
            <a:pPr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en-US" sz="4000" dirty="0"/>
              <a:t>Relevant</a:t>
            </a:r>
          </a:p>
          <a:p>
            <a:pPr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en-US" sz="4000" dirty="0"/>
              <a:t>Time-bound</a:t>
            </a:r>
          </a:p>
          <a:p>
            <a:pPr>
              <a:buFont typeface="Calibri" panose="020F0502020204030204" pitchFamily="34" charset="0"/>
              <a:buChar char="—"/>
            </a:pPr>
            <a:endParaRPr lang="en-US" dirty="0"/>
          </a:p>
          <a:p>
            <a:pPr>
              <a:buFont typeface="Calibri" panose="020F0502020204030204" pitchFamily="34" charset="0"/>
              <a:buChar char="—"/>
            </a:pPr>
            <a:endParaRPr lang="en-US" dirty="0"/>
          </a:p>
          <a:p>
            <a:pPr>
              <a:buFont typeface="Calibri" panose="020F0502020204030204" pitchFamily="34" charset="0"/>
              <a:buChar char="—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2743200"/>
            <a:ext cx="91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rgbClr val="99CCFF">
                    <a:lumMod val="25000"/>
                  </a:srgbClr>
                </a:solidFill>
                <a:latin typeface="Arial" charset="0"/>
              </a:rPr>
              <a:t>SMART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2971800"/>
            <a:ext cx="449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Examples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Weak:  I will be healthier.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Strong:  I will to exercise 3 times a week for 30 minutes or more. I will eat vegetables at 2 meals a day.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6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14400"/>
            <a:ext cx="8229600" cy="1143000"/>
          </a:xfrm>
        </p:spPr>
        <p:txBody>
          <a:bodyPr/>
          <a:lstStyle/>
          <a:p>
            <a:r>
              <a:rPr lang="en-US" dirty="0"/>
              <a:t>Things to consider when identifying a good objective: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81200" y="2114550"/>
            <a:ext cx="4040188" cy="639762"/>
          </a:xfrm>
        </p:spPr>
        <p:txBody>
          <a:bodyPr/>
          <a:lstStyle/>
          <a:p>
            <a:r>
              <a:rPr lang="en-US" u="sng" dirty="0"/>
              <a:t>Attributes: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360612" y="2830512"/>
            <a:ext cx="3201988" cy="3951288"/>
          </a:xfrm>
        </p:spPr>
        <p:txBody>
          <a:bodyPr/>
          <a:lstStyle/>
          <a:p>
            <a:pPr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en-US" sz="4000" dirty="0"/>
              <a:t>Specific</a:t>
            </a:r>
          </a:p>
          <a:p>
            <a:pPr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en-US" sz="4000" dirty="0"/>
              <a:t>Measurable</a:t>
            </a:r>
          </a:p>
          <a:p>
            <a:pPr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en-US" sz="4000" dirty="0"/>
              <a:t>Attainable</a:t>
            </a:r>
          </a:p>
          <a:p>
            <a:pPr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en-US" sz="4000" dirty="0"/>
              <a:t>Relevant</a:t>
            </a:r>
          </a:p>
          <a:p>
            <a:pPr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en-US" sz="4000" dirty="0"/>
              <a:t>Time-bound</a:t>
            </a:r>
          </a:p>
          <a:p>
            <a:pPr>
              <a:buFont typeface="Calibri" panose="020F0502020204030204" pitchFamily="34" charset="0"/>
              <a:buChar char="—"/>
            </a:pPr>
            <a:endParaRPr lang="en-US" dirty="0"/>
          </a:p>
          <a:p>
            <a:pPr>
              <a:buFont typeface="Calibri" panose="020F0502020204030204" pitchFamily="34" charset="0"/>
              <a:buChar char="—"/>
            </a:pPr>
            <a:endParaRPr lang="en-US" dirty="0"/>
          </a:p>
          <a:p>
            <a:pPr>
              <a:buFont typeface="Calibri" panose="020F0502020204030204" pitchFamily="34" charset="0"/>
              <a:buChar char="—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69026" y="2114550"/>
            <a:ext cx="4041775" cy="639762"/>
          </a:xfrm>
        </p:spPr>
        <p:txBody>
          <a:bodyPr/>
          <a:lstStyle/>
          <a:p>
            <a:r>
              <a:rPr lang="en-US" u="sng" dirty="0"/>
              <a:t>Socio-Ecological System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69026" y="2754312"/>
            <a:ext cx="4041775" cy="3951288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en-US" sz="2800" dirty="0"/>
              <a:t>Ecosystem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sz="2800" dirty="0"/>
              <a:t>Habitat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sz="2800" dirty="0"/>
              <a:t>Fish populations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sz="2800" dirty="0"/>
              <a:t>Fishery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sz="2800" dirty="0"/>
              <a:t>Economic value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sz="2800" dirty="0"/>
              <a:t>Aesthetic value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sz="2800" dirty="0"/>
              <a:t>Social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2743200"/>
            <a:ext cx="91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rgbClr val="99CCFF">
                    <a:lumMod val="25000"/>
                  </a:srgbClr>
                </a:solidFill>
                <a:latin typeface="Arial" charset="0"/>
              </a:rPr>
              <a:t>SMART</a:t>
            </a:r>
          </a:p>
        </p:txBody>
      </p:sp>
    </p:spTree>
    <p:extLst>
      <p:ext uri="{BB962C8B-B14F-4D97-AF65-F5344CB8AC3E}">
        <p14:creationId xmlns:p14="http://schemas.microsoft.com/office/powerpoint/2010/main" val="682666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Manager’s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representation of how management functions within a system</a:t>
            </a:r>
          </a:p>
          <a:p>
            <a:endParaRPr lang="en-US" dirty="0"/>
          </a:p>
          <a:p>
            <a:r>
              <a:rPr lang="en-US" dirty="0"/>
              <a:t>Experience, connection to resource, values, biases and other factors guide each individual’s Model of Management</a:t>
            </a:r>
          </a:p>
          <a:p>
            <a:endParaRPr lang="en-US" dirty="0"/>
          </a:p>
          <a:p>
            <a:r>
              <a:rPr lang="en-US" dirty="0"/>
              <a:t>Integrate biological and societal knowledge into management decisions and actions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6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81200" y="1216026"/>
            <a:ext cx="8382000" cy="1470025"/>
          </a:xfrm>
        </p:spPr>
        <p:txBody>
          <a:bodyPr/>
          <a:lstStyle/>
          <a:p>
            <a:r>
              <a:rPr lang="en-US" sz="5400" b="1" dirty="0"/>
              <a:t>Developing a Lake Superior Management Model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95600" y="3200400"/>
            <a:ext cx="2133600" cy="1752600"/>
          </a:xfrm>
        </p:spPr>
        <p:txBody>
          <a:bodyPr/>
          <a:lstStyle/>
          <a:p>
            <a:pPr algn="l"/>
            <a:r>
              <a:rPr lang="en-US" b="1" u="sng" dirty="0"/>
              <a:t>Includes:</a:t>
            </a:r>
          </a:p>
          <a:p>
            <a:pPr algn="l"/>
            <a:r>
              <a:rPr lang="en-US" dirty="0"/>
              <a:t>Ecological</a:t>
            </a:r>
          </a:p>
          <a:p>
            <a:pPr algn="l"/>
            <a:r>
              <a:rPr lang="en-US" dirty="0"/>
              <a:t>Social</a:t>
            </a:r>
          </a:p>
          <a:p>
            <a:pPr algn="l"/>
            <a:r>
              <a:rPr lang="en-US" dirty="0"/>
              <a:t>Economic</a:t>
            </a:r>
          </a:p>
          <a:p>
            <a:pPr algn="l"/>
            <a:r>
              <a:rPr lang="en-US" dirty="0"/>
              <a:t>Political</a:t>
            </a:r>
          </a:p>
          <a:p>
            <a:pPr algn="l"/>
            <a:r>
              <a:rPr lang="en-US" dirty="0"/>
              <a:t>Others…</a:t>
            </a:r>
          </a:p>
        </p:txBody>
      </p:sp>
    </p:spTree>
    <p:extLst>
      <p:ext uri="{BB962C8B-B14F-4D97-AF65-F5344CB8AC3E}">
        <p14:creationId xmlns:p14="http://schemas.microsoft.com/office/powerpoint/2010/main" val="287033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Lake Superior Fishery</a:t>
            </a:r>
          </a:p>
        </p:txBody>
      </p:sp>
      <p:sp>
        <p:nvSpPr>
          <p:cNvPr id="614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Despite relatively small component of Lake Superior surface area, Wisconsin waters play a large role in the biology of the Lake</a:t>
            </a:r>
            <a:endParaRPr lang="en-US" sz="2000" dirty="0"/>
          </a:p>
          <a:p>
            <a:pPr eaLnBrk="1" hangingPunct="1"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Complex fishery</a:t>
            </a:r>
          </a:p>
          <a:p>
            <a:pPr lvl="1" eaLnBrk="1" hangingPunct="1">
              <a:defRPr/>
            </a:pPr>
            <a:r>
              <a:rPr lang="en-US" dirty="0"/>
              <a:t>Commercial</a:t>
            </a:r>
          </a:p>
          <a:p>
            <a:pPr lvl="2" eaLnBrk="1" hangingPunct="1">
              <a:defRPr/>
            </a:pPr>
            <a:r>
              <a:rPr lang="en-US" dirty="0"/>
              <a:t>State and Tribal</a:t>
            </a:r>
          </a:p>
          <a:p>
            <a:pPr lvl="1" eaLnBrk="1" hangingPunct="1">
              <a:defRPr/>
            </a:pPr>
            <a:r>
              <a:rPr lang="en-US"/>
              <a:t>Sport fishery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Charter, recreational, sustenance</a:t>
            </a:r>
          </a:p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29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81200" y="1216026"/>
            <a:ext cx="8382000" cy="1470025"/>
          </a:xfrm>
        </p:spPr>
        <p:txBody>
          <a:bodyPr/>
          <a:lstStyle/>
          <a:p>
            <a:r>
              <a:rPr lang="en-US" sz="5400" b="1" dirty="0"/>
              <a:t>Developing a Lake Superior Management Model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95600" y="3200400"/>
            <a:ext cx="2133600" cy="1752600"/>
          </a:xfrm>
        </p:spPr>
        <p:txBody>
          <a:bodyPr/>
          <a:lstStyle/>
          <a:p>
            <a:pPr algn="l"/>
            <a:r>
              <a:rPr lang="en-US" b="1" u="sng" dirty="0"/>
              <a:t>Includes:</a:t>
            </a:r>
          </a:p>
          <a:p>
            <a:pPr algn="l"/>
            <a:r>
              <a:rPr lang="en-US" dirty="0"/>
              <a:t>Ecological</a:t>
            </a:r>
          </a:p>
          <a:p>
            <a:pPr algn="l"/>
            <a:r>
              <a:rPr lang="en-US" dirty="0"/>
              <a:t>Social</a:t>
            </a:r>
          </a:p>
          <a:p>
            <a:pPr algn="l"/>
            <a:r>
              <a:rPr lang="en-US" dirty="0"/>
              <a:t>Economic</a:t>
            </a:r>
          </a:p>
          <a:p>
            <a:pPr algn="l"/>
            <a:r>
              <a:rPr lang="en-US" dirty="0"/>
              <a:t>Political</a:t>
            </a:r>
          </a:p>
          <a:p>
            <a:pPr algn="l"/>
            <a:r>
              <a:rPr lang="en-US" dirty="0"/>
              <a:t>Others…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 bwMode="auto">
          <a:xfrm>
            <a:off x="6553200" y="3200400"/>
            <a:ext cx="3581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rgbClr val="394E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394E5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94E5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94E5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94E5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b="1" u="sng" kern="0" dirty="0"/>
              <a:t>Key concepts:</a:t>
            </a:r>
          </a:p>
          <a:p>
            <a:pPr algn="l"/>
            <a:r>
              <a:rPr lang="en-US" kern="0" dirty="0"/>
              <a:t>Values</a:t>
            </a:r>
          </a:p>
          <a:p>
            <a:pPr algn="l"/>
            <a:r>
              <a:rPr lang="en-US" kern="0" dirty="0"/>
              <a:t>Impacts</a:t>
            </a:r>
          </a:p>
          <a:p>
            <a:pPr algn="l"/>
            <a:r>
              <a:rPr lang="en-US" kern="0" dirty="0"/>
              <a:t>Limits and capacity</a:t>
            </a:r>
          </a:p>
          <a:p>
            <a:pPr algn="l"/>
            <a:r>
              <a:rPr lang="en-US" kern="0" dirty="0"/>
              <a:t>Scale</a:t>
            </a:r>
          </a:p>
          <a:p>
            <a:pPr algn="l"/>
            <a:r>
              <a:rPr lang="en-US" kern="0" dirty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754600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C9E489-0D2C-4855-9115-36E6A2E73CEF}"/>
              </a:ext>
            </a:extLst>
          </p:cNvPr>
          <p:cNvCxnSpPr>
            <a:cxnSpLocks/>
          </p:cNvCxnSpPr>
          <p:nvPr/>
        </p:nvCxnSpPr>
        <p:spPr>
          <a:xfrm flipV="1">
            <a:off x="2443655" y="2170742"/>
            <a:ext cx="0" cy="146489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3FF283C-9872-4C23-9130-5B152F6308A9}"/>
              </a:ext>
            </a:extLst>
          </p:cNvPr>
          <p:cNvSpPr/>
          <p:nvPr/>
        </p:nvSpPr>
        <p:spPr>
          <a:xfrm>
            <a:off x="625365" y="1734207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AEDAA-C8CF-4299-A42E-53E20DD3BC08}"/>
              </a:ext>
            </a:extLst>
          </p:cNvPr>
          <p:cNvSpPr/>
          <p:nvPr/>
        </p:nvSpPr>
        <p:spPr>
          <a:xfrm>
            <a:off x="613738" y="3657016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D538A-4838-4761-8755-1C60750D9D9C}"/>
              </a:ext>
            </a:extLst>
          </p:cNvPr>
          <p:cNvSpPr/>
          <p:nvPr/>
        </p:nvSpPr>
        <p:spPr>
          <a:xfrm>
            <a:off x="625364" y="5102773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Tactics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D961F-45D4-4FDA-86F2-A5FA7B62077F}"/>
              </a:ext>
            </a:extLst>
          </p:cNvPr>
          <p:cNvSpPr/>
          <p:nvPr/>
        </p:nvSpPr>
        <p:spPr>
          <a:xfrm>
            <a:off x="4275081" y="3045373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Current and Historical Conditions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5A25C-D4A4-462C-A3ED-500A3B6A7A42}"/>
              </a:ext>
            </a:extLst>
          </p:cNvPr>
          <p:cNvSpPr/>
          <p:nvPr/>
        </p:nvSpPr>
        <p:spPr>
          <a:xfrm>
            <a:off x="4275081" y="938049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Desired Future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F72B1-634F-40AC-9028-95276FEF8D5B}"/>
              </a:ext>
            </a:extLst>
          </p:cNvPr>
          <p:cNvSpPr/>
          <p:nvPr/>
        </p:nvSpPr>
        <p:spPr>
          <a:xfrm>
            <a:off x="8987860" y="2067909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Management Concerns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FB066-B547-4761-B0E2-A7C275D6CBB4}"/>
              </a:ext>
            </a:extLst>
          </p:cNvPr>
          <p:cNvSpPr/>
          <p:nvPr/>
        </p:nvSpPr>
        <p:spPr>
          <a:xfrm>
            <a:off x="8987860" y="3317170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Stakeholder Concerns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0B174-1944-4065-8050-C2FCD076468F}"/>
              </a:ext>
            </a:extLst>
          </p:cNvPr>
          <p:cNvSpPr/>
          <p:nvPr/>
        </p:nvSpPr>
        <p:spPr>
          <a:xfrm>
            <a:off x="8025968" y="4918903"/>
            <a:ext cx="2385847" cy="76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Research and monitoring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83004-C73C-4391-ABEC-D595FD390FD3}"/>
              </a:ext>
            </a:extLst>
          </p:cNvPr>
          <p:cNvSpPr/>
          <p:nvPr/>
        </p:nvSpPr>
        <p:spPr>
          <a:xfrm>
            <a:off x="3431627" y="6039070"/>
            <a:ext cx="2082564" cy="48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Impacts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736578D-A372-4C10-A3FC-8F0F129479E0}"/>
              </a:ext>
            </a:extLst>
          </p:cNvPr>
          <p:cNvSpPr/>
          <p:nvPr/>
        </p:nvSpPr>
        <p:spPr>
          <a:xfrm>
            <a:off x="10095944" y="2808758"/>
            <a:ext cx="151642" cy="477967"/>
          </a:xfrm>
          <a:prstGeom prst="upDownArrow">
            <a:avLst/>
          </a:prstGeom>
          <a:solidFill>
            <a:schemeClr val="tx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D7D721-24A2-466C-8CCD-17F93B12B438}"/>
              </a:ext>
            </a:extLst>
          </p:cNvPr>
          <p:cNvCxnSpPr>
            <a:cxnSpLocks/>
          </p:cNvCxnSpPr>
          <p:nvPr/>
        </p:nvCxnSpPr>
        <p:spPr>
          <a:xfrm flipV="1">
            <a:off x="7614169" y="2808758"/>
            <a:ext cx="1373691" cy="60811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AC0576-D945-4D39-8BE4-7C323E75439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614169" y="3583686"/>
            <a:ext cx="1373691" cy="10390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BA4066-544F-4B3B-BB07-F8450A75E5F3}"/>
              </a:ext>
            </a:extLst>
          </p:cNvPr>
          <p:cNvCxnSpPr>
            <a:cxnSpLocks/>
          </p:cNvCxnSpPr>
          <p:nvPr/>
        </p:nvCxnSpPr>
        <p:spPr>
          <a:xfrm flipV="1">
            <a:off x="8987860" y="4021582"/>
            <a:ext cx="723699" cy="89732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D35CE9-D520-4B6E-94FC-F293BCDC545A}"/>
              </a:ext>
            </a:extLst>
          </p:cNvPr>
          <p:cNvCxnSpPr>
            <a:cxnSpLocks/>
          </p:cNvCxnSpPr>
          <p:nvPr/>
        </p:nvCxnSpPr>
        <p:spPr>
          <a:xfrm>
            <a:off x="7155485" y="4171932"/>
            <a:ext cx="900953" cy="75309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2A9468-05FE-4554-8214-0A896CAF168E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7614169" y="1822230"/>
            <a:ext cx="2519686" cy="122551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FB6A70-9FE2-4FD0-A51A-AD620AD1FF30}"/>
              </a:ext>
            </a:extLst>
          </p:cNvPr>
          <p:cNvSpPr/>
          <p:nvPr/>
        </p:nvSpPr>
        <p:spPr>
          <a:xfrm rot="4750102">
            <a:off x="7542805" y="2460926"/>
            <a:ext cx="1905310" cy="6393596"/>
          </a:xfrm>
          <a:custGeom>
            <a:avLst/>
            <a:gdLst>
              <a:gd name="connsiteX0" fmla="*/ 49912 w 4132196"/>
              <a:gd name="connsiteY0" fmla="*/ 61290 h 3917673"/>
              <a:gd name="connsiteX1" fmla="*/ 286395 w 4132196"/>
              <a:gd name="connsiteY1" fmla="*/ 45524 h 3917673"/>
              <a:gd name="connsiteX2" fmla="*/ 3786340 w 4132196"/>
              <a:gd name="connsiteY2" fmla="*/ 297772 h 3917673"/>
              <a:gd name="connsiteX3" fmla="*/ 3880933 w 4132196"/>
              <a:gd name="connsiteY3" fmla="*/ 3025207 h 3917673"/>
              <a:gd name="connsiteX4" fmla="*/ 2698519 w 4132196"/>
              <a:gd name="connsiteY4" fmla="*/ 3829248 h 3917673"/>
              <a:gd name="connsiteX5" fmla="*/ 2603926 w 4132196"/>
              <a:gd name="connsiteY5" fmla="*/ 3860779 h 391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2196" h="3917673">
                <a:moveTo>
                  <a:pt x="49912" y="61290"/>
                </a:moveTo>
                <a:cubicBezTo>
                  <a:pt x="-143216" y="33700"/>
                  <a:pt x="286395" y="45524"/>
                  <a:pt x="286395" y="45524"/>
                </a:cubicBezTo>
                <a:cubicBezTo>
                  <a:pt x="909133" y="84938"/>
                  <a:pt x="3187250" y="-198842"/>
                  <a:pt x="3786340" y="297772"/>
                </a:cubicBezTo>
                <a:cubicBezTo>
                  <a:pt x="4385430" y="794386"/>
                  <a:pt x="4062236" y="2436628"/>
                  <a:pt x="3880933" y="3025207"/>
                </a:cubicBezTo>
                <a:cubicBezTo>
                  <a:pt x="3699630" y="3613786"/>
                  <a:pt x="2911354" y="3689986"/>
                  <a:pt x="2698519" y="3829248"/>
                </a:cubicBezTo>
                <a:cubicBezTo>
                  <a:pt x="2485685" y="3968510"/>
                  <a:pt x="2544805" y="3914644"/>
                  <a:pt x="2603926" y="386077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51BAEF-0149-4D31-95C8-4173578B5F91}"/>
              </a:ext>
            </a:extLst>
          </p:cNvPr>
          <p:cNvCxnSpPr>
            <a:cxnSpLocks/>
          </p:cNvCxnSpPr>
          <p:nvPr/>
        </p:nvCxnSpPr>
        <p:spPr>
          <a:xfrm flipH="1">
            <a:off x="3191979" y="1462187"/>
            <a:ext cx="907055" cy="29512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AC7AED-D46C-4734-9A6E-AA569467B3FA}"/>
              </a:ext>
            </a:extLst>
          </p:cNvPr>
          <p:cNvCxnSpPr>
            <a:cxnSpLocks/>
          </p:cNvCxnSpPr>
          <p:nvPr/>
        </p:nvCxnSpPr>
        <p:spPr>
          <a:xfrm>
            <a:off x="911233" y="2149366"/>
            <a:ext cx="0" cy="148627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3D5739-1A09-47D2-A3BD-A8CCCB37728B}"/>
              </a:ext>
            </a:extLst>
          </p:cNvPr>
          <p:cNvCxnSpPr>
            <a:cxnSpLocks/>
          </p:cNvCxnSpPr>
          <p:nvPr/>
        </p:nvCxnSpPr>
        <p:spPr>
          <a:xfrm>
            <a:off x="911233" y="4093649"/>
            <a:ext cx="0" cy="108570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789707-389D-4EBA-95E0-49F2900E49B6}"/>
              </a:ext>
            </a:extLst>
          </p:cNvPr>
          <p:cNvCxnSpPr>
            <a:cxnSpLocks/>
          </p:cNvCxnSpPr>
          <p:nvPr/>
        </p:nvCxnSpPr>
        <p:spPr>
          <a:xfrm flipV="1">
            <a:off x="2443655" y="4072175"/>
            <a:ext cx="0" cy="103059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43EF80-5BB9-46D0-98A2-787755F3D310}"/>
              </a:ext>
            </a:extLst>
          </p:cNvPr>
          <p:cNvCxnSpPr>
            <a:cxnSpLocks/>
          </p:cNvCxnSpPr>
          <p:nvPr/>
        </p:nvCxnSpPr>
        <p:spPr>
          <a:xfrm flipV="1">
            <a:off x="5527639" y="5414059"/>
            <a:ext cx="2321271" cy="64658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C7F73B-6EA1-4390-A3F8-56ACE612A359}"/>
              </a:ext>
            </a:extLst>
          </p:cNvPr>
          <p:cNvCxnSpPr>
            <a:cxnSpLocks/>
          </p:cNvCxnSpPr>
          <p:nvPr/>
        </p:nvCxnSpPr>
        <p:spPr>
          <a:xfrm flipH="1">
            <a:off x="3191979" y="5348696"/>
            <a:ext cx="177415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E6B6B2-3769-4E04-B44E-4599E3CF737D}"/>
              </a:ext>
            </a:extLst>
          </p:cNvPr>
          <p:cNvCxnSpPr>
            <a:cxnSpLocks/>
          </p:cNvCxnSpPr>
          <p:nvPr/>
        </p:nvCxnSpPr>
        <p:spPr>
          <a:xfrm>
            <a:off x="2659117" y="5618072"/>
            <a:ext cx="772510" cy="42099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F6B909-43FB-47EC-8ECE-ED115CBC20D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966756" y="5299997"/>
            <a:ext cx="3059212" cy="4586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1B3694-EA71-4361-8A81-67EB2DB10B96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5514191" y="6237433"/>
            <a:ext cx="1058695" cy="4381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78FA3-84ED-4180-95CA-049BFB73330A}"/>
              </a:ext>
            </a:extLst>
          </p:cNvPr>
          <p:cNvSpPr/>
          <p:nvPr/>
        </p:nvSpPr>
        <p:spPr>
          <a:xfrm>
            <a:off x="6572886" y="5871761"/>
            <a:ext cx="2082563" cy="73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Mitigating Actions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239F61A-F1B9-4EC5-B2A7-0AA7B4A4F2A9}"/>
              </a:ext>
            </a:extLst>
          </p:cNvPr>
          <p:cNvSpPr/>
          <p:nvPr/>
        </p:nvSpPr>
        <p:spPr>
          <a:xfrm>
            <a:off x="7614168" y="1391691"/>
            <a:ext cx="4398171" cy="3915120"/>
          </a:xfrm>
          <a:custGeom>
            <a:avLst/>
            <a:gdLst>
              <a:gd name="connsiteX0" fmla="*/ 49912 w 4132196"/>
              <a:gd name="connsiteY0" fmla="*/ 61290 h 3917673"/>
              <a:gd name="connsiteX1" fmla="*/ 286395 w 4132196"/>
              <a:gd name="connsiteY1" fmla="*/ 45524 h 3917673"/>
              <a:gd name="connsiteX2" fmla="*/ 3786340 w 4132196"/>
              <a:gd name="connsiteY2" fmla="*/ 297772 h 3917673"/>
              <a:gd name="connsiteX3" fmla="*/ 3880933 w 4132196"/>
              <a:gd name="connsiteY3" fmla="*/ 3025207 h 3917673"/>
              <a:gd name="connsiteX4" fmla="*/ 2698519 w 4132196"/>
              <a:gd name="connsiteY4" fmla="*/ 3829248 h 3917673"/>
              <a:gd name="connsiteX5" fmla="*/ 2603926 w 4132196"/>
              <a:gd name="connsiteY5" fmla="*/ 3860779 h 391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2196" h="3917673">
                <a:moveTo>
                  <a:pt x="49912" y="61290"/>
                </a:moveTo>
                <a:cubicBezTo>
                  <a:pt x="-143216" y="33700"/>
                  <a:pt x="286395" y="45524"/>
                  <a:pt x="286395" y="45524"/>
                </a:cubicBezTo>
                <a:cubicBezTo>
                  <a:pt x="909133" y="84938"/>
                  <a:pt x="3187250" y="-198842"/>
                  <a:pt x="3786340" y="297772"/>
                </a:cubicBezTo>
                <a:cubicBezTo>
                  <a:pt x="4385430" y="794386"/>
                  <a:pt x="4062236" y="2436628"/>
                  <a:pt x="3880933" y="3025207"/>
                </a:cubicBezTo>
                <a:cubicBezTo>
                  <a:pt x="3699630" y="3613786"/>
                  <a:pt x="2911354" y="3689986"/>
                  <a:pt x="2698519" y="3829248"/>
                </a:cubicBezTo>
                <a:cubicBezTo>
                  <a:pt x="2485685" y="3968510"/>
                  <a:pt x="2544805" y="3914644"/>
                  <a:pt x="2603926" y="386077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79E5C1-43C8-4655-A31A-07478CF609F5}"/>
              </a:ext>
            </a:extLst>
          </p:cNvPr>
          <p:cNvCxnSpPr>
            <a:cxnSpLocks/>
          </p:cNvCxnSpPr>
          <p:nvPr/>
        </p:nvCxnSpPr>
        <p:spPr>
          <a:xfrm>
            <a:off x="3066389" y="2260474"/>
            <a:ext cx="1032645" cy="102625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12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71D5A-F861-4FA7-A116-6985BECD5238}"/>
              </a:ext>
            </a:extLst>
          </p:cNvPr>
          <p:cNvCxnSpPr>
            <a:cxnSpLocks/>
          </p:cNvCxnSpPr>
          <p:nvPr/>
        </p:nvCxnSpPr>
        <p:spPr>
          <a:xfrm>
            <a:off x="7580896" y="3989249"/>
            <a:ext cx="900953" cy="75309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3FF283C-9872-4C23-9130-5B152F6308A9}"/>
              </a:ext>
            </a:extLst>
          </p:cNvPr>
          <p:cNvSpPr/>
          <p:nvPr/>
        </p:nvSpPr>
        <p:spPr>
          <a:xfrm>
            <a:off x="625365" y="1734207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AEDAA-C8CF-4299-A42E-53E20DD3BC08}"/>
              </a:ext>
            </a:extLst>
          </p:cNvPr>
          <p:cNvSpPr/>
          <p:nvPr/>
        </p:nvSpPr>
        <p:spPr>
          <a:xfrm>
            <a:off x="625365" y="3352800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D538A-4838-4761-8755-1C60750D9D9C}"/>
              </a:ext>
            </a:extLst>
          </p:cNvPr>
          <p:cNvSpPr/>
          <p:nvPr/>
        </p:nvSpPr>
        <p:spPr>
          <a:xfrm>
            <a:off x="625364" y="5102773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Tactics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D961F-45D4-4FDA-86F2-A5FA7B62077F}"/>
              </a:ext>
            </a:extLst>
          </p:cNvPr>
          <p:cNvSpPr/>
          <p:nvPr/>
        </p:nvSpPr>
        <p:spPr>
          <a:xfrm>
            <a:off x="4275081" y="3045373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Current and Historical Conditions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5A25C-D4A4-462C-A3ED-500A3B6A7A42}"/>
              </a:ext>
            </a:extLst>
          </p:cNvPr>
          <p:cNvSpPr/>
          <p:nvPr/>
        </p:nvSpPr>
        <p:spPr>
          <a:xfrm>
            <a:off x="4275081" y="938049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Desired Future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F72B1-634F-40AC-9028-95276FEF8D5B}"/>
              </a:ext>
            </a:extLst>
          </p:cNvPr>
          <p:cNvSpPr/>
          <p:nvPr/>
        </p:nvSpPr>
        <p:spPr>
          <a:xfrm>
            <a:off x="8987860" y="2067909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Management Concerns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FB066-B547-4761-B0E2-A7C275D6CBB4}"/>
              </a:ext>
            </a:extLst>
          </p:cNvPr>
          <p:cNvSpPr/>
          <p:nvPr/>
        </p:nvSpPr>
        <p:spPr>
          <a:xfrm>
            <a:off x="8987861" y="3352799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Stakeholder Concerns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0B174-1944-4065-8050-C2FCD076468F}"/>
              </a:ext>
            </a:extLst>
          </p:cNvPr>
          <p:cNvSpPr/>
          <p:nvPr/>
        </p:nvSpPr>
        <p:spPr>
          <a:xfrm>
            <a:off x="8481849" y="4742343"/>
            <a:ext cx="2385847" cy="76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Research and monitoring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83004-C73C-4391-ABEC-D595FD390FD3}"/>
              </a:ext>
            </a:extLst>
          </p:cNvPr>
          <p:cNvSpPr/>
          <p:nvPr/>
        </p:nvSpPr>
        <p:spPr>
          <a:xfrm>
            <a:off x="4125310" y="5833242"/>
            <a:ext cx="2082564" cy="48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Impacts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78FA3-84ED-4180-95CA-049BFB73330A}"/>
              </a:ext>
            </a:extLst>
          </p:cNvPr>
          <p:cNvSpPr/>
          <p:nvPr/>
        </p:nvSpPr>
        <p:spPr>
          <a:xfrm>
            <a:off x="6905297" y="5833242"/>
            <a:ext cx="2082563" cy="73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Mitigating 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4EF584-A81F-4087-AAB4-9351CA4ED1ED}"/>
              </a:ext>
            </a:extLst>
          </p:cNvPr>
          <p:cNvSpPr txBox="1"/>
          <p:nvPr/>
        </p:nvSpPr>
        <p:spPr>
          <a:xfrm>
            <a:off x="6013127" y="4338606"/>
            <a:ext cx="201824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Identified by</a:t>
            </a:r>
          </a:p>
        </p:txBody>
      </p:sp>
    </p:spTree>
    <p:extLst>
      <p:ext uri="{BB962C8B-B14F-4D97-AF65-F5344CB8AC3E}">
        <p14:creationId xmlns:p14="http://schemas.microsoft.com/office/powerpoint/2010/main" val="1715470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FF283C-9872-4C23-9130-5B152F6308A9}"/>
              </a:ext>
            </a:extLst>
          </p:cNvPr>
          <p:cNvSpPr/>
          <p:nvPr/>
        </p:nvSpPr>
        <p:spPr>
          <a:xfrm>
            <a:off x="625365" y="1734207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AEDAA-C8CF-4299-A42E-53E20DD3BC08}"/>
              </a:ext>
            </a:extLst>
          </p:cNvPr>
          <p:cNvSpPr/>
          <p:nvPr/>
        </p:nvSpPr>
        <p:spPr>
          <a:xfrm>
            <a:off x="625365" y="3352800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D538A-4838-4761-8755-1C60750D9D9C}"/>
              </a:ext>
            </a:extLst>
          </p:cNvPr>
          <p:cNvSpPr/>
          <p:nvPr/>
        </p:nvSpPr>
        <p:spPr>
          <a:xfrm>
            <a:off x="625364" y="5102773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Tactics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D961F-45D4-4FDA-86F2-A5FA7B62077F}"/>
              </a:ext>
            </a:extLst>
          </p:cNvPr>
          <p:cNvSpPr/>
          <p:nvPr/>
        </p:nvSpPr>
        <p:spPr>
          <a:xfrm>
            <a:off x="4275081" y="3045373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Current and Historical Conditions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5A25C-D4A4-462C-A3ED-500A3B6A7A42}"/>
              </a:ext>
            </a:extLst>
          </p:cNvPr>
          <p:cNvSpPr/>
          <p:nvPr/>
        </p:nvSpPr>
        <p:spPr>
          <a:xfrm>
            <a:off x="4275081" y="938049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Desired Future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F72B1-634F-40AC-9028-95276FEF8D5B}"/>
              </a:ext>
            </a:extLst>
          </p:cNvPr>
          <p:cNvSpPr/>
          <p:nvPr/>
        </p:nvSpPr>
        <p:spPr>
          <a:xfrm>
            <a:off x="8987860" y="2067909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Management Concerns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FB066-B547-4761-B0E2-A7C275D6CBB4}"/>
              </a:ext>
            </a:extLst>
          </p:cNvPr>
          <p:cNvSpPr/>
          <p:nvPr/>
        </p:nvSpPr>
        <p:spPr>
          <a:xfrm>
            <a:off x="8987860" y="3317170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Stakeholder Concerns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0B174-1944-4065-8050-C2FCD076468F}"/>
              </a:ext>
            </a:extLst>
          </p:cNvPr>
          <p:cNvSpPr/>
          <p:nvPr/>
        </p:nvSpPr>
        <p:spPr>
          <a:xfrm>
            <a:off x="8025968" y="4918903"/>
            <a:ext cx="2385847" cy="76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Research and monitoring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83004-C73C-4391-ABEC-D595FD390FD3}"/>
              </a:ext>
            </a:extLst>
          </p:cNvPr>
          <p:cNvSpPr/>
          <p:nvPr/>
        </p:nvSpPr>
        <p:spPr>
          <a:xfrm>
            <a:off x="3431627" y="6039070"/>
            <a:ext cx="2082564" cy="48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Impacts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78FA3-84ED-4180-95CA-049BFB73330A}"/>
              </a:ext>
            </a:extLst>
          </p:cNvPr>
          <p:cNvSpPr/>
          <p:nvPr/>
        </p:nvSpPr>
        <p:spPr>
          <a:xfrm>
            <a:off x="5943405" y="5926771"/>
            <a:ext cx="2082563" cy="73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Mitigating Actions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736578D-A372-4C10-A3FC-8F0F129479E0}"/>
              </a:ext>
            </a:extLst>
          </p:cNvPr>
          <p:cNvSpPr/>
          <p:nvPr/>
        </p:nvSpPr>
        <p:spPr>
          <a:xfrm>
            <a:off x="10095944" y="2808758"/>
            <a:ext cx="151642" cy="477967"/>
          </a:xfrm>
          <a:prstGeom prst="upDownArrow">
            <a:avLst/>
          </a:prstGeom>
          <a:solidFill>
            <a:schemeClr val="tx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D7D721-24A2-466C-8CCD-17F93B12B438}"/>
              </a:ext>
            </a:extLst>
          </p:cNvPr>
          <p:cNvCxnSpPr>
            <a:cxnSpLocks/>
          </p:cNvCxnSpPr>
          <p:nvPr/>
        </p:nvCxnSpPr>
        <p:spPr>
          <a:xfrm flipV="1">
            <a:off x="7614169" y="2808758"/>
            <a:ext cx="1373691" cy="60811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AC0576-D945-4D39-8BE4-7C323E75439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614169" y="3583686"/>
            <a:ext cx="1373691" cy="10390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BA4066-544F-4B3B-BB07-F8450A75E5F3}"/>
              </a:ext>
            </a:extLst>
          </p:cNvPr>
          <p:cNvCxnSpPr>
            <a:cxnSpLocks/>
          </p:cNvCxnSpPr>
          <p:nvPr/>
        </p:nvCxnSpPr>
        <p:spPr>
          <a:xfrm flipV="1">
            <a:off x="8987860" y="4021582"/>
            <a:ext cx="723699" cy="89732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01A049-F53D-4958-800D-3CC4843006DC}"/>
              </a:ext>
            </a:extLst>
          </p:cNvPr>
          <p:cNvSpPr txBox="1"/>
          <p:nvPr/>
        </p:nvSpPr>
        <p:spPr>
          <a:xfrm>
            <a:off x="7566646" y="4088464"/>
            <a:ext cx="153869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Influence</a:t>
            </a:r>
          </a:p>
        </p:txBody>
      </p:sp>
    </p:spTree>
    <p:extLst>
      <p:ext uri="{BB962C8B-B14F-4D97-AF65-F5344CB8AC3E}">
        <p14:creationId xmlns:p14="http://schemas.microsoft.com/office/powerpoint/2010/main" val="2569072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FF283C-9872-4C23-9130-5B152F6308A9}"/>
              </a:ext>
            </a:extLst>
          </p:cNvPr>
          <p:cNvSpPr/>
          <p:nvPr/>
        </p:nvSpPr>
        <p:spPr>
          <a:xfrm>
            <a:off x="625365" y="1734207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AEDAA-C8CF-4299-A42E-53E20DD3BC08}"/>
              </a:ext>
            </a:extLst>
          </p:cNvPr>
          <p:cNvSpPr/>
          <p:nvPr/>
        </p:nvSpPr>
        <p:spPr>
          <a:xfrm>
            <a:off x="625365" y="3352800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D538A-4838-4761-8755-1C60750D9D9C}"/>
              </a:ext>
            </a:extLst>
          </p:cNvPr>
          <p:cNvSpPr/>
          <p:nvPr/>
        </p:nvSpPr>
        <p:spPr>
          <a:xfrm>
            <a:off x="625364" y="5102773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Tactics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D961F-45D4-4FDA-86F2-A5FA7B62077F}"/>
              </a:ext>
            </a:extLst>
          </p:cNvPr>
          <p:cNvSpPr/>
          <p:nvPr/>
        </p:nvSpPr>
        <p:spPr>
          <a:xfrm>
            <a:off x="4275081" y="3045373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Current and Historical Conditions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5A25C-D4A4-462C-A3ED-500A3B6A7A42}"/>
              </a:ext>
            </a:extLst>
          </p:cNvPr>
          <p:cNvSpPr/>
          <p:nvPr/>
        </p:nvSpPr>
        <p:spPr>
          <a:xfrm>
            <a:off x="4275081" y="938049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Desired Future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F72B1-634F-40AC-9028-95276FEF8D5B}"/>
              </a:ext>
            </a:extLst>
          </p:cNvPr>
          <p:cNvSpPr/>
          <p:nvPr/>
        </p:nvSpPr>
        <p:spPr>
          <a:xfrm>
            <a:off x="8987860" y="2067909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Management Concerns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FB066-B547-4761-B0E2-A7C275D6CBB4}"/>
              </a:ext>
            </a:extLst>
          </p:cNvPr>
          <p:cNvSpPr/>
          <p:nvPr/>
        </p:nvSpPr>
        <p:spPr>
          <a:xfrm>
            <a:off x="8987860" y="3317170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Stakeholder Concerns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0B174-1944-4065-8050-C2FCD076468F}"/>
              </a:ext>
            </a:extLst>
          </p:cNvPr>
          <p:cNvSpPr/>
          <p:nvPr/>
        </p:nvSpPr>
        <p:spPr>
          <a:xfrm>
            <a:off x="8025968" y="4918903"/>
            <a:ext cx="2385847" cy="76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Research and monitoring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83004-C73C-4391-ABEC-D595FD390FD3}"/>
              </a:ext>
            </a:extLst>
          </p:cNvPr>
          <p:cNvSpPr/>
          <p:nvPr/>
        </p:nvSpPr>
        <p:spPr>
          <a:xfrm>
            <a:off x="3431627" y="6039070"/>
            <a:ext cx="2082564" cy="48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Impacts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78FA3-84ED-4180-95CA-049BFB73330A}"/>
              </a:ext>
            </a:extLst>
          </p:cNvPr>
          <p:cNvSpPr/>
          <p:nvPr/>
        </p:nvSpPr>
        <p:spPr>
          <a:xfrm>
            <a:off x="5943405" y="5926771"/>
            <a:ext cx="2082563" cy="73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Mitigating Actions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736578D-A372-4C10-A3FC-8F0F129479E0}"/>
              </a:ext>
            </a:extLst>
          </p:cNvPr>
          <p:cNvSpPr/>
          <p:nvPr/>
        </p:nvSpPr>
        <p:spPr>
          <a:xfrm>
            <a:off x="10095944" y="2808758"/>
            <a:ext cx="151642" cy="477967"/>
          </a:xfrm>
          <a:prstGeom prst="upDownArrow">
            <a:avLst/>
          </a:prstGeom>
          <a:solidFill>
            <a:schemeClr val="tx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2A9468-05FE-4554-8214-0A896CAF168E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7614169" y="1822230"/>
            <a:ext cx="2519686" cy="122551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77E809-6427-4A7B-8301-1887BEF16689}"/>
              </a:ext>
            </a:extLst>
          </p:cNvPr>
          <p:cNvSpPr txBox="1"/>
          <p:nvPr/>
        </p:nvSpPr>
        <p:spPr>
          <a:xfrm>
            <a:off x="6995934" y="2137075"/>
            <a:ext cx="187807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Determines</a:t>
            </a:r>
          </a:p>
        </p:txBody>
      </p:sp>
    </p:spTree>
    <p:extLst>
      <p:ext uri="{BB962C8B-B14F-4D97-AF65-F5344CB8AC3E}">
        <p14:creationId xmlns:p14="http://schemas.microsoft.com/office/powerpoint/2010/main" val="3213077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FF283C-9872-4C23-9130-5B152F6308A9}"/>
              </a:ext>
            </a:extLst>
          </p:cNvPr>
          <p:cNvSpPr/>
          <p:nvPr/>
        </p:nvSpPr>
        <p:spPr>
          <a:xfrm>
            <a:off x="625365" y="1734207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AEDAA-C8CF-4299-A42E-53E20DD3BC08}"/>
              </a:ext>
            </a:extLst>
          </p:cNvPr>
          <p:cNvSpPr/>
          <p:nvPr/>
        </p:nvSpPr>
        <p:spPr>
          <a:xfrm>
            <a:off x="625365" y="3352800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D538A-4838-4761-8755-1C60750D9D9C}"/>
              </a:ext>
            </a:extLst>
          </p:cNvPr>
          <p:cNvSpPr/>
          <p:nvPr/>
        </p:nvSpPr>
        <p:spPr>
          <a:xfrm>
            <a:off x="625364" y="5102773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Tactics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D961F-45D4-4FDA-86F2-A5FA7B62077F}"/>
              </a:ext>
            </a:extLst>
          </p:cNvPr>
          <p:cNvSpPr/>
          <p:nvPr/>
        </p:nvSpPr>
        <p:spPr>
          <a:xfrm>
            <a:off x="4275081" y="3045373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Current and Historical Conditions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5A25C-D4A4-462C-A3ED-500A3B6A7A42}"/>
              </a:ext>
            </a:extLst>
          </p:cNvPr>
          <p:cNvSpPr/>
          <p:nvPr/>
        </p:nvSpPr>
        <p:spPr>
          <a:xfrm>
            <a:off x="4275081" y="938049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Desired Future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F72B1-634F-40AC-9028-95276FEF8D5B}"/>
              </a:ext>
            </a:extLst>
          </p:cNvPr>
          <p:cNvSpPr/>
          <p:nvPr/>
        </p:nvSpPr>
        <p:spPr>
          <a:xfrm>
            <a:off x="8987860" y="2067909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Management Concerns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FB066-B547-4761-B0E2-A7C275D6CBB4}"/>
              </a:ext>
            </a:extLst>
          </p:cNvPr>
          <p:cNvSpPr/>
          <p:nvPr/>
        </p:nvSpPr>
        <p:spPr>
          <a:xfrm>
            <a:off x="8987860" y="3317170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Stakeholder Concerns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0B174-1944-4065-8050-C2FCD076468F}"/>
              </a:ext>
            </a:extLst>
          </p:cNvPr>
          <p:cNvSpPr/>
          <p:nvPr/>
        </p:nvSpPr>
        <p:spPr>
          <a:xfrm>
            <a:off x="8025968" y="4918903"/>
            <a:ext cx="2385847" cy="76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Research and monitoring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83004-C73C-4391-ABEC-D595FD390FD3}"/>
              </a:ext>
            </a:extLst>
          </p:cNvPr>
          <p:cNvSpPr/>
          <p:nvPr/>
        </p:nvSpPr>
        <p:spPr>
          <a:xfrm>
            <a:off x="3431627" y="6039070"/>
            <a:ext cx="2082564" cy="48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Impacts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78FA3-84ED-4180-95CA-049BFB73330A}"/>
              </a:ext>
            </a:extLst>
          </p:cNvPr>
          <p:cNvSpPr/>
          <p:nvPr/>
        </p:nvSpPr>
        <p:spPr>
          <a:xfrm>
            <a:off x="5943405" y="5926771"/>
            <a:ext cx="2082563" cy="73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Mitigating Actions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FB6A70-9FE2-4FD0-A51A-AD620AD1FF30}"/>
              </a:ext>
            </a:extLst>
          </p:cNvPr>
          <p:cNvSpPr/>
          <p:nvPr/>
        </p:nvSpPr>
        <p:spPr>
          <a:xfrm>
            <a:off x="7614168" y="1391691"/>
            <a:ext cx="4398171" cy="3915120"/>
          </a:xfrm>
          <a:custGeom>
            <a:avLst/>
            <a:gdLst>
              <a:gd name="connsiteX0" fmla="*/ 49912 w 4132196"/>
              <a:gd name="connsiteY0" fmla="*/ 61290 h 3917673"/>
              <a:gd name="connsiteX1" fmla="*/ 286395 w 4132196"/>
              <a:gd name="connsiteY1" fmla="*/ 45524 h 3917673"/>
              <a:gd name="connsiteX2" fmla="*/ 3786340 w 4132196"/>
              <a:gd name="connsiteY2" fmla="*/ 297772 h 3917673"/>
              <a:gd name="connsiteX3" fmla="*/ 3880933 w 4132196"/>
              <a:gd name="connsiteY3" fmla="*/ 3025207 h 3917673"/>
              <a:gd name="connsiteX4" fmla="*/ 2698519 w 4132196"/>
              <a:gd name="connsiteY4" fmla="*/ 3829248 h 3917673"/>
              <a:gd name="connsiteX5" fmla="*/ 2603926 w 4132196"/>
              <a:gd name="connsiteY5" fmla="*/ 3860779 h 391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2196" h="3917673">
                <a:moveTo>
                  <a:pt x="49912" y="61290"/>
                </a:moveTo>
                <a:cubicBezTo>
                  <a:pt x="-143216" y="33700"/>
                  <a:pt x="286395" y="45524"/>
                  <a:pt x="286395" y="45524"/>
                </a:cubicBezTo>
                <a:cubicBezTo>
                  <a:pt x="909133" y="84938"/>
                  <a:pt x="3187250" y="-198842"/>
                  <a:pt x="3786340" y="297772"/>
                </a:cubicBezTo>
                <a:cubicBezTo>
                  <a:pt x="4385430" y="794386"/>
                  <a:pt x="4062236" y="2436628"/>
                  <a:pt x="3880933" y="3025207"/>
                </a:cubicBezTo>
                <a:cubicBezTo>
                  <a:pt x="3699630" y="3613786"/>
                  <a:pt x="2911354" y="3689986"/>
                  <a:pt x="2698519" y="3829248"/>
                </a:cubicBezTo>
                <a:cubicBezTo>
                  <a:pt x="2485685" y="3968510"/>
                  <a:pt x="2544805" y="3914644"/>
                  <a:pt x="2603926" y="386077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7E809-6427-4A7B-8301-1887BEF16689}"/>
              </a:ext>
            </a:extLst>
          </p:cNvPr>
          <p:cNvSpPr txBox="1"/>
          <p:nvPr/>
        </p:nvSpPr>
        <p:spPr>
          <a:xfrm>
            <a:off x="9218891" y="1130178"/>
            <a:ext cx="13593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Dictates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51BAEF-0149-4D31-95C8-4173578B5F91}"/>
              </a:ext>
            </a:extLst>
          </p:cNvPr>
          <p:cNvCxnSpPr>
            <a:cxnSpLocks/>
          </p:cNvCxnSpPr>
          <p:nvPr/>
        </p:nvCxnSpPr>
        <p:spPr>
          <a:xfrm flipH="1">
            <a:off x="3191979" y="1462187"/>
            <a:ext cx="907055" cy="29512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96EB04-6ADC-4EEB-A5E3-1B62EB35CD9B}"/>
              </a:ext>
            </a:extLst>
          </p:cNvPr>
          <p:cNvSpPr txBox="1"/>
          <p:nvPr/>
        </p:nvSpPr>
        <p:spPr>
          <a:xfrm>
            <a:off x="2495670" y="963100"/>
            <a:ext cx="133100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Reflects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14FF99-20A0-46B0-9FD9-32A433C16E31}"/>
              </a:ext>
            </a:extLst>
          </p:cNvPr>
          <p:cNvCxnSpPr>
            <a:cxnSpLocks/>
          </p:cNvCxnSpPr>
          <p:nvPr/>
        </p:nvCxnSpPr>
        <p:spPr>
          <a:xfrm>
            <a:off x="3011213" y="2256394"/>
            <a:ext cx="1263868" cy="106077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D5DA3E7-A233-4FC8-A06F-7B5E1DEB7519}"/>
              </a:ext>
            </a:extLst>
          </p:cNvPr>
          <p:cNvSpPr txBox="1"/>
          <p:nvPr/>
        </p:nvSpPr>
        <p:spPr>
          <a:xfrm>
            <a:off x="3645506" y="2314574"/>
            <a:ext cx="151996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Based on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1C289AE-1973-4487-B6E7-31979785810B}"/>
              </a:ext>
            </a:extLst>
          </p:cNvPr>
          <p:cNvSpPr/>
          <p:nvPr/>
        </p:nvSpPr>
        <p:spPr>
          <a:xfrm rot="14623433">
            <a:off x="10254187" y="5156112"/>
            <a:ext cx="231166" cy="2838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97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FF283C-9872-4C23-9130-5B152F6308A9}"/>
              </a:ext>
            </a:extLst>
          </p:cNvPr>
          <p:cNvSpPr/>
          <p:nvPr/>
        </p:nvSpPr>
        <p:spPr>
          <a:xfrm>
            <a:off x="625365" y="1734207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AEDAA-C8CF-4299-A42E-53E20DD3BC08}"/>
              </a:ext>
            </a:extLst>
          </p:cNvPr>
          <p:cNvSpPr/>
          <p:nvPr/>
        </p:nvSpPr>
        <p:spPr>
          <a:xfrm>
            <a:off x="613738" y="3657016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D538A-4838-4761-8755-1C60750D9D9C}"/>
              </a:ext>
            </a:extLst>
          </p:cNvPr>
          <p:cNvSpPr/>
          <p:nvPr/>
        </p:nvSpPr>
        <p:spPr>
          <a:xfrm>
            <a:off x="625364" y="5102773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Tactics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D961F-45D4-4FDA-86F2-A5FA7B62077F}"/>
              </a:ext>
            </a:extLst>
          </p:cNvPr>
          <p:cNvSpPr/>
          <p:nvPr/>
        </p:nvSpPr>
        <p:spPr>
          <a:xfrm>
            <a:off x="4275081" y="3045373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Current and Historical Conditions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5A25C-D4A4-462C-A3ED-500A3B6A7A42}"/>
              </a:ext>
            </a:extLst>
          </p:cNvPr>
          <p:cNvSpPr/>
          <p:nvPr/>
        </p:nvSpPr>
        <p:spPr>
          <a:xfrm>
            <a:off x="4275081" y="938049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Desired Future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F72B1-634F-40AC-9028-95276FEF8D5B}"/>
              </a:ext>
            </a:extLst>
          </p:cNvPr>
          <p:cNvSpPr/>
          <p:nvPr/>
        </p:nvSpPr>
        <p:spPr>
          <a:xfrm>
            <a:off x="8987860" y="2067909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Management Concerns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FB066-B547-4761-B0E2-A7C275D6CBB4}"/>
              </a:ext>
            </a:extLst>
          </p:cNvPr>
          <p:cNvSpPr/>
          <p:nvPr/>
        </p:nvSpPr>
        <p:spPr>
          <a:xfrm>
            <a:off x="8987860" y="3317170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Stakeholder Concerns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0B174-1944-4065-8050-C2FCD076468F}"/>
              </a:ext>
            </a:extLst>
          </p:cNvPr>
          <p:cNvSpPr/>
          <p:nvPr/>
        </p:nvSpPr>
        <p:spPr>
          <a:xfrm>
            <a:off x="8025968" y="4918903"/>
            <a:ext cx="2385847" cy="76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Research and monitoring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83004-C73C-4391-ABEC-D595FD390FD3}"/>
              </a:ext>
            </a:extLst>
          </p:cNvPr>
          <p:cNvSpPr/>
          <p:nvPr/>
        </p:nvSpPr>
        <p:spPr>
          <a:xfrm>
            <a:off x="3431627" y="6039070"/>
            <a:ext cx="2082564" cy="48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Impacts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78FA3-84ED-4180-95CA-049BFB73330A}"/>
              </a:ext>
            </a:extLst>
          </p:cNvPr>
          <p:cNvSpPr/>
          <p:nvPr/>
        </p:nvSpPr>
        <p:spPr>
          <a:xfrm>
            <a:off x="5943405" y="5926771"/>
            <a:ext cx="2082563" cy="73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Mitigating Actions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AC7AED-D46C-4734-9A6E-AA569467B3FA}"/>
              </a:ext>
            </a:extLst>
          </p:cNvPr>
          <p:cNvCxnSpPr>
            <a:cxnSpLocks/>
          </p:cNvCxnSpPr>
          <p:nvPr/>
        </p:nvCxnSpPr>
        <p:spPr>
          <a:xfrm>
            <a:off x="911233" y="2149366"/>
            <a:ext cx="0" cy="148627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3D5739-1A09-47D2-A3BD-A8CCCB37728B}"/>
              </a:ext>
            </a:extLst>
          </p:cNvPr>
          <p:cNvCxnSpPr>
            <a:cxnSpLocks/>
          </p:cNvCxnSpPr>
          <p:nvPr/>
        </p:nvCxnSpPr>
        <p:spPr>
          <a:xfrm>
            <a:off x="911233" y="4093649"/>
            <a:ext cx="0" cy="108570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96EB04-6ADC-4EEB-A5E3-1B62EB35CD9B}"/>
              </a:ext>
            </a:extLst>
          </p:cNvPr>
          <p:cNvSpPr txBox="1"/>
          <p:nvPr/>
        </p:nvSpPr>
        <p:spPr>
          <a:xfrm>
            <a:off x="160841" y="2331704"/>
            <a:ext cx="165744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Achieved through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D9A82EA-4022-453F-BBC7-536697BED0FD}"/>
              </a:ext>
            </a:extLst>
          </p:cNvPr>
          <p:cNvSpPr/>
          <p:nvPr/>
        </p:nvSpPr>
        <p:spPr>
          <a:xfrm>
            <a:off x="273549" y="1226770"/>
            <a:ext cx="3235592" cy="13996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6B19D-C499-4C95-A8BA-EA8691B6D4D2}"/>
              </a:ext>
            </a:extLst>
          </p:cNvPr>
          <p:cNvSpPr txBox="1"/>
          <p:nvPr/>
        </p:nvSpPr>
        <p:spPr>
          <a:xfrm>
            <a:off x="3284574" y="2433054"/>
            <a:ext cx="5754414" cy="30469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Broadly defined goals necessary to achieve desire future condition that reflect the need for management and what we hope to accomplish through management actions</a:t>
            </a:r>
          </a:p>
        </p:txBody>
      </p:sp>
    </p:spTree>
    <p:extLst>
      <p:ext uri="{BB962C8B-B14F-4D97-AF65-F5344CB8AC3E}">
        <p14:creationId xmlns:p14="http://schemas.microsoft.com/office/powerpoint/2010/main" val="4272318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FF283C-9872-4C23-9130-5B152F6308A9}"/>
              </a:ext>
            </a:extLst>
          </p:cNvPr>
          <p:cNvSpPr/>
          <p:nvPr/>
        </p:nvSpPr>
        <p:spPr>
          <a:xfrm>
            <a:off x="625365" y="1734207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AEDAA-C8CF-4299-A42E-53E20DD3BC08}"/>
              </a:ext>
            </a:extLst>
          </p:cNvPr>
          <p:cNvSpPr/>
          <p:nvPr/>
        </p:nvSpPr>
        <p:spPr>
          <a:xfrm>
            <a:off x="613738" y="3657016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D538A-4838-4761-8755-1C60750D9D9C}"/>
              </a:ext>
            </a:extLst>
          </p:cNvPr>
          <p:cNvSpPr/>
          <p:nvPr/>
        </p:nvSpPr>
        <p:spPr>
          <a:xfrm>
            <a:off x="625364" y="5102773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Tactics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D961F-45D4-4FDA-86F2-A5FA7B62077F}"/>
              </a:ext>
            </a:extLst>
          </p:cNvPr>
          <p:cNvSpPr/>
          <p:nvPr/>
        </p:nvSpPr>
        <p:spPr>
          <a:xfrm>
            <a:off x="4275081" y="3045373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Current and Historical Conditions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5A25C-D4A4-462C-A3ED-500A3B6A7A42}"/>
              </a:ext>
            </a:extLst>
          </p:cNvPr>
          <p:cNvSpPr/>
          <p:nvPr/>
        </p:nvSpPr>
        <p:spPr>
          <a:xfrm>
            <a:off x="4275081" y="938049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Desired Future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F72B1-634F-40AC-9028-95276FEF8D5B}"/>
              </a:ext>
            </a:extLst>
          </p:cNvPr>
          <p:cNvSpPr/>
          <p:nvPr/>
        </p:nvSpPr>
        <p:spPr>
          <a:xfrm>
            <a:off x="8987860" y="2067909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Management Concerns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FB066-B547-4761-B0E2-A7C275D6CBB4}"/>
              </a:ext>
            </a:extLst>
          </p:cNvPr>
          <p:cNvSpPr/>
          <p:nvPr/>
        </p:nvSpPr>
        <p:spPr>
          <a:xfrm>
            <a:off x="8987860" y="3317170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Stakeholder Concerns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0B174-1944-4065-8050-C2FCD076468F}"/>
              </a:ext>
            </a:extLst>
          </p:cNvPr>
          <p:cNvSpPr/>
          <p:nvPr/>
        </p:nvSpPr>
        <p:spPr>
          <a:xfrm>
            <a:off x="8025968" y="4918903"/>
            <a:ext cx="2385847" cy="76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Research and monitoring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83004-C73C-4391-ABEC-D595FD390FD3}"/>
              </a:ext>
            </a:extLst>
          </p:cNvPr>
          <p:cNvSpPr/>
          <p:nvPr/>
        </p:nvSpPr>
        <p:spPr>
          <a:xfrm>
            <a:off x="3431627" y="6039070"/>
            <a:ext cx="2082564" cy="48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Impacts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78FA3-84ED-4180-95CA-049BFB73330A}"/>
              </a:ext>
            </a:extLst>
          </p:cNvPr>
          <p:cNvSpPr/>
          <p:nvPr/>
        </p:nvSpPr>
        <p:spPr>
          <a:xfrm>
            <a:off x="5943405" y="5926771"/>
            <a:ext cx="2082563" cy="73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Mitigating Actions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AC7AED-D46C-4734-9A6E-AA569467B3FA}"/>
              </a:ext>
            </a:extLst>
          </p:cNvPr>
          <p:cNvCxnSpPr>
            <a:cxnSpLocks/>
          </p:cNvCxnSpPr>
          <p:nvPr/>
        </p:nvCxnSpPr>
        <p:spPr>
          <a:xfrm>
            <a:off x="911233" y="2149366"/>
            <a:ext cx="0" cy="148627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3D5739-1A09-47D2-A3BD-A8CCCB37728B}"/>
              </a:ext>
            </a:extLst>
          </p:cNvPr>
          <p:cNvCxnSpPr>
            <a:cxnSpLocks/>
          </p:cNvCxnSpPr>
          <p:nvPr/>
        </p:nvCxnSpPr>
        <p:spPr>
          <a:xfrm>
            <a:off x="911233" y="4093649"/>
            <a:ext cx="0" cy="108570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96EB04-6ADC-4EEB-A5E3-1B62EB35CD9B}"/>
              </a:ext>
            </a:extLst>
          </p:cNvPr>
          <p:cNvSpPr txBox="1"/>
          <p:nvPr/>
        </p:nvSpPr>
        <p:spPr>
          <a:xfrm>
            <a:off x="160841" y="2331704"/>
            <a:ext cx="165744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Achieved through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D9A82EA-4022-453F-BBC7-536697BED0FD}"/>
              </a:ext>
            </a:extLst>
          </p:cNvPr>
          <p:cNvSpPr/>
          <p:nvPr/>
        </p:nvSpPr>
        <p:spPr>
          <a:xfrm>
            <a:off x="48982" y="3105105"/>
            <a:ext cx="3235592" cy="13996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6B19D-C499-4C95-A8BA-EA8691B6D4D2}"/>
              </a:ext>
            </a:extLst>
          </p:cNvPr>
          <p:cNvSpPr txBox="1"/>
          <p:nvPr/>
        </p:nvSpPr>
        <p:spPr>
          <a:xfrm>
            <a:off x="3284574" y="2433054"/>
            <a:ext cx="5754414" cy="30469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Identify the ecological and sociological conditions that enable achievement of the goals and help focus specific management interventions and actions that should be taken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178258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FF283C-9872-4C23-9130-5B152F6308A9}"/>
              </a:ext>
            </a:extLst>
          </p:cNvPr>
          <p:cNvSpPr/>
          <p:nvPr/>
        </p:nvSpPr>
        <p:spPr>
          <a:xfrm>
            <a:off x="625365" y="1734207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AEDAA-C8CF-4299-A42E-53E20DD3BC08}"/>
              </a:ext>
            </a:extLst>
          </p:cNvPr>
          <p:cNvSpPr/>
          <p:nvPr/>
        </p:nvSpPr>
        <p:spPr>
          <a:xfrm>
            <a:off x="613738" y="3657016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D538A-4838-4761-8755-1C60750D9D9C}"/>
              </a:ext>
            </a:extLst>
          </p:cNvPr>
          <p:cNvSpPr/>
          <p:nvPr/>
        </p:nvSpPr>
        <p:spPr>
          <a:xfrm>
            <a:off x="625364" y="5102773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Tactics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D961F-45D4-4FDA-86F2-A5FA7B62077F}"/>
              </a:ext>
            </a:extLst>
          </p:cNvPr>
          <p:cNvSpPr/>
          <p:nvPr/>
        </p:nvSpPr>
        <p:spPr>
          <a:xfrm>
            <a:off x="4275081" y="3045373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Current and Historical Conditions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5A25C-D4A4-462C-A3ED-500A3B6A7A42}"/>
              </a:ext>
            </a:extLst>
          </p:cNvPr>
          <p:cNvSpPr/>
          <p:nvPr/>
        </p:nvSpPr>
        <p:spPr>
          <a:xfrm>
            <a:off x="4275081" y="938049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Desired Future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F72B1-634F-40AC-9028-95276FEF8D5B}"/>
              </a:ext>
            </a:extLst>
          </p:cNvPr>
          <p:cNvSpPr/>
          <p:nvPr/>
        </p:nvSpPr>
        <p:spPr>
          <a:xfrm>
            <a:off x="8987860" y="2067909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Management Concerns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FB066-B547-4761-B0E2-A7C275D6CBB4}"/>
              </a:ext>
            </a:extLst>
          </p:cNvPr>
          <p:cNvSpPr/>
          <p:nvPr/>
        </p:nvSpPr>
        <p:spPr>
          <a:xfrm>
            <a:off x="8987860" y="3317170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Stakeholder Concerns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0B174-1944-4065-8050-C2FCD076468F}"/>
              </a:ext>
            </a:extLst>
          </p:cNvPr>
          <p:cNvSpPr/>
          <p:nvPr/>
        </p:nvSpPr>
        <p:spPr>
          <a:xfrm>
            <a:off x="8025968" y="4918903"/>
            <a:ext cx="2385847" cy="76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Research and monitoring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83004-C73C-4391-ABEC-D595FD390FD3}"/>
              </a:ext>
            </a:extLst>
          </p:cNvPr>
          <p:cNvSpPr/>
          <p:nvPr/>
        </p:nvSpPr>
        <p:spPr>
          <a:xfrm>
            <a:off x="3431627" y="6039070"/>
            <a:ext cx="2082564" cy="48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Impacts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78FA3-84ED-4180-95CA-049BFB73330A}"/>
              </a:ext>
            </a:extLst>
          </p:cNvPr>
          <p:cNvSpPr/>
          <p:nvPr/>
        </p:nvSpPr>
        <p:spPr>
          <a:xfrm>
            <a:off x="5943405" y="5926771"/>
            <a:ext cx="2082563" cy="73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Mitigating Actions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AC7AED-D46C-4734-9A6E-AA569467B3FA}"/>
              </a:ext>
            </a:extLst>
          </p:cNvPr>
          <p:cNvCxnSpPr>
            <a:cxnSpLocks/>
          </p:cNvCxnSpPr>
          <p:nvPr/>
        </p:nvCxnSpPr>
        <p:spPr>
          <a:xfrm>
            <a:off x="911233" y="2149366"/>
            <a:ext cx="0" cy="148627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3D5739-1A09-47D2-A3BD-A8CCCB37728B}"/>
              </a:ext>
            </a:extLst>
          </p:cNvPr>
          <p:cNvCxnSpPr>
            <a:cxnSpLocks/>
          </p:cNvCxnSpPr>
          <p:nvPr/>
        </p:nvCxnSpPr>
        <p:spPr>
          <a:xfrm>
            <a:off x="911233" y="4093649"/>
            <a:ext cx="0" cy="108570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96EB04-6ADC-4EEB-A5E3-1B62EB35CD9B}"/>
              </a:ext>
            </a:extLst>
          </p:cNvPr>
          <p:cNvSpPr txBox="1"/>
          <p:nvPr/>
        </p:nvSpPr>
        <p:spPr>
          <a:xfrm>
            <a:off x="160841" y="2331704"/>
            <a:ext cx="165744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Achieved through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D9A82EA-4022-453F-BBC7-536697BED0FD}"/>
              </a:ext>
            </a:extLst>
          </p:cNvPr>
          <p:cNvSpPr/>
          <p:nvPr/>
        </p:nvSpPr>
        <p:spPr>
          <a:xfrm>
            <a:off x="160841" y="4586000"/>
            <a:ext cx="3235592" cy="13996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6B19D-C499-4C95-A8BA-EA8691B6D4D2}"/>
              </a:ext>
            </a:extLst>
          </p:cNvPr>
          <p:cNvSpPr txBox="1"/>
          <p:nvPr/>
        </p:nvSpPr>
        <p:spPr>
          <a:xfrm>
            <a:off x="3396433" y="3264749"/>
            <a:ext cx="5754414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“What should we do?”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984522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296EB04-6ADC-4EEB-A5E3-1B62EB35CD9B}"/>
              </a:ext>
            </a:extLst>
          </p:cNvPr>
          <p:cNvSpPr txBox="1"/>
          <p:nvPr/>
        </p:nvSpPr>
        <p:spPr>
          <a:xfrm>
            <a:off x="3750997" y="4871642"/>
            <a:ext cx="351690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Identifies</a:t>
            </a:r>
            <a:endParaRPr lang="en-US" sz="1200" dirty="0"/>
          </a:p>
          <a:p>
            <a:r>
              <a:rPr lang="en-US" sz="2800" dirty="0"/>
              <a:t> 		Evaluates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C9E489-0D2C-4855-9115-36E6A2E73CEF}"/>
              </a:ext>
            </a:extLst>
          </p:cNvPr>
          <p:cNvCxnSpPr>
            <a:cxnSpLocks/>
          </p:cNvCxnSpPr>
          <p:nvPr/>
        </p:nvCxnSpPr>
        <p:spPr>
          <a:xfrm>
            <a:off x="3431627" y="5348696"/>
            <a:ext cx="4403835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3FF283C-9872-4C23-9130-5B152F6308A9}"/>
              </a:ext>
            </a:extLst>
          </p:cNvPr>
          <p:cNvSpPr/>
          <p:nvPr/>
        </p:nvSpPr>
        <p:spPr>
          <a:xfrm>
            <a:off x="625365" y="1734207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AEDAA-C8CF-4299-A42E-53E20DD3BC08}"/>
              </a:ext>
            </a:extLst>
          </p:cNvPr>
          <p:cNvSpPr/>
          <p:nvPr/>
        </p:nvSpPr>
        <p:spPr>
          <a:xfrm>
            <a:off x="613738" y="3657016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D538A-4838-4761-8755-1C60750D9D9C}"/>
              </a:ext>
            </a:extLst>
          </p:cNvPr>
          <p:cNvSpPr/>
          <p:nvPr/>
        </p:nvSpPr>
        <p:spPr>
          <a:xfrm>
            <a:off x="625364" y="5102773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Tactics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D961F-45D4-4FDA-86F2-A5FA7B62077F}"/>
              </a:ext>
            </a:extLst>
          </p:cNvPr>
          <p:cNvSpPr/>
          <p:nvPr/>
        </p:nvSpPr>
        <p:spPr>
          <a:xfrm>
            <a:off x="4275081" y="3045373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Current and Historical Conditions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5A25C-D4A4-462C-A3ED-500A3B6A7A42}"/>
              </a:ext>
            </a:extLst>
          </p:cNvPr>
          <p:cNvSpPr/>
          <p:nvPr/>
        </p:nvSpPr>
        <p:spPr>
          <a:xfrm>
            <a:off x="4275081" y="938049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Desired Future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F72B1-634F-40AC-9028-95276FEF8D5B}"/>
              </a:ext>
            </a:extLst>
          </p:cNvPr>
          <p:cNvSpPr/>
          <p:nvPr/>
        </p:nvSpPr>
        <p:spPr>
          <a:xfrm>
            <a:off x="8987860" y="2067909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Management Concerns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FB066-B547-4761-B0E2-A7C275D6CBB4}"/>
              </a:ext>
            </a:extLst>
          </p:cNvPr>
          <p:cNvSpPr/>
          <p:nvPr/>
        </p:nvSpPr>
        <p:spPr>
          <a:xfrm>
            <a:off x="8987860" y="3317170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Stakeholder Concerns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0B174-1944-4065-8050-C2FCD076468F}"/>
              </a:ext>
            </a:extLst>
          </p:cNvPr>
          <p:cNvSpPr/>
          <p:nvPr/>
        </p:nvSpPr>
        <p:spPr>
          <a:xfrm>
            <a:off x="8025968" y="4918903"/>
            <a:ext cx="2385847" cy="76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Research and monitoring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83004-C73C-4391-ABEC-D595FD390FD3}"/>
              </a:ext>
            </a:extLst>
          </p:cNvPr>
          <p:cNvSpPr/>
          <p:nvPr/>
        </p:nvSpPr>
        <p:spPr>
          <a:xfrm>
            <a:off x="3431627" y="6039070"/>
            <a:ext cx="2082564" cy="48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Impacts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78FA3-84ED-4180-95CA-049BFB73330A}"/>
              </a:ext>
            </a:extLst>
          </p:cNvPr>
          <p:cNvSpPr/>
          <p:nvPr/>
        </p:nvSpPr>
        <p:spPr>
          <a:xfrm>
            <a:off x="5943405" y="5926771"/>
            <a:ext cx="2082563" cy="73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Mitigating Actions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789707-389D-4EBA-95E0-49F2900E49B6}"/>
              </a:ext>
            </a:extLst>
          </p:cNvPr>
          <p:cNvCxnSpPr>
            <a:cxnSpLocks/>
          </p:cNvCxnSpPr>
          <p:nvPr/>
        </p:nvCxnSpPr>
        <p:spPr>
          <a:xfrm flipH="1">
            <a:off x="3191979" y="5348696"/>
            <a:ext cx="177415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9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676400" y="762000"/>
            <a:ext cx="8839200" cy="808038"/>
          </a:xfrm>
        </p:spPr>
        <p:txBody>
          <a:bodyPr/>
          <a:lstStyle/>
          <a:p>
            <a:pPr eaLnBrk="1" hangingPunct="1"/>
            <a:r>
              <a:rPr lang="en-US" altLang="en-US"/>
              <a:t>Diverse fishery requires diverse habitat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81200" y="2133600"/>
            <a:ext cx="8229600" cy="434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u="sng"/>
              <a:t>Key Areas</a:t>
            </a:r>
          </a:p>
          <a:p>
            <a:pPr marL="0" indent="0">
              <a:buNone/>
            </a:pPr>
            <a:r>
              <a:rPr lang="en-US" altLang="en-US" sz="2800"/>
              <a:t>Chequamegon Bay</a:t>
            </a:r>
          </a:p>
          <a:p>
            <a:pPr marL="0" indent="0">
              <a:buNone/>
            </a:pPr>
            <a:r>
              <a:rPr lang="en-US" altLang="en-US" sz="2800"/>
              <a:t>Apostle Islands</a:t>
            </a:r>
          </a:p>
          <a:p>
            <a:pPr marL="0" indent="0">
              <a:buNone/>
            </a:pPr>
            <a:r>
              <a:rPr lang="en-US" altLang="en-US" sz="2800"/>
              <a:t>St. Louis River Estuary</a:t>
            </a:r>
          </a:p>
          <a:p>
            <a:pPr marL="0" indent="0">
              <a:buNone/>
            </a:pPr>
            <a:r>
              <a:rPr lang="en-US" altLang="en-US" sz="2800"/>
              <a:t>Embayments (Bark, Siskiwit, Mauikwe)</a:t>
            </a:r>
          </a:p>
          <a:p>
            <a:pPr marL="0" indent="0">
              <a:buNone/>
            </a:pPr>
            <a:r>
              <a:rPr lang="en-US" altLang="en-US" sz="2800"/>
              <a:t>Tributaries (Brule, St. Louis, Bad, Iron, etc.)</a:t>
            </a:r>
          </a:p>
          <a:p>
            <a:pPr marL="0" indent="0">
              <a:buNone/>
            </a:pPr>
            <a:r>
              <a:rPr lang="en-US" altLang="en-US" sz="2800"/>
              <a:t>Refuges (Gull Island, Devil’s Island)</a:t>
            </a:r>
          </a:p>
          <a:p>
            <a:pPr marL="0" indent="0">
              <a:buNone/>
            </a:pPr>
            <a:r>
              <a:rPr lang="en-US" altLang="en-US" sz="2800"/>
              <a:t>Restricted areas (Sand Cut, Hagan’s Beach, etc.)</a:t>
            </a:r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676400"/>
            <a:ext cx="3876675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871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C9E489-0D2C-4855-9115-36E6A2E73CEF}"/>
              </a:ext>
            </a:extLst>
          </p:cNvPr>
          <p:cNvCxnSpPr>
            <a:cxnSpLocks/>
          </p:cNvCxnSpPr>
          <p:nvPr/>
        </p:nvCxnSpPr>
        <p:spPr>
          <a:xfrm flipV="1">
            <a:off x="2443655" y="2170742"/>
            <a:ext cx="0" cy="146489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3FF283C-9872-4C23-9130-5B152F6308A9}"/>
              </a:ext>
            </a:extLst>
          </p:cNvPr>
          <p:cNvSpPr/>
          <p:nvPr/>
        </p:nvSpPr>
        <p:spPr>
          <a:xfrm>
            <a:off x="625365" y="1734207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AEDAA-C8CF-4299-A42E-53E20DD3BC08}"/>
              </a:ext>
            </a:extLst>
          </p:cNvPr>
          <p:cNvSpPr/>
          <p:nvPr/>
        </p:nvSpPr>
        <p:spPr>
          <a:xfrm>
            <a:off x="613738" y="3657016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D538A-4838-4761-8755-1C60750D9D9C}"/>
              </a:ext>
            </a:extLst>
          </p:cNvPr>
          <p:cNvSpPr/>
          <p:nvPr/>
        </p:nvSpPr>
        <p:spPr>
          <a:xfrm>
            <a:off x="625364" y="5102773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Tactics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D961F-45D4-4FDA-86F2-A5FA7B62077F}"/>
              </a:ext>
            </a:extLst>
          </p:cNvPr>
          <p:cNvSpPr/>
          <p:nvPr/>
        </p:nvSpPr>
        <p:spPr>
          <a:xfrm>
            <a:off x="4275081" y="3045373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Current and Historical Conditions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5A25C-D4A4-462C-A3ED-500A3B6A7A42}"/>
              </a:ext>
            </a:extLst>
          </p:cNvPr>
          <p:cNvSpPr/>
          <p:nvPr/>
        </p:nvSpPr>
        <p:spPr>
          <a:xfrm>
            <a:off x="4275081" y="938049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Desired Future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F72B1-634F-40AC-9028-95276FEF8D5B}"/>
              </a:ext>
            </a:extLst>
          </p:cNvPr>
          <p:cNvSpPr/>
          <p:nvPr/>
        </p:nvSpPr>
        <p:spPr>
          <a:xfrm>
            <a:off x="8987860" y="2067909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Management Concerns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FB066-B547-4761-B0E2-A7C275D6CBB4}"/>
              </a:ext>
            </a:extLst>
          </p:cNvPr>
          <p:cNvSpPr/>
          <p:nvPr/>
        </p:nvSpPr>
        <p:spPr>
          <a:xfrm>
            <a:off x="8987860" y="3317170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Stakeholder Concerns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0B174-1944-4065-8050-C2FCD076468F}"/>
              </a:ext>
            </a:extLst>
          </p:cNvPr>
          <p:cNvSpPr/>
          <p:nvPr/>
        </p:nvSpPr>
        <p:spPr>
          <a:xfrm>
            <a:off x="8025968" y="4918903"/>
            <a:ext cx="2385847" cy="76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Research and monitoring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83004-C73C-4391-ABEC-D595FD390FD3}"/>
              </a:ext>
            </a:extLst>
          </p:cNvPr>
          <p:cNvSpPr/>
          <p:nvPr/>
        </p:nvSpPr>
        <p:spPr>
          <a:xfrm>
            <a:off x="3431627" y="6039070"/>
            <a:ext cx="2082564" cy="48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Impacts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78FA3-84ED-4180-95CA-049BFB73330A}"/>
              </a:ext>
            </a:extLst>
          </p:cNvPr>
          <p:cNvSpPr/>
          <p:nvPr/>
        </p:nvSpPr>
        <p:spPr>
          <a:xfrm>
            <a:off x="5943405" y="5926771"/>
            <a:ext cx="2082563" cy="73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Mitigating Actions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96EB04-6ADC-4EEB-A5E3-1B62EB35CD9B}"/>
              </a:ext>
            </a:extLst>
          </p:cNvPr>
          <p:cNvSpPr txBox="1"/>
          <p:nvPr/>
        </p:nvSpPr>
        <p:spPr>
          <a:xfrm>
            <a:off x="1673736" y="2504821"/>
            <a:ext cx="18388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Accomplish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789707-389D-4EBA-95E0-49F2900E49B6}"/>
              </a:ext>
            </a:extLst>
          </p:cNvPr>
          <p:cNvCxnSpPr>
            <a:cxnSpLocks/>
          </p:cNvCxnSpPr>
          <p:nvPr/>
        </p:nvCxnSpPr>
        <p:spPr>
          <a:xfrm flipV="1">
            <a:off x="2443655" y="4072175"/>
            <a:ext cx="0" cy="103059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47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FF283C-9872-4C23-9130-5B152F6308A9}"/>
              </a:ext>
            </a:extLst>
          </p:cNvPr>
          <p:cNvSpPr/>
          <p:nvPr/>
        </p:nvSpPr>
        <p:spPr>
          <a:xfrm>
            <a:off x="625365" y="1734207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AEDAA-C8CF-4299-A42E-53E20DD3BC08}"/>
              </a:ext>
            </a:extLst>
          </p:cNvPr>
          <p:cNvSpPr/>
          <p:nvPr/>
        </p:nvSpPr>
        <p:spPr>
          <a:xfrm>
            <a:off x="613738" y="3657016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D538A-4838-4761-8755-1C60750D9D9C}"/>
              </a:ext>
            </a:extLst>
          </p:cNvPr>
          <p:cNvSpPr/>
          <p:nvPr/>
        </p:nvSpPr>
        <p:spPr>
          <a:xfrm>
            <a:off x="625364" y="5102773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Tactics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D961F-45D4-4FDA-86F2-A5FA7B62077F}"/>
              </a:ext>
            </a:extLst>
          </p:cNvPr>
          <p:cNvSpPr/>
          <p:nvPr/>
        </p:nvSpPr>
        <p:spPr>
          <a:xfrm>
            <a:off x="4275081" y="3045373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Current and Historical Conditions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5A25C-D4A4-462C-A3ED-500A3B6A7A42}"/>
              </a:ext>
            </a:extLst>
          </p:cNvPr>
          <p:cNvSpPr/>
          <p:nvPr/>
        </p:nvSpPr>
        <p:spPr>
          <a:xfrm>
            <a:off x="4275081" y="938049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Desired Future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F72B1-634F-40AC-9028-95276FEF8D5B}"/>
              </a:ext>
            </a:extLst>
          </p:cNvPr>
          <p:cNvSpPr/>
          <p:nvPr/>
        </p:nvSpPr>
        <p:spPr>
          <a:xfrm>
            <a:off x="8987860" y="2067909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Management Concerns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FB066-B547-4761-B0E2-A7C275D6CBB4}"/>
              </a:ext>
            </a:extLst>
          </p:cNvPr>
          <p:cNvSpPr/>
          <p:nvPr/>
        </p:nvSpPr>
        <p:spPr>
          <a:xfrm>
            <a:off x="8987860" y="3317170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Stakeholder Concerns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0B174-1944-4065-8050-C2FCD076468F}"/>
              </a:ext>
            </a:extLst>
          </p:cNvPr>
          <p:cNvSpPr/>
          <p:nvPr/>
        </p:nvSpPr>
        <p:spPr>
          <a:xfrm>
            <a:off x="8025968" y="4918903"/>
            <a:ext cx="2385847" cy="76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Research and monitoring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83004-C73C-4391-ABEC-D595FD390FD3}"/>
              </a:ext>
            </a:extLst>
          </p:cNvPr>
          <p:cNvSpPr/>
          <p:nvPr/>
        </p:nvSpPr>
        <p:spPr>
          <a:xfrm>
            <a:off x="3431627" y="6039070"/>
            <a:ext cx="2082564" cy="48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Impacts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78FA3-84ED-4180-95CA-049BFB73330A}"/>
              </a:ext>
            </a:extLst>
          </p:cNvPr>
          <p:cNvSpPr/>
          <p:nvPr/>
        </p:nvSpPr>
        <p:spPr>
          <a:xfrm>
            <a:off x="6572886" y="5871761"/>
            <a:ext cx="2082563" cy="73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Mitigating Actions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736578D-A372-4C10-A3FC-8F0F129479E0}"/>
              </a:ext>
            </a:extLst>
          </p:cNvPr>
          <p:cNvSpPr/>
          <p:nvPr/>
        </p:nvSpPr>
        <p:spPr>
          <a:xfrm>
            <a:off x="10095944" y="2808758"/>
            <a:ext cx="151642" cy="477967"/>
          </a:xfrm>
          <a:prstGeom prst="upDownArrow">
            <a:avLst/>
          </a:prstGeom>
          <a:solidFill>
            <a:schemeClr val="tx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FB6A70-9FE2-4FD0-A51A-AD620AD1FF30}"/>
              </a:ext>
            </a:extLst>
          </p:cNvPr>
          <p:cNvSpPr/>
          <p:nvPr/>
        </p:nvSpPr>
        <p:spPr>
          <a:xfrm rot="4750102">
            <a:off x="7542805" y="2460926"/>
            <a:ext cx="1905310" cy="6393596"/>
          </a:xfrm>
          <a:custGeom>
            <a:avLst/>
            <a:gdLst>
              <a:gd name="connsiteX0" fmla="*/ 49912 w 4132196"/>
              <a:gd name="connsiteY0" fmla="*/ 61290 h 3917673"/>
              <a:gd name="connsiteX1" fmla="*/ 286395 w 4132196"/>
              <a:gd name="connsiteY1" fmla="*/ 45524 h 3917673"/>
              <a:gd name="connsiteX2" fmla="*/ 3786340 w 4132196"/>
              <a:gd name="connsiteY2" fmla="*/ 297772 h 3917673"/>
              <a:gd name="connsiteX3" fmla="*/ 3880933 w 4132196"/>
              <a:gd name="connsiteY3" fmla="*/ 3025207 h 3917673"/>
              <a:gd name="connsiteX4" fmla="*/ 2698519 w 4132196"/>
              <a:gd name="connsiteY4" fmla="*/ 3829248 h 3917673"/>
              <a:gd name="connsiteX5" fmla="*/ 2603926 w 4132196"/>
              <a:gd name="connsiteY5" fmla="*/ 3860779 h 391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2196" h="3917673">
                <a:moveTo>
                  <a:pt x="49912" y="61290"/>
                </a:moveTo>
                <a:cubicBezTo>
                  <a:pt x="-143216" y="33700"/>
                  <a:pt x="286395" y="45524"/>
                  <a:pt x="286395" y="45524"/>
                </a:cubicBezTo>
                <a:cubicBezTo>
                  <a:pt x="909133" y="84938"/>
                  <a:pt x="3187250" y="-198842"/>
                  <a:pt x="3786340" y="297772"/>
                </a:cubicBezTo>
                <a:cubicBezTo>
                  <a:pt x="4385430" y="794386"/>
                  <a:pt x="4062236" y="2436628"/>
                  <a:pt x="3880933" y="3025207"/>
                </a:cubicBezTo>
                <a:cubicBezTo>
                  <a:pt x="3699630" y="3613786"/>
                  <a:pt x="2911354" y="3689986"/>
                  <a:pt x="2698519" y="3829248"/>
                </a:cubicBezTo>
                <a:cubicBezTo>
                  <a:pt x="2485685" y="3968510"/>
                  <a:pt x="2544805" y="3914644"/>
                  <a:pt x="2603926" y="386077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96EB04-6ADC-4EEB-A5E3-1B62EB35CD9B}"/>
              </a:ext>
            </a:extLst>
          </p:cNvPr>
          <p:cNvSpPr txBox="1"/>
          <p:nvPr/>
        </p:nvSpPr>
        <p:spPr>
          <a:xfrm>
            <a:off x="1153763" y="5871761"/>
            <a:ext cx="18388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Leads 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43EF80-5BB9-46D0-98A2-787755F3D310}"/>
              </a:ext>
            </a:extLst>
          </p:cNvPr>
          <p:cNvCxnSpPr>
            <a:cxnSpLocks/>
          </p:cNvCxnSpPr>
          <p:nvPr/>
        </p:nvCxnSpPr>
        <p:spPr>
          <a:xfrm flipV="1">
            <a:off x="5527639" y="5414059"/>
            <a:ext cx="2321271" cy="64658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E6B6B2-3769-4E04-B44E-4599E3CF737D}"/>
              </a:ext>
            </a:extLst>
          </p:cNvPr>
          <p:cNvCxnSpPr>
            <a:cxnSpLocks/>
          </p:cNvCxnSpPr>
          <p:nvPr/>
        </p:nvCxnSpPr>
        <p:spPr>
          <a:xfrm>
            <a:off x="2659117" y="5618072"/>
            <a:ext cx="772510" cy="42099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36352C-CC56-45BC-ABD1-3E8D0DFBA08D}"/>
              </a:ext>
            </a:extLst>
          </p:cNvPr>
          <p:cNvSpPr txBox="1"/>
          <p:nvPr/>
        </p:nvSpPr>
        <p:spPr>
          <a:xfrm>
            <a:off x="5323685" y="5233280"/>
            <a:ext cx="18388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Evaluate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91E45E-536C-4B8D-ACC6-3BB9B3D4F860}"/>
              </a:ext>
            </a:extLst>
          </p:cNvPr>
          <p:cNvSpPr txBox="1"/>
          <p:nvPr/>
        </p:nvSpPr>
        <p:spPr>
          <a:xfrm>
            <a:off x="9901404" y="5994489"/>
            <a:ext cx="18388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Creates</a:t>
            </a:r>
          </a:p>
        </p:txBody>
      </p:sp>
    </p:spTree>
    <p:extLst>
      <p:ext uri="{BB962C8B-B14F-4D97-AF65-F5344CB8AC3E}">
        <p14:creationId xmlns:p14="http://schemas.microsoft.com/office/powerpoint/2010/main" val="453062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FF283C-9872-4C23-9130-5B152F6308A9}"/>
              </a:ext>
            </a:extLst>
          </p:cNvPr>
          <p:cNvSpPr/>
          <p:nvPr/>
        </p:nvSpPr>
        <p:spPr>
          <a:xfrm>
            <a:off x="625365" y="1734207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AEDAA-C8CF-4299-A42E-53E20DD3BC08}"/>
              </a:ext>
            </a:extLst>
          </p:cNvPr>
          <p:cNvSpPr/>
          <p:nvPr/>
        </p:nvSpPr>
        <p:spPr>
          <a:xfrm>
            <a:off x="613738" y="3657016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D538A-4838-4761-8755-1C60750D9D9C}"/>
              </a:ext>
            </a:extLst>
          </p:cNvPr>
          <p:cNvSpPr/>
          <p:nvPr/>
        </p:nvSpPr>
        <p:spPr>
          <a:xfrm>
            <a:off x="625364" y="5102773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Tactics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D961F-45D4-4FDA-86F2-A5FA7B62077F}"/>
              </a:ext>
            </a:extLst>
          </p:cNvPr>
          <p:cNvSpPr/>
          <p:nvPr/>
        </p:nvSpPr>
        <p:spPr>
          <a:xfrm>
            <a:off x="4275081" y="3045373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Current and Historical Conditions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5A25C-D4A4-462C-A3ED-500A3B6A7A42}"/>
              </a:ext>
            </a:extLst>
          </p:cNvPr>
          <p:cNvSpPr/>
          <p:nvPr/>
        </p:nvSpPr>
        <p:spPr>
          <a:xfrm>
            <a:off x="4275081" y="938049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Desired Future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F72B1-634F-40AC-9028-95276FEF8D5B}"/>
              </a:ext>
            </a:extLst>
          </p:cNvPr>
          <p:cNvSpPr/>
          <p:nvPr/>
        </p:nvSpPr>
        <p:spPr>
          <a:xfrm>
            <a:off x="8987860" y="2067909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Management Concerns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FB066-B547-4761-B0E2-A7C275D6CBB4}"/>
              </a:ext>
            </a:extLst>
          </p:cNvPr>
          <p:cNvSpPr/>
          <p:nvPr/>
        </p:nvSpPr>
        <p:spPr>
          <a:xfrm>
            <a:off x="8987860" y="3317170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Stakeholder Concerns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0B174-1944-4065-8050-C2FCD076468F}"/>
              </a:ext>
            </a:extLst>
          </p:cNvPr>
          <p:cNvSpPr/>
          <p:nvPr/>
        </p:nvSpPr>
        <p:spPr>
          <a:xfrm>
            <a:off x="8025968" y="4918903"/>
            <a:ext cx="2385847" cy="76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Research and monitoring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83004-C73C-4391-ABEC-D595FD390FD3}"/>
              </a:ext>
            </a:extLst>
          </p:cNvPr>
          <p:cNvSpPr/>
          <p:nvPr/>
        </p:nvSpPr>
        <p:spPr>
          <a:xfrm>
            <a:off x="3431627" y="6039070"/>
            <a:ext cx="2082564" cy="48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Impacts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1B3694-EA71-4361-8A81-67EB2DB10B96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5514191" y="6237433"/>
            <a:ext cx="1058695" cy="4381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537266-1169-474A-B9B3-1C36D3F241B5}"/>
              </a:ext>
            </a:extLst>
          </p:cNvPr>
          <p:cNvSpPr txBox="1"/>
          <p:nvPr/>
        </p:nvSpPr>
        <p:spPr>
          <a:xfrm>
            <a:off x="5323685" y="5233280"/>
            <a:ext cx="194421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Addressed by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78FA3-84ED-4180-95CA-049BFB73330A}"/>
              </a:ext>
            </a:extLst>
          </p:cNvPr>
          <p:cNvSpPr/>
          <p:nvPr/>
        </p:nvSpPr>
        <p:spPr>
          <a:xfrm>
            <a:off x="6572886" y="5871761"/>
            <a:ext cx="2082563" cy="73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Mitigating Actions</a:t>
            </a:r>
          </a:p>
        </p:txBody>
      </p:sp>
    </p:spTree>
    <p:extLst>
      <p:ext uri="{BB962C8B-B14F-4D97-AF65-F5344CB8AC3E}">
        <p14:creationId xmlns:p14="http://schemas.microsoft.com/office/powerpoint/2010/main" val="2694442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C9E489-0D2C-4855-9115-36E6A2E73CEF}"/>
              </a:ext>
            </a:extLst>
          </p:cNvPr>
          <p:cNvCxnSpPr>
            <a:cxnSpLocks/>
          </p:cNvCxnSpPr>
          <p:nvPr/>
        </p:nvCxnSpPr>
        <p:spPr>
          <a:xfrm flipV="1">
            <a:off x="2443655" y="2170742"/>
            <a:ext cx="0" cy="146489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3FF283C-9872-4C23-9130-5B152F6308A9}"/>
              </a:ext>
            </a:extLst>
          </p:cNvPr>
          <p:cNvSpPr/>
          <p:nvPr/>
        </p:nvSpPr>
        <p:spPr>
          <a:xfrm>
            <a:off x="625365" y="1734207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AEDAA-C8CF-4299-A42E-53E20DD3BC08}"/>
              </a:ext>
            </a:extLst>
          </p:cNvPr>
          <p:cNvSpPr/>
          <p:nvPr/>
        </p:nvSpPr>
        <p:spPr>
          <a:xfrm>
            <a:off x="613738" y="3657016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D538A-4838-4761-8755-1C60750D9D9C}"/>
              </a:ext>
            </a:extLst>
          </p:cNvPr>
          <p:cNvSpPr/>
          <p:nvPr/>
        </p:nvSpPr>
        <p:spPr>
          <a:xfrm>
            <a:off x="625364" y="5102773"/>
            <a:ext cx="2385849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Tactics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D961F-45D4-4FDA-86F2-A5FA7B62077F}"/>
              </a:ext>
            </a:extLst>
          </p:cNvPr>
          <p:cNvSpPr/>
          <p:nvPr/>
        </p:nvSpPr>
        <p:spPr>
          <a:xfrm>
            <a:off x="4275081" y="3045373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Current and Historical Conditions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5A25C-D4A4-462C-A3ED-500A3B6A7A42}"/>
              </a:ext>
            </a:extLst>
          </p:cNvPr>
          <p:cNvSpPr/>
          <p:nvPr/>
        </p:nvSpPr>
        <p:spPr>
          <a:xfrm>
            <a:off x="4275081" y="938049"/>
            <a:ext cx="3305815" cy="10482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Desired Future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F72B1-634F-40AC-9028-95276FEF8D5B}"/>
              </a:ext>
            </a:extLst>
          </p:cNvPr>
          <p:cNvSpPr/>
          <p:nvPr/>
        </p:nvSpPr>
        <p:spPr>
          <a:xfrm>
            <a:off x="8987860" y="2067909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Management Concerns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FB066-B547-4761-B0E2-A7C275D6CBB4}"/>
              </a:ext>
            </a:extLst>
          </p:cNvPr>
          <p:cNvSpPr/>
          <p:nvPr/>
        </p:nvSpPr>
        <p:spPr>
          <a:xfrm>
            <a:off x="8987860" y="3317170"/>
            <a:ext cx="2468418" cy="74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Stakeholder Concerns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0B174-1944-4065-8050-C2FCD076468F}"/>
              </a:ext>
            </a:extLst>
          </p:cNvPr>
          <p:cNvSpPr/>
          <p:nvPr/>
        </p:nvSpPr>
        <p:spPr>
          <a:xfrm>
            <a:off x="8025968" y="4918903"/>
            <a:ext cx="2385847" cy="76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Research and monitoring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83004-C73C-4391-ABEC-D595FD390FD3}"/>
              </a:ext>
            </a:extLst>
          </p:cNvPr>
          <p:cNvSpPr/>
          <p:nvPr/>
        </p:nvSpPr>
        <p:spPr>
          <a:xfrm>
            <a:off x="3431627" y="6039070"/>
            <a:ext cx="2082564" cy="48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Impacts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736578D-A372-4C10-A3FC-8F0F129479E0}"/>
              </a:ext>
            </a:extLst>
          </p:cNvPr>
          <p:cNvSpPr/>
          <p:nvPr/>
        </p:nvSpPr>
        <p:spPr>
          <a:xfrm>
            <a:off x="10095944" y="2808758"/>
            <a:ext cx="151642" cy="477967"/>
          </a:xfrm>
          <a:prstGeom prst="upDownArrow">
            <a:avLst/>
          </a:prstGeom>
          <a:solidFill>
            <a:schemeClr val="tx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D7D721-24A2-466C-8CCD-17F93B12B438}"/>
              </a:ext>
            </a:extLst>
          </p:cNvPr>
          <p:cNvCxnSpPr>
            <a:cxnSpLocks/>
          </p:cNvCxnSpPr>
          <p:nvPr/>
        </p:nvCxnSpPr>
        <p:spPr>
          <a:xfrm flipV="1">
            <a:off x="7614169" y="2808758"/>
            <a:ext cx="1373691" cy="60811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AC0576-D945-4D39-8BE4-7C323E75439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614169" y="3583686"/>
            <a:ext cx="1373691" cy="10390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BA4066-544F-4B3B-BB07-F8450A75E5F3}"/>
              </a:ext>
            </a:extLst>
          </p:cNvPr>
          <p:cNvCxnSpPr>
            <a:cxnSpLocks/>
          </p:cNvCxnSpPr>
          <p:nvPr/>
        </p:nvCxnSpPr>
        <p:spPr>
          <a:xfrm flipV="1">
            <a:off x="8987860" y="4021582"/>
            <a:ext cx="723699" cy="89732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D35CE9-D520-4B6E-94FC-F293BCDC545A}"/>
              </a:ext>
            </a:extLst>
          </p:cNvPr>
          <p:cNvCxnSpPr>
            <a:cxnSpLocks/>
          </p:cNvCxnSpPr>
          <p:nvPr/>
        </p:nvCxnSpPr>
        <p:spPr>
          <a:xfrm>
            <a:off x="7155485" y="4171932"/>
            <a:ext cx="900953" cy="75309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2A9468-05FE-4554-8214-0A896CAF168E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7614169" y="1822230"/>
            <a:ext cx="2519686" cy="122551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FB6A70-9FE2-4FD0-A51A-AD620AD1FF30}"/>
              </a:ext>
            </a:extLst>
          </p:cNvPr>
          <p:cNvSpPr/>
          <p:nvPr/>
        </p:nvSpPr>
        <p:spPr>
          <a:xfrm rot="4750102">
            <a:off x="7542805" y="2460926"/>
            <a:ext cx="1905310" cy="6393596"/>
          </a:xfrm>
          <a:custGeom>
            <a:avLst/>
            <a:gdLst>
              <a:gd name="connsiteX0" fmla="*/ 49912 w 4132196"/>
              <a:gd name="connsiteY0" fmla="*/ 61290 h 3917673"/>
              <a:gd name="connsiteX1" fmla="*/ 286395 w 4132196"/>
              <a:gd name="connsiteY1" fmla="*/ 45524 h 3917673"/>
              <a:gd name="connsiteX2" fmla="*/ 3786340 w 4132196"/>
              <a:gd name="connsiteY2" fmla="*/ 297772 h 3917673"/>
              <a:gd name="connsiteX3" fmla="*/ 3880933 w 4132196"/>
              <a:gd name="connsiteY3" fmla="*/ 3025207 h 3917673"/>
              <a:gd name="connsiteX4" fmla="*/ 2698519 w 4132196"/>
              <a:gd name="connsiteY4" fmla="*/ 3829248 h 3917673"/>
              <a:gd name="connsiteX5" fmla="*/ 2603926 w 4132196"/>
              <a:gd name="connsiteY5" fmla="*/ 3860779 h 391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2196" h="3917673">
                <a:moveTo>
                  <a:pt x="49912" y="61290"/>
                </a:moveTo>
                <a:cubicBezTo>
                  <a:pt x="-143216" y="33700"/>
                  <a:pt x="286395" y="45524"/>
                  <a:pt x="286395" y="45524"/>
                </a:cubicBezTo>
                <a:cubicBezTo>
                  <a:pt x="909133" y="84938"/>
                  <a:pt x="3187250" y="-198842"/>
                  <a:pt x="3786340" y="297772"/>
                </a:cubicBezTo>
                <a:cubicBezTo>
                  <a:pt x="4385430" y="794386"/>
                  <a:pt x="4062236" y="2436628"/>
                  <a:pt x="3880933" y="3025207"/>
                </a:cubicBezTo>
                <a:cubicBezTo>
                  <a:pt x="3699630" y="3613786"/>
                  <a:pt x="2911354" y="3689986"/>
                  <a:pt x="2698519" y="3829248"/>
                </a:cubicBezTo>
                <a:cubicBezTo>
                  <a:pt x="2485685" y="3968510"/>
                  <a:pt x="2544805" y="3914644"/>
                  <a:pt x="2603926" y="386077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51BAEF-0149-4D31-95C8-4173578B5F91}"/>
              </a:ext>
            </a:extLst>
          </p:cNvPr>
          <p:cNvCxnSpPr>
            <a:cxnSpLocks/>
          </p:cNvCxnSpPr>
          <p:nvPr/>
        </p:nvCxnSpPr>
        <p:spPr>
          <a:xfrm flipH="1">
            <a:off x="3191979" y="1462187"/>
            <a:ext cx="907055" cy="29512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AC7AED-D46C-4734-9A6E-AA569467B3FA}"/>
              </a:ext>
            </a:extLst>
          </p:cNvPr>
          <p:cNvCxnSpPr>
            <a:cxnSpLocks/>
          </p:cNvCxnSpPr>
          <p:nvPr/>
        </p:nvCxnSpPr>
        <p:spPr>
          <a:xfrm>
            <a:off x="911233" y="2149366"/>
            <a:ext cx="0" cy="148627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3D5739-1A09-47D2-A3BD-A8CCCB37728B}"/>
              </a:ext>
            </a:extLst>
          </p:cNvPr>
          <p:cNvCxnSpPr>
            <a:cxnSpLocks/>
          </p:cNvCxnSpPr>
          <p:nvPr/>
        </p:nvCxnSpPr>
        <p:spPr>
          <a:xfrm>
            <a:off x="911233" y="4093649"/>
            <a:ext cx="0" cy="108570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789707-389D-4EBA-95E0-49F2900E49B6}"/>
              </a:ext>
            </a:extLst>
          </p:cNvPr>
          <p:cNvCxnSpPr>
            <a:cxnSpLocks/>
          </p:cNvCxnSpPr>
          <p:nvPr/>
        </p:nvCxnSpPr>
        <p:spPr>
          <a:xfrm flipV="1">
            <a:off x="2443655" y="4072175"/>
            <a:ext cx="0" cy="103059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43EF80-5BB9-46D0-98A2-787755F3D310}"/>
              </a:ext>
            </a:extLst>
          </p:cNvPr>
          <p:cNvCxnSpPr>
            <a:cxnSpLocks/>
          </p:cNvCxnSpPr>
          <p:nvPr/>
        </p:nvCxnSpPr>
        <p:spPr>
          <a:xfrm flipV="1">
            <a:off x="5527639" y="5414059"/>
            <a:ext cx="2321271" cy="64658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C7F73B-6EA1-4390-A3F8-56ACE612A359}"/>
              </a:ext>
            </a:extLst>
          </p:cNvPr>
          <p:cNvCxnSpPr>
            <a:cxnSpLocks/>
          </p:cNvCxnSpPr>
          <p:nvPr/>
        </p:nvCxnSpPr>
        <p:spPr>
          <a:xfrm flipH="1">
            <a:off x="3191979" y="5348696"/>
            <a:ext cx="177415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E6B6B2-3769-4E04-B44E-4599E3CF737D}"/>
              </a:ext>
            </a:extLst>
          </p:cNvPr>
          <p:cNvCxnSpPr>
            <a:cxnSpLocks/>
          </p:cNvCxnSpPr>
          <p:nvPr/>
        </p:nvCxnSpPr>
        <p:spPr>
          <a:xfrm>
            <a:off x="2659117" y="5618072"/>
            <a:ext cx="772510" cy="42099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F6B909-43FB-47EC-8ECE-ED115CBC20D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966756" y="5299997"/>
            <a:ext cx="3059212" cy="4586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1B3694-EA71-4361-8A81-67EB2DB10B96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5514191" y="6237433"/>
            <a:ext cx="1058695" cy="4381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78FA3-84ED-4180-95CA-049BFB73330A}"/>
              </a:ext>
            </a:extLst>
          </p:cNvPr>
          <p:cNvSpPr/>
          <p:nvPr/>
        </p:nvSpPr>
        <p:spPr>
          <a:xfrm>
            <a:off x="6572886" y="5871761"/>
            <a:ext cx="2082563" cy="73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Mitigating Actions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239F61A-F1B9-4EC5-B2A7-0AA7B4A4F2A9}"/>
              </a:ext>
            </a:extLst>
          </p:cNvPr>
          <p:cNvSpPr/>
          <p:nvPr/>
        </p:nvSpPr>
        <p:spPr>
          <a:xfrm>
            <a:off x="7614168" y="1391691"/>
            <a:ext cx="4398171" cy="3915120"/>
          </a:xfrm>
          <a:custGeom>
            <a:avLst/>
            <a:gdLst>
              <a:gd name="connsiteX0" fmla="*/ 49912 w 4132196"/>
              <a:gd name="connsiteY0" fmla="*/ 61290 h 3917673"/>
              <a:gd name="connsiteX1" fmla="*/ 286395 w 4132196"/>
              <a:gd name="connsiteY1" fmla="*/ 45524 h 3917673"/>
              <a:gd name="connsiteX2" fmla="*/ 3786340 w 4132196"/>
              <a:gd name="connsiteY2" fmla="*/ 297772 h 3917673"/>
              <a:gd name="connsiteX3" fmla="*/ 3880933 w 4132196"/>
              <a:gd name="connsiteY3" fmla="*/ 3025207 h 3917673"/>
              <a:gd name="connsiteX4" fmla="*/ 2698519 w 4132196"/>
              <a:gd name="connsiteY4" fmla="*/ 3829248 h 3917673"/>
              <a:gd name="connsiteX5" fmla="*/ 2603926 w 4132196"/>
              <a:gd name="connsiteY5" fmla="*/ 3860779 h 391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2196" h="3917673">
                <a:moveTo>
                  <a:pt x="49912" y="61290"/>
                </a:moveTo>
                <a:cubicBezTo>
                  <a:pt x="-143216" y="33700"/>
                  <a:pt x="286395" y="45524"/>
                  <a:pt x="286395" y="45524"/>
                </a:cubicBezTo>
                <a:cubicBezTo>
                  <a:pt x="909133" y="84938"/>
                  <a:pt x="3187250" y="-198842"/>
                  <a:pt x="3786340" y="297772"/>
                </a:cubicBezTo>
                <a:cubicBezTo>
                  <a:pt x="4385430" y="794386"/>
                  <a:pt x="4062236" y="2436628"/>
                  <a:pt x="3880933" y="3025207"/>
                </a:cubicBezTo>
                <a:cubicBezTo>
                  <a:pt x="3699630" y="3613786"/>
                  <a:pt x="2911354" y="3689986"/>
                  <a:pt x="2698519" y="3829248"/>
                </a:cubicBezTo>
                <a:cubicBezTo>
                  <a:pt x="2485685" y="3968510"/>
                  <a:pt x="2544805" y="3914644"/>
                  <a:pt x="2603926" y="386077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79E5C1-43C8-4655-A31A-07478CF609F5}"/>
              </a:ext>
            </a:extLst>
          </p:cNvPr>
          <p:cNvCxnSpPr>
            <a:cxnSpLocks/>
          </p:cNvCxnSpPr>
          <p:nvPr/>
        </p:nvCxnSpPr>
        <p:spPr>
          <a:xfrm>
            <a:off x="3066389" y="2260474"/>
            <a:ext cx="1032645" cy="102625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9DB2AD9-101E-48E8-B5EB-09D32BAFF282}"/>
              </a:ext>
            </a:extLst>
          </p:cNvPr>
          <p:cNvSpPr/>
          <p:nvPr/>
        </p:nvSpPr>
        <p:spPr>
          <a:xfrm rot="14623433">
            <a:off x="10254187" y="5156112"/>
            <a:ext cx="231166" cy="2838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29C34AB-FED7-4FD7-8DF5-38DD93536B16}"/>
              </a:ext>
            </a:extLst>
          </p:cNvPr>
          <p:cNvSpPr/>
          <p:nvPr/>
        </p:nvSpPr>
        <p:spPr>
          <a:xfrm rot="19700513">
            <a:off x="11211156" y="3994944"/>
            <a:ext cx="231166" cy="2838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97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7D5-EB66-41CD-9CEA-34A01D21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Basically,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0537-7842-4F84-A45A-A8C68ADD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Resource Management is 90% managing the Public and 10% managing the Resource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0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Habitat loss</a:t>
            </a:r>
          </a:p>
          <a:p>
            <a:r>
              <a:rPr lang="en-US" dirty="0"/>
              <a:t>Non-native species</a:t>
            </a:r>
          </a:p>
          <a:p>
            <a:r>
              <a:rPr lang="en-US" dirty="0"/>
              <a:t>Increasing climate variability</a:t>
            </a:r>
          </a:p>
          <a:p>
            <a:r>
              <a:rPr lang="en-US" dirty="0"/>
              <a:t>Dynamics fisheries, shifting markets</a:t>
            </a:r>
          </a:p>
          <a:p>
            <a:r>
              <a:rPr lang="en-US" dirty="0"/>
              <a:t>Inter-jurisdictional management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Requires a plan to address complexity</a:t>
            </a:r>
          </a:p>
        </p:txBody>
      </p:sp>
    </p:spTree>
    <p:extLst>
      <p:ext uri="{BB962C8B-B14F-4D97-AF65-F5344CB8AC3E}">
        <p14:creationId xmlns:p14="http://schemas.microsoft.com/office/powerpoint/2010/main" val="27015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LSFMP 1988 - 1998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4038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Existing Lake Superior Management Plan was finalized in 1988</a:t>
            </a:r>
          </a:p>
          <a:p>
            <a:pPr eaLnBrk="1" hangingPunct="1"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Many fish management goals have withstood the test of time; however,</a:t>
            </a:r>
          </a:p>
          <a:p>
            <a:pPr eaLnBrk="1" hangingPunct="1"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Several fish management objectives may be outdated.</a:t>
            </a:r>
          </a:p>
          <a:p>
            <a:pPr eaLnBrk="1" hangingPunct="1"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Need to update management plan to reflect current environmental conditions and stakeholder priorities and concerns.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1524000"/>
            <a:ext cx="3992562" cy="5181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42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LSFMP 1988 - 1998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1524000" y="1600200"/>
            <a:ext cx="4495800" cy="50292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Goals</a:t>
            </a:r>
          </a:p>
          <a:p>
            <a:pPr marL="0" indent="0">
              <a:buNone/>
              <a:defRPr/>
            </a:pPr>
            <a:r>
              <a:rPr lang="en-US" dirty="0"/>
              <a:t>	Objectives</a:t>
            </a:r>
          </a:p>
          <a:p>
            <a:pPr marL="0" indent="0">
              <a:buNone/>
              <a:defRPr/>
            </a:pPr>
            <a:r>
              <a:rPr lang="en-US" dirty="0"/>
              <a:t>			Tactics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Needed to Evaluate and Update 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1524000"/>
            <a:ext cx="3992562" cy="5181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26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LSFMP 1988 - 1998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/>
          <a:lstStyle/>
          <a:p>
            <a:r>
              <a:rPr lang="en-US" dirty="0"/>
              <a:t>Progress on objectives:</a:t>
            </a:r>
          </a:p>
          <a:p>
            <a:pPr lvl="1"/>
            <a:r>
              <a:rPr lang="en-US" dirty="0"/>
              <a:t>Goldilocks Scenarios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Need to update management plan to reflect current environmental conditions and stakeholder priorities and concerns.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253" y="2819400"/>
            <a:ext cx="3791495" cy="207347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53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9800" y="2667001"/>
            <a:ext cx="7772400" cy="1470025"/>
          </a:xfrm>
        </p:spPr>
        <p:txBody>
          <a:bodyPr/>
          <a:lstStyle/>
          <a:p>
            <a:r>
              <a:rPr lang="en-US" sz="5400" b="1" dirty="0"/>
              <a:t>LSFMP 2019 - 2028</a:t>
            </a:r>
          </a:p>
        </p:txBody>
      </p:sp>
    </p:spTree>
    <p:extLst>
      <p:ext uri="{BB962C8B-B14F-4D97-AF65-F5344CB8AC3E}">
        <p14:creationId xmlns:p14="http://schemas.microsoft.com/office/powerpoint/2010/main" val="420753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Stakeholder engagement??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/>
              <a:t>What level of involvement?</a:t>
            </a:r>
          </a:p>
          <a:p>
            <a:pPr lvl="1" eaLnBrk="1" hangingPunct="1"/>
            <a:r>
              <a:rPr lang="en-US" altLang="en-US" dirty="0"/>
              <a:t>Public meetings, advisory group, how broad of a net to cast?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Bottom up vs. Top down?</a:t>
            </a:r>
          </a:p>
          <a:p>
            <a:pPr lvl="1" eaLnBrk="1" hangingPunct="1"/>
            <a:r>
              <a:rPr lang="en-US" altLang="en-US" dirty="0"/>
              <a:t>WDNR provide framework for feedback or allow stakeholders to drive the conversation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How we address these issues will have major implications on timeline to completion</a:t>
            </a:r>
          </a:p>
          <a:p>
            <a:pPr marL="0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4310613"/>
      </p:ext>
    </p:extLst>
  </p:cSld>
  <p:clrMapOvr>
    <a:masterClrMapping/>
  </p:clrMapOvr>
</p:sld>
</file>

<file path=ppt/theme/theme1.xml><?xml version="1.0" encoding="utf-8"?>
<a:theme xmlns:a="http://schemas.openxmlformats.org/drawingml/2006/main" name="LSFMP_stakeholdermeeting_June262017">
  <a:themeElements>
    <a:clrScheme name="Office Theme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1012</Words>
  <Application>Microsoft Office PowerPoint</Application>
  <PresentationFormat>Widescreen</PresentationFormat>
  <Paragraphs>334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Verdana</vt:lpstr>
      <vt:lpstr>LSFMP_stakeholdermeeting_June262017</vt:lpstr>
      <vt:lpstr>Lake Superior Fisheries Management Plan </vt:lpstr>
      <vt:lpstr>Lake Superior Fishery</vt:lpstr>
      <vt:lpstr>Diverse fishery requires diverse habitat</vt:lpstr>
      <vt:lpstr>Management challenges</vt:lpstr>
      <vt:lpstr>LSFMP 1988 - 1998</vt:lpstr>
      <vt:lpstr>LSFMP 1988 - 1998</vt:lpstr>
      <vt:lpstr>LSFMP 1988 - 1998</vt:lpstr>
      <vt:lpstr>LSFMP 2019 - 2028</vt:lpstr>
      <vt:lpstr>Stakeholder engagement??</vt:lpstr>
      <vt:lpstr>Key groups to engage?</vt:lpstr>
      <vt:lpstr>Stakeholder engagement options</vt:lpstr>
      <vt:lpstr>Stakeholder engagement options</vt:lpstr>
      <vt:lpstr>Stakeholder Engagement Feedback</vt:lpstr>
      <vt:lpstr>Advisory Panel</vt:lpstr>
      <vt:lpstr>Advisory panel responsibilities</vt:lpstr>
      <vt:lpstr>Things to consider when identifying a good objective:</vt:lpstr>
      <vt:lpstr>Things to consider when identifying a good objective:</vt:lpstr>
      <vt:lpstr>Manager’s Models</vt:lpstr>
      <vt:lpstr>Developing a Lake Superior Management Model</vt:lpstr>
      <vt:lpstr>Developing a Lake Superior Management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Basically,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Ray, Bradley A - DNR</dc:creator>
  <cp:lastModifiedBy>Ray, Bradley A - DNR</cp:lastModifiedBy>
  <cp:revision>23</cp:revision>
  <dcterms:created xsi:type="dcterms:W3CDTF">2018-01-18T15:04:11Z</dcterms:created>
  <dcterms:modified xsi:type="dcterms:W3CDTF">2018-01-26T14:54:44Z</dcterms:modified>
</cp:coreProperties>
</file>