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05" r:id="rId2"/>
    <p:sldId id="306" r:id="rId3"/>
    <p:sldId id="319" r:id="rId4"/>
    <p:sldId id="320" r:id="rId5"/>
    <p:sldId id="321" r:id="rId6"/>
    <p:sldId id="322" r:id="rId7"/>
    <p:sldId id="325" r:id="rId8"/>
    <p:sldId id="323" r:id="rId9"/>
    <p:sldId id="326" r:id="rId10"/>
    <p:sldId id="32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6" autoAdjust="0"/>
  </p:normalViewPr>
  <p:slideViewPr>
    <p:cSldViewPr>
      <p:cViewPr varScale="1">
        <p:scale>
          <a:sx n="76" d="100"/>
          <a:sy n="76" d="100"/>
        </p:scale>
        <p:origin x="1570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how it is the equation of a line, show how CPE decreases as N decreases,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9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Non-Constant q </a:t>
            </a:r>
            <a:r>
              <a:rPr lang="en-US" dirty="0" smtClean="0"/>
              <a:t>(</a:t>
            </a:r>
            <a:r>
              <a:rPr lang="en-US" dirty="0" err="1" smtClean="0"/>
              <a:t>Hyperdepletion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81000" y="2209800"/>
            <a:ext cx="3638241" cy="3422568"/>
            <a:chOff x="2029745" y="1828800"/>
            <a:chExt cx="3638241" cy="342256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590800" y="1828800"/>
              <a:ext cx="0" cy="2895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90800" y="4648200"/>
              <a:ext cx="30480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590800" y="1828800"/>
              <a:ext cx="2819400" cy="2895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63399" y="4728148"/>
              <a:ext cx="2704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Abundance (</a:t>
              </a:r>
              <a:r>
                <a:rPr lang="en-US" dirty="0" err="1" smtClean="0"/>
                <a:t>N</a:t>
              </a:r>
              <a:r>
                <a:rPr lang="en-US" baseline="-25000" dirty="0" err="1" smtClean="0"/>
                <a:t>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797469" y="3014816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CPE</a:t>
              </a:r>
              <a:r>
                <a:rPr lang="en-US" baseline="-25000" dirty="0" err="1" smtClean="0"/>
                <a:t>t</a:t>
              </a:r>
              <a:endParaRPr lang="en-US" dirty="0"/>
            </a:p>
          </p:txBody>
        </p:sp>
      </p:grpSp>
      <p:sp>
        <p:nvSpPr>
          <p:cNvPr id="9" name="Freeform 8"/>
          <p:cNvSpPr/>
          <p:nvPr/>
        </p:nvSpPr>
        <p:spPr>
          <a:xfrm rot="10800000">
            <a:off x="951875" y="2233534"/>
            <a:ext cx="2803161" cy="2848132"/>
          </a:xfrm>
          <a:custGeom>
            <a:avLst/>
            <a:gdLst>
              <a:gd name="connsiteX0" fmla="*/ 2803161 w 2803161"/>
              <a:gd name="connsiteY0" fmla="*/ 0 h 2848132"/>
              <a:gd name="connsiteX1" fmla="*/ 861935 w 2803161"/>
              <a:gd name="connsiteY1" fmla="*/ 794479 h 2848132"/>
              <a:gd name="connsiteX2" fmla="*/ 0 w 2803161"/>
              <a:gd name="connsiteY2" fmla="*/ 2848132 h 284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3161" h="2848132">
                <a:moveTo>
                  <a:pt x="2803161" y="0"/>
                </a:moveTo>
                <a:cubicBezTo>
                  <a:pt x="2066144" y="159895"/>
                  <a:pt x="1329128" y="319790"/>
                  <a:pt x="861935" y="794479"/>
                </a:cubicBezTo>
                <a:cubicBezTo>
                  <a:pt x="394741" y="1269168"/>
                  <a:pt x="197370" y="2058650"/>
                  <a:pt x="0" y="2848132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81525" y="1996857"/>
            <a:ext cx="42576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CPE </a:t>
            </a:r>
            <a:r>
              <a:rPr lang="en-US" b="1" dirty="0" smtClean="0">
                <a:solidFill>
                  <a:srgbClr val="0070C0"/>
                </a:solidFill>
              </a:rPr>
              <a:t>under</a:t>
            </a:r>
            <a:r>
              <a:rPr lang="en-US" dirty="0" smtClean="0"/>
              <a:t>estimates abundance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“Things seem worse than they really are”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Common when fish get sequentially harder to catch (e.g., “spook”)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6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r>
              <a:rPr lang="en-US" dirty="0"/>
              <a:t>CPE/CPUE (relative density)</a:t>
            </a:r>
          </a:p>
          <a:p>
            <a:endParaRPr lang="en-US" dirty="0"/>
          </a:p>
          <a:p>
            <a:r>
              <a:rPr lang="en-US" dirty="0"/>
              <a:t>Depletion/Removal (estimate of N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…</a:t>
            </a:r>
          </a:p>
          <a:p>
            <a:pPr lvl="1"/>
            <a:r>
              <a:rPr lang="en-US" dirty="0" smtClean="0"/>
              <a:t>Lake A – 4 nets, 40 total fish</a:t>
            </a:r>
          </a:p>
          <a:p>
            <a:pPr lvl="1"/>
            <a:r>
              <a:rPr lang="en-US" dirty="0" smtClean="0"/>
              <a:t>Lake B – 2 nets, 30 total fish</a:t>
            </a:r>
          </a:p>
          <a:p>
            <a:pPr lvl="1"/>
            <a:r>
              <a:rPr lang="en-US" dirty="0" smtClean="0"/>
              <a:t>Which lake has a higher density of fish?</a:t>
            </a:r>
          </a:p>
          <a:p>
            <a:pPr lvl="1"/>
            <a:endParaRPr lang="en-US" dirty="0"/>
          </a:p>
          <a:p>
            <a:r>
              <a:rPr lang="en-US" smtClean="0"/>
              <a:t>Consider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Stream A – 50 fish in 25 minutes of shocking</a:t>
            </a:r>
          </a:p>
          <a:p>
            <a:pPr lvl="1"/>
            <a:r>
              <a:rPr lang="en-US" dirty="0" smtClean="0"/>
              <a:t>Stream B – 60 fish in 35 minutes of shocking</a:t>
            </a:r>
          </a:p>
          <a:p>
            <a:pPr lvl="1"/>
            <a:r>
              <a:rPr lang="en-US" dirty="0" smtClean="0"/>
              <a:t>Which stream has a higher density of fish?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CPUE or CPE</a:t>
            </a:r>
          </a:p>
          <a:p>
            <a:endParaRPr lang="en-US" dirty="0" smtClean="0"/>
          </a:p>
          <a:p>
            <a:r>
              <a:rPr lang="en-US" dirty="0" smtClean="0"/>
              <a:t>Calculated as </a:t>
            </a:r>
          </a:p>
          <a:p>
            <a:pPr lvl="1"/>
            <a:r>
              <a:rPr lang="en-US" dirty="0" smtClean="0"/>
              <a:t>(Catch / Effort)*scaling factor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50 Lake </a:t>
            </a:r>
            <a:r>
              <a:rPr lang="en-US" dirty="0"/>
              <a:t>T</a:t>
            </a:r>
            <a:r>
              <a:rPr lang="en-US" dirty="0" smtClean="0"/>
              <a:t>rout in 1600 m of gillnet set for 2 nights</a:t>
            </a:r>
          </a:p>
          <a:p>
            <a:pPr lvl="1"/>
            <a:r>
              <a:rPr lang="en-US" dirty="0" smtClean="0"/>
              <a:t>50 </a:t>
            </a:r>
            <a:r>
              <a:rPr lang="en-US" dirty="0"/>
              <a:t>B</a:t>
            </a:r>
            <a:r>
              <a:rPr lang="en-US" dirty="0" smtClean="0"/>
              <a:t>rook Trout in 1600 s of electrofishing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3450"/>
            <a:ext cx="420052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nap.edu/books/030910050X/xhtml/images/p2000ef8bg25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583091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rem.okstate.edu/shouplab/Research/BCF%20sampling/Temperature%20BCF%20EF%20CPUE%20grap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42" y="1236345"/>
            <a:ext cx="516575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ll-size image (31 K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716405"/>
            <a:ext cx="668655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9200" y="88139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Gillnet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1845" y="685800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Longlines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8580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Electrofishing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1721" y="1219200"/>
            <a:ext cx="15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1" grpId="0"/>
      <p:bldP spid="11" grpId="1"/>
      <p:bldP spid="12" grpId="0"/>
      <p:bldP spid="12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= catch at time t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= fishing effort at time t</a:t>
            </a:r>
          </a:p>
          <a:p>
            <a:pPr lvl="1"/>
            <a:r>
              <a:rPr lang="en-US" dirty="0" smtClean="0"/>
              <a:t>q = </a:t>
            </a:r>
            <a:r>
              <a:rPr lang="en-US" dirty="0" err="1"/>
              <a:t>catchability</a:t>
            </a:r>
            <a:r>
              <a:rPr lang="en-US" dirty="0"/>
              <a:t> coefficient</a:t>
            </a:r>
          </a:p>
          <a:p>
            <a:pPr lvl="2"/>
            <a:r>
              <a:rPr lang="en-US" dirty="0" smtClean="0"/>
              <a:t>proportion </a:t>
            </a:r>
            <a:r>
              <a:rPr lang="en-US" dirty="0"/>
              <a:t>of </a:t>
            </a:r>
            <a:r>
              <a:rPr lang="en-US" dirty="0" smtClean="0"/>
              <a:t>population </a:t>
            </a:r>
            <a:r>
              <a:rPr lang="en-US" dirty="0"/>
              <a:t>captured </a:t>
            </a:r>
            <a:r>
              <a:rPr lang="en-US" dirty="0" smtClean="0"/>
              <a:t>w/ </a:t>
            </a:r>
            <a:r>
              <a:rPr lang="en-US" dirty="0"/>
              <a:t>one unit of </a:t>
            </a:r>
            <a:r>
              <a:rPr lang="en-US" dirty="0" smtClean="0"/>
              <a:t>effort</a:t>
            </a:r>
          </a:p>
          <a:p>
            <a:pPr lvl="3"/>
            <a:r>
              <a:rPr lang="en-US" dirty="0" smtClean="0"/>
              <a:t>As long as </a:t>
            </a:r>
            <a:r>
              <a:rPr lang="en-US" dirty="0" smtClean="0"/>
              <a:t>one unit of effort </a:t>
            </a:r>
            <a:r>
              <a:rPr lang="en-US" dirty="0" smtClean="0"/>
              <a:t>is small </a:t>
            </a:r>
            <a:r>
              <a:rPr lang="en-US" dirty="0" smtClean="0"/>
              <a:t>(</a:t>
            </a:r>
            <a:r>
              <a:rPr lang="en-US" dirty="0" smtClean="0"/>
              <a:t>discuss</a:t>
            </a:r>
            <a:r>
              <a:rPr lang="en-US" dirty="0" smtClean="0"/>
              <a:t> more </a:t>
            </a:r>
            <a:r>
              <a:rPr lang="en-US" dirty="0" smtClean="0"/>
              <a:t>later)</a:t>
            </a:r>
            <a:endParaRPr lang="en-US" dirty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What is …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marL="457200" lvl="1" indent="0">
              <a:buNone/>
            </a:pPr>
            <a:endParaRPr lang="en-US" sz="1600" baseline="-25000" dirty="0"/>
          </a:p>
          <a:p>
            <a:r>
              <a:rPr lang="en-US" dirty="0" smtClean="0"/>
              <a:t>Thus, CPE measures </a:t>
            </a:r>
            <a:r>
              <a:rPr lang="en-US" u="sng" dirty="0" smtClean="0"/>
              <a:t>relative</a:t>
            </a:r>
            <a:r>
              <a:rPr lang="en-US" dirty="0" smtClean="0"/>
              <a:t> 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1000" y="2209800"/>
            <a:ext cx="3638241" cy="3422568"/>
            <a:chOff x="2029745" y="1828800"/>
            <a:chExt cx="3638241" cy="342256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590800" y="1828800"/>
              <a:ext cx="0" cy="2895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90800" y="4648200"/>
              <a:ext cx="30480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590800" y="1828800"/>
              <a:ext cx="2819400" cy="2895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63399" y="4728148"/>
              <a:ext cx="2704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Abundance (</a:t>
              </a:r>
              <a:r>
                <a:rPr lang="en-US" dirty="0" err="1" smtClean="0"/>
                <a:t>N</a:t>
              </a:r>
              <a:r>
                <a:rPr lang="en-US" baseline="-25000" dirty="0" err="1" smtClean="0"/>
                <a:t>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797469" y="3014816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CPE</a:t>
              </a:r>
              <a:r>
                <a:rPr lang="en-US" baseline="-25000" dirty="0" err="1" smtClean="0"/>
                <a:t>t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219200" y="1066800"/>
            <a:ext cx="2324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/>
            <a:r>
              <a:rPr lang="en-US" sz="3600" dirty="0" smtClean="0"/>
              <a:t>C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/</a:t>
            </a:r>
            <a:r>
              <a:rPr lang="en-US" sz="3600" dirty="0" err="1" smtClean="0"/>
              <a:t>f</a:t>
            </a:r>
            <a:r>
              <a:rPr lang="en-US" sz="3600" baseline="-25000" dirty="0" err="1" smtClean="0"/>
              <a:t>t</a:t>
            </a:r>
            <a:r>
              <a:rPr lang="en-US" sz="3600" dirty="0" smtClean="0"/>
              <a:t> = q*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t</a:t>
            </a:r>
            <a:endParaRPr lang="en-US" sz="36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581525" y="1996857"/>
            <a:ext cx="4333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CPE directly estimates abundance</a:t>
            </a: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“Things seem as they really are</a:t>
            </a:r>
            <a:r>
              <a:rPr lang="en-US" dirty="0" smtClean="0"/>
              <a:t>” – i.e., if CPE de/increases then abundance </a:t>
            </a:r>
            <a:r>
              <a:rPr lang="en-US" dirty="0" smtClean="0"/>
              <a:t>de/increases </a:t>
            </a:r>
            <a:r>
              <a:rPr lang="en-US" dirty="0" smtClean="0"/>
              <a:t>proportionately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CPE Measures Relative 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2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CPE Measures Relative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…</a:t>
            </a:r>
          </a:p>
          <a:p>
            <a:pPr lvl="1"/>
            <a:r>
              <a:rPr lang="en-US" dirty="0" smtClean="0"/>
              <a:t>of portion of stock vulnerable to the gear</a:t>
            </a:r>
          </a:p>
          <a:p>
            <a:pPr lvl="1"/>
            <a:r>
              <a:rPr lang="en-US" dirty="0" smtClean="0"/>
              <a:t>if q is constant (see readings)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Non-Constant q (</a:t>
            </a:r>
            <a:r>
              <a:rPr lang="en-US" dirty="0" err="1" smtClean="0"/>
              <a:t>Hyperstability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81000" y="2209800"/>
            <a:ext cx="3638241" cy="3422568"/>
            <a:chOff x="2029745" y="1828800"/>
            <a:chExt cx="3638241" cy="342256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590800" y="1828800"/>
              <a:ext cx="0" cy="2895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90800" y="4648200"/>
              <a:ext cx="30480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590800" y="1828800"/>
              <a:ext cx="2819400" cy="2895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63399" y="4728148"/>
              <a:ext cx="2704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Abundance (</a:t>
              </a:r>
              <a:r>
                <a:rPr lang="en-US" dirty="0" err="1" smtClean="0"/>
                <a:t>N</a:t>
              </a:r>
              <a:r>
                <a:rPr lang="en-US" baseline="-25000" dirty="0" err="1" smtClean="0"/>
                <a:t>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797469" y="3014816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CPE</a:t>
              </a:r>
              <a:r>
                <a:rPr lang="en-US" baseline="-25000" dirty="0" err="1" smtClean="0"/>
                <a:t>t</a:t>
              </a:r>
              <a:endParaRPr lang="en-US" dirty="0"/>
            </a:p>
          </p:txBody>
        </p:sp>
      </p:grpSp>
      <p:sp>
        <p:nvSpPr>
          <p:cNvPr id="9" name="Freeform 8"/>
          <p:cNvSpPr/>
          <p:nvPr/>
        </p:nvSpPr>
        <p:spPr>
          <a:xfrm>
            <a:off x="951875" y="2233534"/>
            <a:ext cx="2803161" cy="2848132"/>
          </a:xfrm>
          <a:custGeom>
            <a:avLst/>
            <a:gdLst>
              <a:gd name="connsiteX0" fmla="*/ 2803161 w 2803161"/>
              <a:gd name="connsiteY0" fmla="*/ 0 h 2848132"/>
              <a:gd name="connsiteX1" fmla="*/ 861935 w 2803161"/>
              <a:gd name="connsiteY1" fmla="*/ 794479 h 2848132"/>
              <a:gd name="connsiteX2" fmla="*/ 0 w 2803161"/>
              <a:gd name="connsiteY2" fmla="*/ 2848132 h 284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3161" h="2848132">
                <a:moveTo>
                  <a:pt x="2803161" y="0"/>
                </a:moveTo>
                <a:cubicBezTo>
                  <a:pt x="2066144" y="159895"/>
                  <a:pt x="1329128" y="319790"/>
                  <a:pt x="861935" y="794479"/>
                </a:cubicBezTo>
                <a:cubicBezTo>
                  <a:pt x="394741" y="1269168"/>
                  <a:pt x="197370" y="2058650"/>
                  <a:pt x="0" y="2848132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81525" y="1996857"/>
            <a:ext cx="42576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CPE </a:t>
            </a:r>
            <a:r>
              <a:rPr lang="en-US" b="1" dirty="0" smtClean="0">
                <a:solidFill>
                  <a:srgbClr val="C00000"/>
                </a:solidFill>
              </a:rPr>
              <a:t>over</a:t>
            </a:r>
            <a:r>
              <a:rPr lang="en-US" dirty="0" smtClean="0"/>
              <a:t>estimates abundance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“Things seem better than they really are”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Common when fisheries are good at searching and finding 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5264</TotalTime>
  <Words>368</Words>
  <Application>Microsoft Office PowerPoint</Application>
  <PresentationFormat>On-screen Show (4:3)</PresentationFormat>
  <Paragraphs>95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Default Design</vt:lpstr>
      <vt:lpstr>Abundance Estimates</vt:lpstr>
      <vt:lpstr>Common Abundance Estimates</vt:lpstr>
      <vt:lpstr>Catch-Per-Unit-Effort</vt:lpstr>
      <vt:lpstr>Catch-Per-Unit-Effort</vt:lpstr>
      <vt:lpstr>Catch-Per-Unit-Effort</vt:lpstr>
      <vt:lpstr>Catch-Per-Unit-Effort</vt:lpstr>
      <vt:lpstr>CPE Measures Relative Abundance</vt:lpstr>
      <vt:lpstr>CPE Measures Relative Abundance</vt:lpstr>
      <vt:lpstr>Non-Constant q (Hyperstability)</vt:lpstr>
      <vt:lpstr>Non-Constant q (Hyperdepletion)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91</cp:revision>
  <dcterms:created xsi:type="dcterms:W3CDTF">2005-12-26T20:44:58Z</dcterms:created>
  <dcterms:modified xsi:type="dcterms:W3CDTF">2022-01-16T20:23:57Z</dcterms:modified>
</cp:coreProperties>
</file>