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1"/>
  </p:notesMasterIdLst>
  <p:sldIdLst>
    <p:sldId id="256" r:id="rId2"/>
    <p:sldId id="293" r:id="rId3"/>
    <p:sldId id="265" r:id="rId4"/>
    <p:sldId id="283" r:id="rId5"/>
    <p:sldId id="284" r:id="rId6"/>
    <p:sldId id="287" r:id="rId7"/>
    <p:sldId id="290" r:id="rId8"/>
    <p:sldId id="289" r:id="rId9"/>
    <p:sldId id="291" r:id="rId10"/>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CC00"/>
    <a:srgbClr val="FFCC99"/>
    <a:srgbClr val="FFFF99"/>
    <a:srgbClr val="FF0000"/>
    <a:srgbClr val="E2F7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7544" autoAdjust="0"/>
  </p:normalViewPr>
  <p:slideViewPr>
    <p:cSldViewPr showGuides="1">
      <p:cViewPr varScale="1">
        <p:scale>
          <a:sx n="69" d="100"/>
          <a:sy n="69" d="100"/>
        </p:scale>
        <p:origin x="1444" y="6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2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2662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2048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663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2663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F0EDB3E7-DD78-4A95-B5AA-6C1EE68AF305}" type="slidenum">
              <a:rPr lang="en-US"/>
              <a:pPr>
                <a:defRPr/>
              </a:pPr>
              <a:t>‹#›</a:t>
            </a:fld>
            <a:endParaRPr lang="en-US"/>
          </a:p>
        </p:txBody>
      </p:sp>
    </p:spTree>
    <p:extLst>
      <p:ext uri="{BB962C8B-B14F-4D97-AF65-F5344CB8AC3E}">
        <p14:creationId xmlns:p14="http://schemas.microsoft.com/office/powerpoint/2010/main" val="141302907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0EDB3E7-DD78-4A95-B5AA-6C1EE68AF305}" type="slidenum">
              <a:rPr lang="en-US" smtClean="0"/>
              <a:pPr>
                <a:defRPr/>
              </a:pPr>
              <a:t>1</a:t>
            </a:fld>
            <a:endParaRPr lang="en-US"/>
          </a:p>
        </p:txBody>
      </p:sp>
    </p:spTree>
    <p:extLst>
      <p:ext uri="{BB962C8B-B14F-4D97-AF65-F5344CB8AC3E}">
        <p14:creationId xmlns:p14="http://schemas.microsoft.com/office/powerpoint/2010/main" val="25465995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4F00746B-F354-4580-83CB-9D524E029F6C}" type="slidenum">
              <a:rPr lang="en-US" altLang="en-US"/>
              <a:pPr eaLnBrk="1" hangingPunct="1"/>
              <a:t>2</a:t>
            </a:fld>
            <a:endParaRPr lang="en-US" altLang="en-US"/>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latin typeface="Arial" panose="020B0604020202020204" pitchFamily="34" charset="0"/>
              </a:rPr>
              <a:t>output control – quotas, etc.</a:t>
            </a:r>
          </a:p>
          <a:p>
            <a:pPr eaLnBrk="1" hangingPunct="1"/>
            <a:r>
              <a:rPr lang="en-US" altLang="en-US" dirty="0" smtClean="0">
                <a:latin typeface="Arial" panose="020B0604020202020204" pitchFamily="34" charset="0"/>
              </a:rPr>
              <a:t>input controls – monitoring effort – more important to control this then output controls</a:t>
            </a:r>
          </a:p>
          <a:p>
            <a:pPr eaLnBrk="1" hangingPunct="1"/>
            <a:endParaRPr lang="en-US" altLang="en-US" dirty="0" smtClean="0">
              <a:latin typeface="Arial" panose="020B0604020202020204" pitchFamily="34" charset="0"/>
            </a:endParaRPr>
          </a:p>
          <a:p>
            <a:pPr eaLnBrk="1" hangingPunct="1"/>
            <a:r>
              <a:rPr lang="en-US" altLang="en-US" dirty="0" smtClean="0">
                <a:latin typeface="Arial" panose="020B0604020202020204" pitchFamily="34" charset="0"/>
              </a:rPr>
              <a:t>CPUE is very much different than stock assessment</a:t>
            </a:r>
          </a:p>
          <a:p>
            <a:pPr eaLnBrk="1" hangingPunct="1"/>
            <a:r>
              <a:rPr lang="en-US" altLang="en-US" dirty="0" smtClean="0">
                <a:latin typeface="Arial" panose="020B0604020202020204" pitchFamily="34" charset="0"/>
              </a:rPr>
              <a:t>	CPUE is meant to be efficient (it’s a business)</a:t>
            </a:r>
          </a:p>
          <a:p>
            <a:pPr eaLnBrk="1" hangingPunct="1"/>
            <a:r>
              <a:rPr lang="en-US" altLang="en-US" dirty="0" smtClean="0">
                <a:latin typeface="Arial" panose="020B0604020202020204" pitchFamily="34" charset="0"/>
              </a:rPr>
              <a:t>	stock assessment is not (its statistics, sampling)</a:t>
            </a:r>
          </a:p>
          <a:p>
            <a:pPr eaLnBrk="1" hangingPunct="1"/>
            <a:endParaRPr lang="en-US" altLang="en-US" dirty="0" smtClean="0">
              <a:latin typeface="Arial" panose="020B0604020202020204" pitchFamily="34" charset="0"/>
            </a:endParaRPr>
          </a:p>
          <a:p>
            <a:pPr eaLnBrk="1" hangingPunct="1"/>
            <a:r>
              <a:rPr lang="en-US" altLang="en-US" dirty="0" smtClean="0">
                <a:latin typeface="Arial" panose="020B0604020202020204" pitchFamily="34" charset="0"/>
              </a:rPr>
              <a:t>Need to monitor both – CPUE and stock assessment</a:t>
            </a:r>
          </a:p>
          <a:p>
            <a:pPr eaLnBrk="1" hangingPunct="1"/>
            <a:endParaRPr lang="en-US" altLang="en-US" dirty="0" smtClean="0">
              <a:latin typeface="Arial" panose="020B0604020202020204" pitchFamily="34" charset="0"/>
            </a:endParaRPr>
          </a:p>
        </p:txBody>
      </p:sp>
    </p:spTree>
    <p:extLst>
      <p:ext uri="{BB962C8B-B14F-4D97-AF65-F5344CB8AC3E}">
        <p14:creationId xmlns:p14="http://schemas.microsoft.com/office/powerpoint/2010/main" val="40669696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25A5F2-6E39-4BCC-937B-630D87233522}" type="slidenum">
              <a:rPr lang="en-US" smtClean="0"/>
              <a:t>5</a:t>
            </a:fld>
            <a:endParaRPr lang="en-US"/>
          </a:p>
        </p:txBody>
      </p:sp>
    </p:spTree>
    <p:extLst>
      <p:ext uri="{BB962C8B-B14F-4D97-AF65-F5344CB8AC3E}">
        <p14:creationId xmlns:p14="http://schemas.microsoft.com/office/powerpoint/2010/main" val="32769607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 is possible that changes in the abundance of both</a:t>
            </a:r>
            <a:r>
              <a:rPr lang="en-US" baseline="0" dirty="0" smtClean="0"/>
              <a:t> species are indicators of other changes in the environment: that both bass and walleye are simply passengers of other changes, rather than bass driving changes in walleye. So this is an example of uncertainty in interactions that it might be possible to do something about. If we manage in a way that allows us to learn about which of these interactions are important, we will be better to able to manage in the future. This is where adaptive management comes in.</a:t>
            </a:r>
            <a:endParaRPr lang="en-US" dirty="0"/>
          </a:p>
        </p:txBody>
      </p:sp>
      <p:sp>
        <p:nvSpPr>
          <p:cNvPr id="4" name="Slide Number Placeholder 3"/>
          <p:cNvSpPr>
            <a:spLocks noGrp="1"/>
          </p:cNvSpPr>
          <p:nvPr>
            <p:ph type="sldNum" sz="quarter" idx="10"/>
          </p:nvPr>
        </p:nvSpPr>
        <p:spPr/>
        <p:txBody>
          <a:bodyPr/>
          <a:lstStyle/>
          <a:p>
            <a:fld id="{F925A5F2-6E39-4BCC-937B-630D87233522}" type="slidenum">
              <a:rPr lang="en-US" smtClean="0"/>
              <a:t>6</a:t>
            </a:fld>
            <a:endParaRPr lang="en-US"/>
          </a:p>
        </p:txBody>
      </p:sp>
    </p:spTree>
    <p:extLst>
      <p:ext uri="{BB962C8B-B14F-4D97-AF65-F5344CB8AC3E}">
        <p14:creationId xmlns:p14="http://schemas.microsoft.com/office/powerpoint/2010/main" val="40872834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go</a:t>
            </a:r>
            <a:r>
              <a:rPr lang="en-US" baseline="0" dirty="0" smtClean="0"/>
              <a:t> through an example. As with any type of good management, it is important to start with specific objectives. For example,… The next step is more specific to AM – identify sources of uncertainty and hypotheses. These hypotheses could come from previous studies, modeling, or just your gut feeling, the important part is that they are articulated as hypotheses rather than known facts. For example,… Finally, the management intervention is chosen. This could be designed to explicitly test hypotheses and promote learning, or they could be chosen for other reasons. Sometimes management actions are designed for political or social reasons, and that is fine. The important thing is that they are implemented in a way that allows us to learn whether they work as intended, no matter what the reason. </a:t>
            </a:r>
            <a:endParaRPr lang="en-US" dirty="0"/>
          </a:p>
        </p:txBody>
      </p:sp>
      <p:sp>
        <p:nvSpPr>
          <p:cNvPr id="4" name="Slide Number Placeholder 3"/>
          <p:cNvSpPr>
            <a:spLocks noGrp="1"/>
          </p:cNvSpPr>
          <p:nvPr>
            <p:ph type="sldNum" sz="quarter" idx="10"/>
          </p:nvPr>
        </p:nvSpPr>
        <p:spPr/>
        <p:txBody>
          <a:bodyPr/>
          <a:lstStyle/>
          <a:p>
            <a:fld id="{F925A5F2-6E39-4BCC-937B-630D87233522}" type="slidenum">
              <a:rPr lang="en-US" smtClean="0"/>
              <a:t>8</a:t>
            </a:fld>
            <a:endParaRPr lang="en-US"/>
          </a:p>
        </p:txBody>
      </p:sp>
    </p:spTree>
    <p:extLst>
      <p:ext uri="{BB962C8B-B14F-4D97-AF65-F5344CB8AC3E}">
        <p14:creationId xmlns:p14="http://schemas.microsoft.com/office/powerpoint/2010/main" val="9883488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Identify </a:t>
            </a:r>
            <a:r>
              <a:rPr lang="en-US" baseline="0" dirty="0" smtClean="0"/>
              <a:t>environmental/biological gradient in your lakes, implement regulation on SOME lakes in 2013 but leave others as a control, implement regulation on more lakes in 2018 to provide replication across time.  Monitor lakes with regard to objectives.  Document results for future use, make conclusions about actions taken.</a:t>
            </a:r>
            <a:endParaRPr lang="en-US" dirty="0"/>
          </a:p>
        </p:txBody>
      </p:sp>
      <p:sp>
        <p:nvSpPr>
          <p:cNvPr id="4" name="Slide Number Placeholder 3"/>
          <p:cNvSpPr>
            <a:spLocks noGrp="1"/>
          </p:cNvSpPr>
          <p:nvPr>
            <p:ph type="sldNum" sz="quarter" idx="10"/>
          </p:nvPr>
        </p:nvSpPr>
        <p:spPr/>
        <p:txBody>
          <a:bodyPr/>
          <a:lstStyle/>
          <a:p>
            <a:fld id="{F925A5F2-6E39-4BCC-937B-630D87233522}" type="slidenum">
              <a:rPr lang="en-US" smtClean="0"/>
              <a:t>9</a:t>
            </a:fld>
            <a:endParaRPr lang="en-US"/>
          </a:p>
        </p:txBody>
      </p:sp>
    </p:spTree>
    <p:extLst>
      <p:ext uri="{BB962C8B-B14F-4D97-AF65-F5344CB8AC3E}">
        <p14:creationId xmlns:p14="http://schemas.microsoft.com/office/powerpoint/2010/main" val="41208901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smtClean="0"/>
              <a:t>Adaptive Management</a:t>
            </a: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A4E94F06-84EE-4A28-BBCC-E2EBFB03413E}" type="slidenum">
              <a:rPr lang="en-US"/>
              <a:pPr>
                <a:defRPr/>
              </a:pPr>
              <a:t>‹#›</a:t>
            </a:fld>
            <a:endParaRPr lang="en-US"/>
          </a:p>
        </p:txBody>
      </p:sp>
    </p:spTree>
    <p:extLst>
      <p:ext uri="{BB962C8B-B14F-4D97-AF65-F5344CB8AC3E}">
        <p14:creationId xmlns:p14="http://schemas.microsoft.com/office/powerpoint/2010/main" val="26215001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smtClean="0"/>
              <a:t>Adaptive Management</a:t>
            </a: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234E56C9-F744-4A58-8EDD-57C96B8E23DA}" type="slidenum">
              <a:rPr lang="en-US"/>
              <a:pPr>
                <a:defRPr/>
              </a:pPr>
              <a:t>‹#›</a:t>
            </a:fld>
            <a:endParaRPr lang="en-US"/>
          </a:p>
        </p:txBody>
      </p:sp>
    </p:spTree>
    <p:extLst>
      <p:ext uri="{BB962C8B-B14F-4D97-AF65-F5344CB8AC3E}">
        <p14:creationId xmlns:p14="http://schemas.microsoft.com/office/powerpoint/2010/main" val="25651483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24663" y="122238"/>
            <a:ext cx="2252662" cy="635476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5088" y="122238"/>
            <a:ext cx="6607175" cy="63547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smtClean="0"/>
              <a:t>Adaptive Management</a:t>
            </a: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264150D2-6DEC-4A9A-83F0-6B959CC41CAC}" type="slidenum">
              <a:rPr lang="en-US"/>
              <a:pPr>
                <a:defRPr/>
              </a:pPr>
              <a:t>‹#›</a:t>
            </a:fld>
            <a:endParaRPr lang="en-US"/>
          </a:p>
        </p:txBody>
      </p:sp>
    </p:spTree>
    <p:extLst>
      <p:ext uri="{BB962C8B-B14F-4D97-AF65-F5344CB8AC3E}">
        <p14:creationId xmlns:p14="http://schemas.microsoft.com/office/powerpoint/2010/main" val="24800307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smtClean="0"/>
              <a:t>Adaptive Management</a:t>
            </a: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C6A2F5B4-2197-4B8F-A126-FB2FF53A65C9}" type="slidenum">
              <a:rPr lang="en-US"/>
              <a:pPr>
                <a:defRPr/>
              </a:pPr>
              <a:t>‹#›</a:t>
            </a:fld>
            <a:endParaRPr lang="en-US"/>
          </a:p>
        </p:txBody>
      </p:sp>
    </p:spTree>
    <p:extLst>
      <p:ext uri="{BB962C8B-B14F-4D97-AF65-F5344CB8AC3E}">
        <p14:creationId xmlns:p14="http://schemas.microsoft.com/office/powerpoint/2010/main" val="26611030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ftr" sz="quarter" idx="10"/>
          </p:nvPr>
        </p:nvSpPr>
        <p:spPr>
          <a:ln/>
        </p:spPr>
        <p:txBody>
          <a:bodyPr/>
          <a:lstStyle>
            <a:lvl1pPr>
              <a:defRPr/>
            </a:lvl1pPr>
          </a:lstStyle>
          <a:p>
            <a:pPr>
              <a:defRPr/>
            </a:pPr>
            <a:r>
              <a:rPr lang="en-US" smtClean="0"/>
              <a:t>Adaptive Management</a:t>
            </a: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CC481BBB-998C-4D5A-B477-FEEE530C3F94}" type="slidenum">
              <a:rPr lang="en-US"/>
              <a:pPr>
                <a:defRPr/>
              </a:pPr>
              <a:t>‹#›</a:t>
            </a:fld>
            <a:endParaRPr lang="en-US"/>
          </a:p>
        </p:txBody>
      </p:sp>
    </p:spTree>
    <p:extLst>
      <p:ext uri="{BB962C8B-B14F-4D97-AF65-F5344CB8AC3E}">
        <p14:creationId xmlns:p14="http://schemas.microsoft.com/office/powerpoint/2010/main" val="31596925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143000"/>
            <a:ext cx="4038600" cy="5334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143000"/>
            <a:ext cx="4038600" cy="5334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ftr" sz="quarter" idx="10"/>
          </p:nvPr>
        </p:nvSpPr>
        <p:spPr>
          <a:ln/>
        </p:spPr>
        <p:txBody>
          <a:bodyPr/>
          <a:lstStyle>
            <a:lvl1pPr>
              <a:defRPr/>
            </a:lvl1pPr>
          </a:lstStyle>
          <a:p>
            <a:pPr>
              <a:defRPr/>
            </a:pPr>
            <a:r>
              <a:rPr lang="en-US" smtClean="0"/>
              <a:t>Adaptive Management</a:t>
            </a:r>
            <a:endParaRPr lang="en-US"/>
          </a:p>
        </p:txBody>
      </p:sp>
      <p:sp>
        <p:nvSpPr>
          <p:cNvPr id="6" name="Rectangle 6"/>
          <p:cNvSpPr>
            <a:spLocks noGrp="1" noChangeArrowheads="1"/>
          </p:cNvSpPr>
          <p:nvPr>
            <p:ph type="sldNum" sz="quarter" idx="11"/>
          </p:nvPr>
        </p:nvSpPr>
        <p:spPr>
          <a:ln/>
        </p:spPr>
        <p:txBody>
          <a:bodyPr/>
          <a:lstStyle>
            <a:lvl1pPr>
              <a:defRPr/>
            </a:lvl1pPr>
          </a:lstStyle>
          <a:p>
            <a:pPr>
              <a:defRPr/>
            </a:pPr>
            <a:fld id="{621102C8-613A-4420-8C27-360BC9888DFD}" type="slidenum">
              <a:rPr lang="en-US"/>
              <a:pPr>
                <a:defRPr/>
              </a:pPr>
              <a:t>‹#›</a:t>
            </a:fld>
            <a:endParaRPr lang="en-US"/>
          </a:p>
        </p:txBody>
      </p:sp>
    </p:spTree>
    <p:extLst>
      <p:ext uri="{BB962C8B-B14F-4D97-AF65-F5344CB8AC3E}">
        <p14:creationId xmlns:p14="http://schemas.microsoft.com/office/powerpoint/2010/main" val="38005942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ftr" sz="quarter" idx="10"/>
          </p:nvPr>
        </p:nvSpPr>
        <p:spPr>
          <a:ln/>
        </p:spPr>
        <p:txBody>
          <a:bodyPr/>
          <a:lstStyle>
            <a:lvl1pPr>
              <a:defRPr/>
            </a:lvl1pPr>
          </a:lstStyle>
          <a:p>
            <a:pPr>
              <a:defRPr/>
            </a:pPr>
            <a:r>
              <a:rPr lang="en-US" smtClean="0"/>
              <a:t>Adaptive Management</a:t>
            </a:r>
            <a:endParaRPr lang="en-US"/>
          </a:p>
        </p:txBody>
      </p:sp>
      <p:sp>
        <p:nvSpPr>
          <p:cNvPr id="8" name="Rectangle 6"/>
          <p:cNvSpPr>
            <a:spLocks noGrp="1" noChangeArrowheads="1"/>
          </p:cNvSpPr>
          <p:nvPr>
            <p:ph type="sldNum" sz="quarter" idx="11"/>
          </p:nvPr>
        </p:nvSpPr>
        <p:spPr>
          <a:ln/>
        </p:spPr>
        <p:txBody>
          <a:bodyPr/>
          <a:lstStyle>
            <a:lvl1pPr>
              <a:defRPr/>
            </a:lvl1pPr>
          </a:lstStyle>
          <a:p>
            <a:pPr>
              <a:defRPr/>
            </a:pPr>
            <a:fld id="{068D1941-5536-4571-800A-61F1AF2F69F5}" type="slidenum">
              <a:rPr lang="en-US"/>
              <a:pPr>
                <a:defRPr/>
              </a:pPr>
              <a:t>‹#›</a:t>
            </a:fld>
            <a:endParaRPr lang="en-US"/>
          </a:p>
        </p:txBody>
      </p:sp>
    </p:spTree>
    <p:extLst>
      <p:ext uri="{BB962C8B-B14F-4D97-AF65-F5344CB8AC3E}">
        <p14:creationId xmlns:p14="http://schemas.microsoft.com/office/powerpoint/2010/main" val="16344408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ftr" sz="quarter" idx="10"/>
          </p:nvPr>
        </p:nvSpPr>
        <p:spPr>
          <a:ln/>
        </p:spPr>
        <p:txBody>
          <a:bodyPr/>
          <a:lstStyle>
            <a:lvl1pPr>
              <a:defRPr/>
            </a:lvl1pPr>
          </a:lstStyle>
          <a:p>
            <a:pPr>
              <a:defRPr/>
            </a:pPr>
            <a:r>
              <a:rPr lang="en-US" smtClean="0"/>
              <a:t>Adaptive Management</a:t>
            </a:r>
            <a:endParaRPr lang="en-US"/>
          </a:p>
        </p:txBody>
      </p:sp>
      <p:sp>
        <p:nvSpPr>
          <p:cNvPr id="4" name="Rectangle 6"/>
          <p:cNvSpPr>
            <a:spLocks noGrp="1" noChangeArrowheads="1"/>
          </p:cNvSpPr>
          <p:nvPr>
            <p:ph type="sldNum" sz="quarter" idx="11"/>
          </p:nvPr>
        </p:nvSpPr>
        <p:spPr>
          <a:ln/>
        </p:spPr>
        <p:txBody>
          <a:bodyPr/>
          <a:lstStyle>
            <a:lvl1pPr>
              <a:defRPr/>
            </a:lvl1pPr>
          </a:lstStyle>
          <a:p>
            <a:pPr>
              <a:defRPr/>
            </a:pPr>
            <a:fld id="{107484E7-B315-4398-A2CA-0206B54ABD9A}" type="slidenum">
              <a:rPr lang="en-US"/>
              <a:pPr>
                <a:defRPr/>
              </a:pPr>
              <a:t>‹#›</a:t>
            </a:fld>
            <a:endParaRPr lang="en-US"/>
          </a:p>
        </p:txBody>
      </p:sp>
    </p:spTree>
    <p:extLst>
      <p:ext uri="{BB962C8B-B14F-4D97-AF65-F5344CB8AC3E}">
        <p14:creationId xmlns:p14="http://schemas.microsoft.com/office/powerpoint/2010/main" val="9771756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r>
              <a:rPr lang="en-US" smtClean="0"/>
              <a:t>Adaptive Management</a:t>
            </a:r>
            <a:endParaRPr lang="en-US"/>
          </a:p>
        </p:txBody>
      </p:sp>
      <p:sp>
        <p:nvSpPr>
          <p:cNvPr id="3" name="Rectangle 6"/>
          <p:cNvSpPr>
            <a:spLocks noGrp="1" noChangeArrowheads="1"/>
          </p:cNvSpPr>
          <p:nvPr>
            <p:ph type="sldNum" sz="quarter" idx="11"/>
          </p:nvPr>
        </p:nvSpPr>
        <p:spPr>
          <a:ln/>
        </p:spPr>
        <p:txBody>
          <a:bodyPr/>
          <a:lstStyle>
            <a:lvl1pPr>
              <a:defRPr/>
            </a:lvl1pPr>
          </a:lstStyle>
          <a:p>
            <a:pPr>
              <a:defRPr/>
            </a:pPr>
            <a:fld id="{66BB13D9-7DD3-4926-8C30-3405562D120D}" type="slidenum">
              <a:rPr lang="en-US"/>
              <a:pPr>
                <a:defRPr/>
              </a:pPr>
              <a:t>‹#›</a:t>
            </a:fld>
            <a:endParaRPr lang="en-US"/>
          </a:p>
        </p:txBody>
      </p:sp>
    </p:spTree>
    <p:extLst>
      <p:ext uri="{BB962C8B-B14F-4D97-AF65-F5344CB8AC3E}">
        <p14:creationId xmlns:p14="http://schemas.microsoft.com/office/powerpoint/2010/main" val="21651385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smtClean="0"/>
              <a:t>Adaptive Management</a:t>
            </a:r>
            <a:endParaRPr lang="en-US"/>
          </a:p>
        </p:txBody>
      </p:sp>
      <p:sp>
        <p:nvSpPr>
          <p:cNvPr id="6" name="Rectangle 6"/>
          <p:cNvSpPr>
            <a:spLocks noGrp="1" noChangeArrowheads="1"/>
          </p:cNvSpPr>
          <p:nvPr>
            <p:ph type="sldNum" sz="quarter" idx="11"/>
          </p:nvPr>
        </p:nvSpPr>
        <p:spPr>
          <a:ln/>
        </p:spPr>
        <p:txBody>
          <a:bodyPr/>
          <a:lstStyle>
            <a:lvl1pPr>
              <a:defRPr/>
            </a:lvl1pPr>
          </a:lstStyle>
          <a:p>
            <a:pPr>
              <a:defRPr/>
            </a:pPr>
            <a:fld id="{B5BBDC8C-4DC6-487A-BC88-B44DDC680E55}" type="slidenum">
              <a:rPr lang="en-US"/>
              <a:pPr>
                <a:defRPr/>
              </a:pPr>
              <a:t>‹#›</a:t>
            </a:fld>
            <a:endParaRPr lang="en-US"/>
          </a:p>
        </p:txBody>
      </p:sp>
    </p:spTree>
    <p:extLst>
      <p:ext uri="{BB962C8B-B14F-4D97-AF65-F5344CB8AC3E}">
        <p14:creationId xmlns:p14="http://schemas.microsoft.com/office/powerpoint/2010/main" val="16006409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smtClean="0"/>
              <a:t>Adaptive Management</a:t>
            </a:r>
            <a:endParaRPr lang="en-US"/>
          </a:p>
        </p:txBody>
      </p:sp>
      <p:sp>
        <p:nvSpPr>
          <p:cNvPr id="6" name="Rectangle 6"/>
          <p:cNvSpPr>
            <a:spLocks noGrp="1" noChangeArrowheads="1"/>
          </p:cNvSpPr>
          <p:nvPr>
            <p:ph type="sldNum" sz="quarter" idx="11"/>
          </p:nvPr>
        </p:nvSpPr>
        <p:spPr>
          <a:ln/>
        </p:spPr>
        <p:txBody>
          <a:bodyPr/>
          <a:lstStyle>
            <a:lvl1pPr>
              <a:defRPr/>
            </a:lvl1pPr>
          </a:lstStyle>
          <a:p>
            <a:pPr>
              <a:defRPr/>
            </a:pPr>
            <a:fld id="{BCF08F23-D14C-4AEC-A9B2-37245BAA82A8}" type="slidenum">
              <a:rPr lang="en-US"/>
              <a:pPr>
                <a:defRPr/>
              </a:pPr>
              <a:t>‹#›</a:t>
            </a:fld>
            <a:endParaRPr lang="en-US"/>
          </a:p>
        </p:txBody>
      </p:sp>
    </p:spTree>
    <p:extLst>
      <p:ext uri="{BB962C8B-B14F-4D97-AF65-F5344CB8AC3E}">
        <p14:creationId xmlns:p14="http://schemas.microsoft.com/office/powerpoint/2010/main" val="5509190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2F7FE"/>
        </a:solidFill>
        <a:effectLst/>
      </p:bgPr>
    </p:bg>
    <p:spTree>
      <p:nvGrpSpPr>
        <p:cNvPr id="1" name=""/>
        <p:cNvGrpSpPr/>
        <p:nvPr/>
      </p:nvGrpSpPr>
      <p:grpSpPr>
        <a:xfrm>
          <a:off x="0" y="0"/>
          <a:ext cx="0" cy="0"/>
          <a:chOff x="0" y="0"/>
          <a:chExt cx="0" cy="0"/>
        </a:xfrm>
      </p:grpSpPr>
      <p:pic>
        <p:nvPicPr>
          <p:cNvPr id="1026" name="Picture 7"/>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0"/>
            <a:ext cx="9142413" cy="685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2"/>
          <p:cNvSpPr>
            <a:spLocks noGrp="1" noChangeArrowheads="1"/>
          </p:cNvSpPr>
          <p:nvPr>
            <p:ph type="title"/>
          </p:nvPr>
        </p:nvSpPr>
        <p:spPr bwMode="auto">
          <a:xfrm>
            <a:off x="65088" y="122238"/>
            <a:ext cx="9012237" cy="86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8" name="Rectangle 3"/>
          <p:cNvSpPr>
            <a:spLocks noGrp="1" noChangeArrowheads="1"/>
          </p:cNvSpPr>
          <p:nvPr>
            <p:ph type="body" idx="1"/>
          </p:nvPr>
        </p:nvSpPr>
        <p:spPr bwMode="auto">
          <a:xfrm>
            <a:off x="457200" y="1143000"/>
            <a:ext cx="8229600" cy="533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9" name="Rectangle 5"/>
          <p:cNvSpPr>
            <a:spLocks noGrp="1" noChangeArrowheads="1"/>
          </p:cNvSpPr>
          <p:nvPr>
            <p:ph type="ftr" sz="quarter" idx="3"/>
          </p:nvPr>
        </p:nvSpPr>
        <p:spPr bwMode="auto">
          <a:xfrm>
            <a:off x="5486400" y="6553200"/>
            <a:ext cx="28956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r>
              <a:rPr lang="en-US" smtClean="0"/>
              <a:t>Adaptive Management</a:t>
            </a:r>
            <a:endParaRPr lang="en-US"/>
          </a:p>
        </p:txBody>
      </p:sp>
      <p:sp>
        <p:nvSpPr>
          <p:cNvPr id="1030" name="Rectangle 6"/>
          <p:cNvSpPr>
            <a:spLocks noGrp="1" noChangeArrowheads="1"/>
          </p:cNvSpPr>
          <p:nvPr>
            <p:ph type="sldNum" sz="quarter" idx="4"/>
          </p:nvPr>
        </p:nvSpPr>
        <p:spPr bwMode="auto">
          <a:xfrm>
            <a:off x="8458200" y="6550025"/>
            <a:ext cx="609600" cy="3079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0F185031-A3CA-4D3D-B9A6-A0AC09B1AF46}"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4"/>
          <p:cNvSpPr>
            <a:spLocks noGrp="1" noChangeArrowheads="1"/>
          </p:cNvSpPr>
          <p:nvPr>
            <p:ph type="ctrTitle"/>
          </p:nvPr>
        </p:nvSpPr>
        <p:spPr/>
        <p:txBody>
          <a:bodyPr/>
          <a:lstStyle/>
          <a:p>
            <a:pPr eaLnBrk="1" hangingPunct="1"/>
            <a:r>
              <a:rPr lang="en-US" dirty="0" smtClean="0"/>
              <a:t>Adaptive Management</a:t>
            </a:r>
            <a:endParaRPr lang="en-US"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t>Adaptive Management</a:t>
            </a:r>
            <a:endParaRPr lang="en-US" altLang="en-US" smtClean="0"/>
          </a:p>
        </p:txBody>
      </p:sp>
      <p:sp>
        <p:nvSpPr>
          <p:cNvPr id="17411"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6860340F-D3EA-4166-8740-E528640DE3A5}" type="slidenum">
              <a:rPr lang="en-US" altLang="en-US"/>
              <a:pPr eaLnBrk="1" hangingPunct="1"/>
              <a:t>2</a:t>
            </a:fld>
            <a:endParaRPr lang="en-US" altLang="en-US"/>
          </a:p>
        </p:txBody>
      </p:sp>
      <p:sp>
        <p:nvSpPr>
          <p:cNvPr id="34869" name="Rectangle 53"/>
          <p:cNvSpPr>
            <a:spLocks noChangeArrowheads="1"/>
          </p:cNvSpPr>
          <p:nvPr/>
        </p:nvSpPr>
        <p:spPr bwMode="auto">
          <a:xfrm>
            <a:off x="5127625" y="2940050"/>
            <a:ext cx="914400" cy="381000"/>
          </a:xfrm>
          <a:prstGeom prst="rect">
            <a:avLst/>
          </a:prstGeom>
          <a:solidFill>
            <a:srgbClr val="FF0000">
              <a:alpha val="74901"/>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4868" name="Rectangle 52"/>
          <p:cNvSpPr>
            <a:spLocks noChangeArrowheads="1"/>
          </p:cNvSpPr>
          <p:nvPr/>
        </p:nvSpPr>
        <p:spPr bwMode="auto">
          <a:xfrm>
            <a:off x="1709738" y="3005138"/>
            <a:ext cx="1546225" cy="685800"/>
          </a:xfrm>
          <a:prstGeom prst="rect">
            <a:avLst/>
          </a:prstGeom>
          <a:solidFill>
            <a:srgbClr val="FF0000">
              <a:alpha val="74901"/>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grpSp>
        <p:nvGrpSpPr>
          <p:cNvPr id="2" name="Group 2"/>
          <p:cNvGrpSpPr>
            <a:grpSpLocks/>
          </p:cNvGrpSpPr>
          <p:nvPr/>
        </p:nvGrpSpPr>
        <p:grpSpPr bwMode="auto">
          <a:xfrm>
            <a:off x="914400" y="1600200"/>
            <a:ext cx="4941888" cy="990600"/>
            <a:chOff x="576" y="1296"/>
            <a:chExt cx="3113" cy="624"/>
          </a:xfrm>
        </p:grpSpPr>
        <p:sp>
          <p:nvSpPr>
            <p:cNvPr id="17456" name="Text Box 3"/>
            <p:cNvSpPr txBox="1">
              <a:spLocks noChangeArrowheads="1"/>
            </p:cNvSpPr>
            <p:nvPr/>
          </p:nvSpPr>
          <p:spPr bwMode="auto">
            <a:xfrm>
              <a:off x="576" y="1326"/>
              <a:ext cx="70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400">
                  <a:latin typeface="Times New Roman" panose="02020603050405020304" pitchFamily="18" charset="0"/>
                </a:rPr>
                <a:t>Growth</a:t>
              </a:r>
            </a:p>
          </p:txBody>
        </p:sp>
        <p:sp>
          <p:nvSpPr>
            <p:cNvPr id="17457" name="Text Box 4"/>
            <p:cNvSpPr txBox="1">
              <a:spLocks noChangeArrowheads="1"/>
            </p:cNvSpPr>
            <p:nvPr/>
          </p:nvSpPr>
          <p:spPr bwMode="auto">
            <a:xfrm>
              <a:off x="576" y="1632"/>
              <a:ext cx="106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400">
                  <a:latin typeface="Times New Roman" panose="02020603050405020304" pitchFamily="18" charset="0"/>
                </a:rPr>
                <a:t>Recruitment</a:t>
              </a:r>
            </a:p>
          </p:txBody>
        </p:sp>
        <p:sp>
          <p:nvSpPr>
            <p:cNvPr id="17458" name="Text Box 5"/>
            <p:cNvSpPr txBox="1">
              <a:spLocks noChangeArrowheads="1"/>
            </p:cNvSpPr>
            <p:nvPr/>
          </p:nvSpPr>
          <p:spPr bwMode="auto">
            <a:xfrm>
              <a:off x="1935" y="1355"/>
              <a:ext cx="783" cy="52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2400">
                  <a:latin typeface="Times New Roman" panose="02020603050405020304" pitchFamily="18" charset="0"/>
                </a:rPr>
                <a:t>Stock or</a:t>
              </a:r>
            </a:p>
            <a:p>
              <a:pPr algn="ctr"/>
              <a:r>
                <a:rPr lang="en-US" altLang="en-US" sz="2400">
                  <a:latin typeface="Times New Roman" panose="02020603050405020304" pitchFamily="18" charset="0"/>
                </a:rPr>
                <a:t>Biomass</a:t>
              </a:r>
            </a:p>
          </p:txBody>
        </p:sp>
        <p:sp>
          <p:nvSpPr>
            <p:cNvPr id="17459" name="Text Box 6"/>
            <p:cNvSpPr txBox="1">
              <a:spLocks noChangeArrowheads="1"/>
            </p:cNvSpPr>
            <p:nvPr/>
          </p:nvSpPr>
          <p:spPr bwMode="auto">
            <a:xfrm>
              <a:off x="2976" y="1296"/>
              <a:ext cx="69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400">
                  <a:latin typeface="Times New Roman" panose="02020603050405020304" pitchFamily="18" charset="0"/>
                </a:rPr>
                <a:t>Natural</a:t>
              </a:r>
            </a:p>
          </p:txBody>
        </p:sp>
        <p:sp>
          <p:nvSpPr>
            <p:cNvPr id="17460" name="Text Box 7"/>
            <p:cNvSpPr txBox="1">
              <a:spLocks noChangeArrowheads="1"/>
            </p:cNvSpPr>
            <p:nvPr/>
          </p:nvSpPr>
          <p:spPr bwMode="auto">
            <a:xfrm>
              <a:off x="2976" y="1632"/>
              <a:ext cx="71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400">
                  <a:latin typeface="Times New Roman" panose="02020603050405020304" pitchFamily="18" charset="0"/>
                </a:rPr>
                <a:t>Harvest</a:t>
              </a:r>
            </a:p>
          </p:txBody>
        </p:sp>
        <p:sp>
          <p:nvSpPr>
            <p:cNvPr id="17461" name="Line 8"/>
            <p:cNvSpPr>
              <a:spLocks noChangeShapeType="1"/>
            </p:cNvSpPr>
            <p:nvPr/>
          </p:nvSpPr>
          <p:spPr bwMode="auto">
            <a:xfrm>
              <a:off x="1266" y="1470"/>
              <a:ext cx="62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7462" name="Line 9"/>
            <p:cNvSpPr>
              <a:spLocks noChangeShapeType="1"/>
            </p:cNvSpPr>
            <p:nvPr/>
          </p:nvSpPr>
          <p:spPr bwMode="auto">
            <a:xfrm>
              <a:off x="1584" y="1785"/>
              <a:ext cx="336"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7463" name="Line 10"/>
            <p:cNvSpPr>
              <a:spLocks noChangeShapeType="1"/>
            </p:cNvSpPr>
            <p:nvPr/>
          </p:nvSpPr>
          <p:spPr bwMode="auto">
            <a:xfrm>
              <a:off x="2736" y="1440"/>
              <a:ext cx="2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7464" name="Line 11"/>
            <p:cNvSpPr>
              <a:spLocks noChangeShapeType="1"/>
            </p:cNvSpPr>
            <p:nvPr/>
          </p:nvSpPr>
          <p:spPr bwMode="auto">
            <a:xfrm>
              <a:off x="2736" y="1776"/>
              <a:ext cx="24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nvGrpSpPr>
          <p:cNvPr id="3" name="Group 12"/>
          <p:cNvGrpSpPr>
            <a:grpSpLocks/>
          </p:cNvGrpSpPr>
          <p:nvPr/>
        </p:nvGrpSpPr>
        <p:grpSpPr bwMode="auto">
          <a:xfrm>
            <a:off x="4038600" y="4800600"/>
            <a:ext cx="1624013" cy="1127125"/>
            <a:chOff x="2544" y="3312"/>
            <a:chExt cx="1023" cy="710"/>
          </a:xfrm>
        </p:grpSpPr>
        <p:sp>
          <p:nvSpPr>
            <p:cNvPr id="17454" name="Text Box 13"/>
            <p:cNvSpPr txBox="1">
              <a:spLocks noChangeArrowheads="1"/>
            </p:cNvSpPr>
            <p:nvPr/>
          </p:nvSpPr>
          <p:spPr bwMode="auto">
            <a:xfrm>
              <a:off x="2544" y="3504"/>
              <a:ext cx="1023"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400">
                  <a:latin typeface="Times New Roman" panose="02020603050405020304" pitchFamily="18" charset="0"/>
                </a:rPr>
                <a:t>Risk</a:t>
              </a:r>
            </a:p>
            <a:p>
              <a:r>
                <a:rPr lang="en-US" altLang="en-US" sz="2400">
                  <a:latin typeface="Times New Roman" panose="02020603050405020304" pitchFamily="18" charset="0"/>
                </a:rPr>
                <a:t>Assessment</a:t>
              </a:r>
            </a:p>
          </p:txBody>
        </p:sp>
        <p:sp>
          <p:nvSpPr>
            <p:cNvPr id="17455" name="Line 14"/>
            <p:cNvSpPr>
              <a:spLocks noChangeShapeType="1"/>
            </p:cNvSpPr>
            <p:nvPr/>
          </p:nvSpPr>
          <p:spPr bwMode="auto">
            <a:xfrm>
              <a:off x="2736" y="3312"/>
              <a:ext cx="0" cy="24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grpSp>
      <p:grpSp>
        <p:nvGrpSpPr>
          <p:cNvPr id="4" name="Group 15"/>
          <p:cNvGrpSpPr>
            <a:grpSpLocks/>
          </p:cNvGrpSpPr>
          <p:nvPr/>
        </p:nvGrpSpPr>
        <p:grpSpPr bwMode="auto">
          <a:xfrm>
            <a:off x="1739900" y="4648203"/>
            <a:ext cx="1990726" cy="1673226"/>
            <a:chOff x="1096" y="3216"/>
            <a:chExt cx="1254" cy="1054"/>
          </a:xfrm>
        </p:grpSpPr>
        <p:sp>
          <p:nvSpPr>
            <p:cNvPr id="17452" name="Text Box 16"/>
            <p:cNvSpPr txBox="1">
              <a:spLocks noChangeArrowheads="1"/>
            </p:cNvSpPr>
            <p:nvPr/>
          </p:nvSpPr>
          <p:spPr bwMode="auto">
            <a:xfrm>
              <a:off x="1096" y="3514"/>
              <a:ext cx="1254" cy="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400" dirty="0">
                  <a:latin typeface="Times New Roman" panose="02020603050405020304" pitchFamily="18" charset="0"/>
                </a:rPr>
                <a:t>Economics</a:t>
              </a:r>
            </a:p>
            <a:p>
              <a:r>
                <a:rPr lang="en-US" altLang="en-US" sz="2400" dirty="0" smtClean="0">
                  <a:latin typeface="Times New Roman" panose="02020603050405020304" pitchFamily="18" charset="0"/>
                </a:rPr>
                <a:t>Sociocultural</a:t>
              </a:r>
            </a:p>
            <a:p>
              <a:r>
                <a:rPr lang="en-US" altLang="en-US" sz="2400" dirty="0" smtClean="0">
                  <a:latin typeface="Times New Roman" panose="02020603050405020304" pitchFamily="18" charset="0"/>
                </a:rPr>
                <a:t>Political/Legal</a:t>
              </a:r>
              <a:endParaRPr lang="en-US" altLang="en-US" sz="2400" dirty="0">
                <a:latin typeface="Times New Roman" panose="02020603050405020304" pitchFamily="18" charset="0"/>
              </a:endParaRPr>
            </a:p>
          </p:txBody>
        </p:sp>
        <p:sp>
          <p:nvSpPr>
            <p:cNvPr id="17453" name="Line 17"/>
            <p:cNvSpPr>
              <a:spLocks noChangeShapeType="1"/>
            </p:cNvSpPr>
            <p:nvPr/>
          </p:nvSpPr>
          <p:spPr bwMode="auto">
            <a:xfrm flipV="1">
              <a:off x="1488" y="3216"/>
              <a:ext cx="720" cy="38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nvGrpSpPr>
          <p:cNvPr id="5" name="Group 18"/>
          <p:cNvGrpSpPr>
            <a:grpSpLocks/>
          </p:cNvGrpSpPr>
          <p:nvPr/>
        </p:nvGrpSpPr>
        <p:grpSpPr bwMode="auto">
          <a:xfrm>
            <a:off x="669925" y="3962400"/>
            <a:ext cx="4587875" cy="822325"/>
            <a:chOff x="422" y="2784"/>
            <a:chExt cx="2890" cy="518"/>
          </a:xfrm>
        </p:grpSpPr>
        <p:sp>
          <p:nvSpPr>
            <p:cNvPr id="17449" name="Text Box 19"/>
            <p:cNvSpPr txBox="1">
              <a:spLocks noChangeArrowheads="1"/>
            </p:cNvSpPr>
            <p:nvPr/>
          </p:nvSpPr>
          <p:spPr bwMode="auto">
            <a:xfrm>
              <a:off x="422" y="2784"/>
              <a:ext cx="1117"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400">
                  <a:latin typeface="Times New Roman" panose="02020603050405020304" pitchFamily="18" charset="0"/>
                </a:rPr>
                <a:t>Management</a:t>
              </a:r>
            </a:p>
            <a:p>
              <a:r>
                <a:rPr lang="en-US" altLang="en-US" sz="2400">
                  <a:latin typeface="Times New Roman" panose="02020603050405020304" pitchFamily="18" charset="0"/>
                </a:rPr>
                <a:t>Objectives</a:t>
              </a:r>
            </a:p>
          </p:txBody>
        </p:sp>
        <p:sp>
          <p:nvSpPr>
            <p:cNvPr id="17450" name="Text Box 20"/>
            <p:cNvSpPr txBox="1">
              <a:spLocks noChangeArrowheads="1"/>
            </p:cNvSpPr>
            <p:nvPr/>
          </p:nvSpPr>
          <p:spPr bwMode="auto">
            <a:xfrm>
              <a:off x="2195" y="2784"/>
              <a:ext cx="1117"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2400">
                  <a:latin typeface="Times New Roman" panose="02020603050405020304" pitchFamily="18" charset="0"/>
                </a:rPr>
                <a:t>Management</a:t>
              </a:r>
            </a:p>
            <a:p>
              <a:pPr algn="ctr"/>
              <a:r>
                <a:rPr lang="en-US" altLang="en-US" sz="2400">
                  <a:latin typeface="Times New Roman" panose="02020603050405020304" pitchFamily="18" charset="0"/>
                </a:rPr>
                <a:t>Actions</a:t>
              </a:r>
            </a:p>
          </p:txBody>
        </p:sp>
        <p:sp>
          <p:nvSpPr>
            <p:cNvPr id="17451" name="Line 21"/>
            <p:cNvSpPr>
              <a:spLocks noChangeShapeType="1"/>
            </p:cNvSpPr>
            <p:nvPr/>
          </p:nvSpPr>
          <p:spPr bwMode="auto">
            <a:xfrm>
              <a:off x="1488" y="3072"/>
              <a:ext cx="72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nvGrpSpPr>
          <p:cNvPr id="6" name="Group 22"/>
          <p:cNvGrpSpPr>
            <a:grpSpLocks/>
          </p:cNvGrpSpPr>
          <p:nvPr/>
        </p:nvGrpSpPr>
        <p:grpSpPr bwMode="auto">
          <a:xfrm>
            <a:off x="1676400" y="2590800"/>
            <a:ext cx="1981200" cy="1600200"/>
            <a:chOff x="1056" y="1920"/>
            <a:chExt cx="1248" cy="1008"/>
          </a:xfrm>
        </p:grpSpPr>
        <p:sp>
          <p:nvSpPr>
            <p:cNvPr id="17446" name="Text Box 23"/>
            <p:cNvSpPr txBox="1">
              <a:spLocks noChangeArrowheads="1"/>
            </p:cNvSpPr>
            <p:nvPr/>
          </p:nvSpPr>
          <p:spPr bwMode="auto">
            <a:xfrm>
              <a:off x="1056" y="2122"/>
              <a:ext cx="1023"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400">
                  <a:latin typeface="Times New Roman" panose="02020603050405020304" pitchFamily="18" charset="0"/>
                </a:rPr>
                <a:t>Stock</a:t>
              </a:r>
            </a:p>
            <a:p>
              <a:r>
                <a:rPr lang="en-US" altLang="en-US" sz="2400">
                  <a:latin typeface="Times New Roman" panose="02020603050405020304" pitchFamily="18" charset="0"/>
                </a:rPr>
                <a:t>Assessment</a:t>
              </a:r>
            </a:p>
          </p:txBody>
        </p:sp>
        <p:sp>
          <p:nvSpPr>
            <p:cNvPr id="17447" name="Line 24"/>
            <p:cNvSpPr>
              <a:spLocks noChangeShapeType="1"/>
            </p:cNvSpPr>
            <p:nvPr/>
          </p:nvSpPr>
          <p:spPr bwMode="auto">
            <a:xfrm flipH="1">
              <a:off x="1632" y="1920"/>
              <a:ext cx="672" cy="43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7448" name="Line 25"/>
            <p:cNvSpPr>
              <a:spLocks noChangeShapeType="1"/>
            </p:cNvSpPr>
            <p:nvPr/>
          </p:nvSpPr>
          <p:spPr bwMode="auto">
            <a:xfrm>
              <a:off x="1584" y="2592"/>
              <a:ext cx="624" cy="3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nvGrpSpPr>
          <p:cNvPr id="7" name="Group 26"/>
          <p:cNvGrpSpPr>
            <a:grpSpLocks/>
          </p:cNvGrpSpPr>
          <p:nvPr/>
        </p:nvGrpSpPr>
        <p:grpSpPr bwMode="auto">
          <a:xfrm>
            <a:off x="5029200" y="3962400"/>
            <a:ext cx="3162300" cy="822325"/>
            <a:chOff x="3168" y="2784"/>
            <a:chExt cx="1992" cy="518"/>
          </a:xfrm>
        </p:grpSpPr>
        <p:sp>
          <p:nvSpPr>
            <p:cNvPr id="17444" name="Text Box 27"/>
            <p:cNvSpPr txBox="1">
              <a:spLocks noChangeArrowheads="1"/>
            </p:cNvSpPr>
            <p:nvPr/>
          </p:nvSpPr>
          <p:spPr bwMode="auto">
            <a:xfrm>
              <a:off x="4128" y="2784"/>
              <a:ext cx="1032"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400">
                  <a:latin typeface="Times New Roman" panose="02020603050405020304" pitchFamily="18" charset="0"/>
                </a:rPr>
                <a:t>Harvest</a:t>
              </a:r>
            </a:p>
            <a:p>
              <a:r>
                <a:rPr lang="en-US" altLang="en-US" sz="2400">
                  <a:latin typeface="Times New Roman" panose="02020603050405020304" pitchFamily="18" charset="0"/>
                </a:rPr>
                <a:t>Regulations</a:t>
              </a:r>
            </a:p>
          </p:txBody>
        </p:sp>
        <p:sp>
          <p:nvSpPr>
            <p:cNvPr id="17445" name="Line 28"/>
            <p:cNvSpPr>
              <a:spLocks noChangeShapeType="1"/>
            </p:cNvSpPr>
            <p:nvPr/>
          </p:nvSpPr>
          <p:spPr bwMode="auto">
            <a:xfrm>
              <a:off x="3168" y="3072"/>
              <a:ext cx="96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nvGrpSpPr>
          <p:cNvPr id="8" name="Group 29"/>
          <p:cNvGrpSpPr>
            <a:grpSpLocks/>
          </p:cNvGrpSpPr>
          <p:nvPr/>
        </p:nvGrpSpPr>
        <p:grpSpPr bwMode="auto">
          <a:xfrm>
            <a:off x="5791200" y="1905000"/>
            <a:ext cx="1373188" cy="457200"/>
            <a:chOff x="3648" y="1488"/>
            <a:chExt cx="865" cy="288"/>
          </a:xfrm>
        </p:grpSpPr>
        <p:sp>
          <p:nvSpPr>
            <p:cNvPr id="17442" name="Text Box 30"/>
            <p:cNvSpPr txBox="1">
              <a:spLocks noChangeArrowheads="1"/>
            </p:cNvSpPr>
            <p:nvPr/>
          </p:nvSpPr>
          <p:spPr bwMode="auto">
            <a:xfrm>
              <a:off x="3939" y="1488"/>
              <a:ext cx="57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400">
                  <a:latin typeface="Times New Roman" panose="02020603050405020304" pitchFamily="18" charset="0"/>
                </a:rPr>
                <a:t>Effort</a:t>
              </a:r>
            </a:p>
          </p:txBody>
        </p:sp>
        <p:sp>
          <p:nvSpPr>
            <p:cNvPr id="17443" name="Line 31"/>
            <p:cNvSpPr>
              <a:spLocks noChangeShapeType="1"/>
            </p:cNvSpPr>
            <p:nvPr/>
          </p:nvSpPr>
          <p:spPr bwMode="auto">
            <a:xfrm flipH="1">
              <a:off x="3648" y="1632"/>
              <a:ext cx="336"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nvGrpSpPr>
          <p:cNvPr id="9" name="Group 32"/>
          <p:cNvGrpSpPr>
            <a:grpSpLocks/>
          </p:cNvGrpSpPr>
          <p:nvPr/>
        </p:nvGrpSpPr>
        <p:grpSpPr bwMode="auto">
          <a:xfrm>
            <a:off x="7162800" y="1447800"/>
            <a:ext cx="1566863" cy="822325"/>
            <a:chOff x="4512" y="1200"/>
            <a:chExt cx="987" cy="518"/>
          </a:xfrm>
        </p:grpSpPr>
        <p:sp>
          <p:nvSpPr>
            <p:cNvPr id="17440" name="Text Box 33"/>
            <p:cNvSpPr txBox="1">
              <a:spLocks noChangeArrowheads="1"/>
            </p:cNvSpPr>
            <p:nvPr/>
          </p:nvSpPr>
          <p:spPr bwMode="auto">
            <a:xfrm>
              <a:off x="4722" y="1200"/>
              <a:ext cx="777"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400">
                  <a:latin typeface="Times New Roman" panose="02020603050405020304" pitchFamily="18" charset="0"/>
                </a:rPr>
                <a:t>Input</a:t>
              </a:r>
            </a:p>
            <a:p>
              <a:r>
                <a:rPr lang="en-US" altLang="en-US" sz="2400">
                  <a:latin typeface="Times New Roman" panose="02020603050405020304" pitchFamily="18" charset="0"/>
                </a:rPr>
                <a:t>Controls</a:t>
              </a:r>
            </a:p>
          </p:txBody>
        </p:sp>
        <p:sp>
          <p:nvSpPr>
            <p:cNvPr id="17441" name="Line 34"/>
            <p:cNvSpPr>
              <a:spLocks noChangeShapeType="1"/>
            </p:cNvSpPr>
            <p:nvPr/>
          </p:nvSpPr>
          <p:spPr bwMode="auto">
            <a:xfrm flipH="1">
              <a:off x="4512" y="1440"/>
              <a:ext cx="240"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nvGrpSpPr>
          <p:cNvPr id="10" name="Group 35"/>
          <p:cNvGrpSpPr>
            <a:grpSpLocks/>
          </p:cNvGrpSpPr>
          <p:nvPr/>
        </p:nvGrpSpPr>
        <p:grpSpPr bwMode="auto">
          <a:xfrm>
            <a:off x="7162800" y="2530475"/>
            <a:ext cx="1566863" cy="1508125"/>
            <a:chOff x="4512" y="1882"/>
            <a:chExt cx="987" cy="950"/>
          </a:xfrm>
        </p:grpSpPr>
        <p:sp>
          <p:nvSpPr>
            <p:cNvPr id="17437" name="Text Box 36"/>
            <p:cNvSpPr txBox="1">
              <a:spLocks noChangeArrowheads="1"/>
            </p:cNvSpPr>
            <p:nvPr/>
          </p:nvSpPr>
          <p:spPr bwMode="auto">
            <a:xfrm>
              <a:off x="4722" y="1882"/>
              <a:ext cx="777"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400">
                  <a:latin typeface="Times New Roman" panose="02020603050405020304" pitchFamily="18" charset="0"/>
                </a:rPr>
                <a:t>Output</a:t>
              </a:r>
            </a:p>
            <a:p>
              <a:r>
                <a:rPr lang="en-US" altLang="en-US" sz="2400">
                  <a:latin typeface="Times New Roman" panose="02020603050405020304" pitchFamily="18" charset="0"/>
                </a:rPr>
                <a:t>Controls</a:t>
              </a:r>
            </a:p>
          </p:txBody>
        </p:sp>
        <p:sp>
          <p:nvSpPr>
            <p:cNvPr id="17438" name="Line 37"/>
            <p:cNvSpPr>
              <a:spLocks noChangeShapeType="1"/>
            </p:cNvSpPr>
            <p:nvPr/>
          </p:nvSpPr>
          <p:spPr bwMode="auto">
            <a:xfrm flipH="1" flipV="1">
              <a:off x="4512" y="1968"/>
              <a:ext cx="288"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7439" name="Line 38"/>
            <p:cNvSpPr>
              <a:spLocks noChangeShapeType="1"/>
            </p:cNvSpPr>
            <p:nvPr/>
          </p:nvSpPr>
          <p:spPr bwMode="auto">
            <a:xfrm flipV="1">
              <a:off x="4800" y="2352"/>
              <a:ext cx="288" cy="48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nvGrpSpPr>
          <p:cNvPr id="11" name="Group 39"/>
          <p:cNvGrpSpPr>
            <a:grpSpLocks/>
          </p:cNvGrpSpPr>
          <p:nvPr/>
        </p:nvGrpSpPr>
        <p:grpSpPr bwMode="auto">
          <a:xfrm>
            <a:off x="5791200" y="2362200"/>
            <a:ext cx="1350963" cy="457200"/>
            <a:chOff x="3648" y="1776"/>
            <a:chExt cx="851" cy="288"/>
          </a:xfrm>
        </p:grpSpPr>
        <p:sp>
          <p:nvSpPr>
            <p:cNvPr id="17435" name="Text Box 40"/>
            <p:cNvSpPr txBox="1">
              <a:spLocks noChangeArrowheads="1"/>
            </p:cNvSpPr>
            <p:nvPr/>
          </p:nvSpPr>
          <p:spPr bwMode="auto">
            <a:xfrm>
              <a:off x="3936" y="1776"/>
              <a:ext cx="56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400">
                  <a:latin typeface="Times New Roman" panose="02020603050405020304" pitchFamily="18" charset="0"/>
                </a:rPr>
                <a:t>Catch</a:t>
              </a:r>
            </a:p>
          </p:txBody>
        </p:sp>
        <p:sp>
          <p:nvSpPr>
            <p:cNvPr id="17436" name="Line 41"/>
            <p:cNvSpPr>
              <a:spLocks noChangeShapeType="1"/>
            </p:cNvSpPr>
            <p:nvPr/>
          </p:nvSpPr>
          <p:spPr bwMode="auto">
            <a:xfrm flipH="1" flipV="1">
              <a:off x="3648" y="1824"/>
              <a:ext cx="288" cy="9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nvGrpSpPr>
          <p:cNvPr id="12" name="Group 42"/>
          <p:cNvGrpSpPr>
            <a:grpSpLocks/>
          </p:cNvGrpSpPr>
          <p:nvPr/>
        </p:nvGrpSpPr>
        <p:grpSpPr bwMode="auto">
          <a:xfrm>
            <a:off x="5105400" y="2743200"/>
            <a:ext cx="1219200" cy="609600"/>
            <a:chOff x="3216" y="2016"/>
            <a:chExt cx="768" cy="384"/>
          </a:xfrm>
        </p:grpSpPr>
        <p:sp>
          <p:nvSpPr>
            <p:cNvPr id="17433" name="Line 43"/>
            <p:cNvSpPr>
              <a:spLocks noChangeShapeType="1"/>
            </p:cNvSpPr>
            <p:nvPr/>
          </p:nvSpPr>
          <p:spPr bwMode="auto">
            <a:xfrm flipH="1">
              <a:off x="3696" y="2016"/>
              <a:ext cx="288"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7434" name="Text Box 44"/>
            <p:cNvSpPr txBox="1">
              <a:spLocks noChangeArrowheads="1"/>
            </p:cNvSpPr>
            <p:nvPr/>
          </p:nvSpPr>
          <p:spPr bwMode="auto">
            <a:xfrm>
              <a:off x="3216" y="2112"/>
              <a:ext cx="60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400">
                  <a:latin typeface="Times New Roman" panose="02020603050405020304" pitchFamily="18" charset="0"/>
                </a:rPr>
                <a:t>CPUE</a:t>
              </a:r>
            </a:p>
          </p:txBody>
        </p:sp>
      </p:grpSp>
      <p:sp>
        <p:nvSpPr>
          <p:cNvPr id="34861" name="Line 45"/>
          <p:cNvSpPr>
            <a:spLocks noChangeShapeType="1"/>
          </p:cNvSpPr>
          <p:nvPr/>
        </p:nvSpPr>
        <p:spPr bwMode="auto">
          <a:xfrm flipH="1">
            <a:off x="2971800" y="3124200"/>
            <a:ext cx="213360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nvGrpSpPr>
          <p:cNvPr id="13" name="Group 46"/>
          <p:cNvGrpSpPr>
            <a:grpSpLocks/>
          </p:cNvGrpSpPr>
          <p:nvPr/>
        </p:nvGrpSpPr>
        <p:grpSpPr bwMode="auto">
          <a:xfrm>
            <a:off x="3838575" y="3276600"/>
            <a:ext cx="1724025" cy="838200"/>
            <a:chOff x="2418" y="2352"/>
            <a:chExt cx="1086" cy="528"/>
          </a:xfrm>
        </p:grpSpPr>
        <p:sp>
          <p:nvSpPr>
            <p:cNvPr id="17430" name="Text Box 47"/>
            <p:cNvSpPr txBox="1">
              <a:spLocks noChangeArrowheads="1"/>
            </p:cNvSpPr>
            <p:nvPr/>
          </p:nvSpPr>
          <p:spPr bwMode="auto">
            <a:xfrm>
              <a:off x="2418" y="2400"/>
              <a:ext cx="99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400">
                  <a:latin typeface="Times New Roman" panose="02020603050405020304" pitchFamily="18" charset="0"/>
                </a:rPr>
                <a:t>Monitoring</a:t>
              </a:r>
            </a:p>
          </p:txBody>
        </p:sp>
        <p:sp>
          <p:nvSpPr>
            <p:cNvPr id="17431" name="Line 48"/>
            <p:cNvSpPr>
              <a:spLocks noChangeShapeType="1"/>
            </p:cNvSpPr>
            <p:nvPr/>
          </p:nvSpPr>
          <p:spPr bwMode="auto">
            <a:xfrm flipH="1">
              <a:off x="3360" y="2352"/>
              <a:ext cx="144"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7432" name="Line 49"/>
            <p:cNvSpPr>
              <a:spLocks noChangeShapeType="1"/>
            </p:cNvSpPr>
            <p:nvPr/>
          </p:nvSpPr>
          <p:spPr bwMode="auto">
            <a:xfrm flipH="1">
              <a:off x="2736" y="2640"/>
              <a:ext cx="144" cy="2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17427" name="Rectangle 50"/>
          <p:cNvSpPr>
            <a:spLocks noGrp="1" noChangeArrowheads="1"/>
          </p:cNvSpPr>
          <p:nvPr>
            <p:ph type="title"/>
          </p:nvPr>
        </p:nvSpPr>
        <p:spPr>
          <a:noFill/>
        </p:spPr>
        <p:txBody>
          <a:bodyPr/>
          <a:lstStyle/>
          <a:p>
            <a:pPr eaLnBrk="1" hangingPunct="1"/>
            <a:r>
              <a:rPr lang="en-US" altLang="en-US" smtClean="0"/>
              <a:t>Conceptual Model</a:t>
            </a:r>
          </a:p>
        </p:txBody>
      </p:sp>
      <p:sp>
        <p:nvSpPr>
          <p:cNvPr id="17428" name="Text Box 51"/>
          <p:cNvSpPr txBox="1">
            <a:spLocks noChangeArrowheads="1"/>
          </p:cNvSpPr>
          <p:nvPr/>
        </p:nvSpPr>
        <p:spPr bwMode="auto">
          <a:xfrm>
            <a:off x="0" y="6583363"/>
            <a:ext cx="3043238"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200"/>
              <a:t>From Dr. Mike Hansen, UW-Stevens Point</a:t>
            </a:r>
          </a:p>
        </p:txBody>
      </p:sp>
      <p:sp>
        <p:nvSpPr>
          <p:cNvPr id="34870" name="Text Box 54"/>
          <p:cNvSpPr txBox="1">
            <a:spLocks noChangeArrowheads="1"/>
          </p:cNvSpPr>
          <p:nvPr/>
        </p:nvSpPr>
        <p:spPr bwMode="auto">
          <a:xfrm>
            <a:off x="6443663" y="5181600"/>
            <a:ext cx="2090737"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400" b="1">
                <a:solidFill>
                  <a:srgbClr val="FF0000"/>
                </a:solidFill>
              </a:rPr>
              <a:t>Two Sources of “Data”</a:t>
            </a:r>
          </a:p>
        </p:txBody>
      </p:sp>
    </p:spTree>
    <p:extLst>
      <p:ext uri="{BB962C8B-B14F-4D97-AF65-F5344CB8AC3E}">
        <p14:creationId xmlns:p14="http://schemas.microsoft.com/office/powerpoint/2010/main" val="1170237437"/>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par>
                                <p:cTn id="8" presetID="9" presetClass="entr" presetSubtype="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dissolve">
                                      <p:cBhvr>
                                        <p:cTn id="10" dur="500"/>
                                        <p:tgtEl>
                                          <p:spTgt spid="2"/>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1"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up)">
                                      <p:cBhvr>
                                        <p:cTn id="15" dur="500"/>
                                        <p:tgtEl>
                                          <p:spTgt spid="6"/>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wipe(left)">
                                      <p:cBhvr>
                                        <p:cTn id="20" dur="500"/>
                                        <p:tgtEl>
                                          <p:spTgt spid="4"/>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4"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wipe(down)">
                                      <p:cBhvr>
                                        <p:cTn id="25" dur="500"/>
                                        <p:tgtEl>
                                          <p:spTgt spid="3"/>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nodeType="click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wipe(left)">
                                      <p:cBhvr>
                                        <p:cTn id="30" dur="500"/>
                                        <p:tgtEl>
                                          <p:spTgt spid="7"/>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4" fill="hold" nodeType="click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wipe(down)">
                                      <p:cBhvr>
                                        <p:cTn id="35" dur="500"/>
                                        <p:tgtEl>
                                          <p:spTgt spid="10"/>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2" fill="hold" nodeType="clickEffect">
                                  <p:stCondLst>
                                    <p:cond delay="0"/>
                                  </p:stCondLst>
                                  <p:childTnLst>
                                    <p:set>
                                      <p:cBhvr>
                                        <p:cTn id="39" dur="1" fill="hold">
                                          <p:stCondLst>
                                            <p:cond delay="0"/>
                                          </p:stCondLst>
                                        </p:cTn>
                                        <p:tgtEl>
                                          <p:spTgt spid="11"/>
                                        </p:tgtEl>
                                        <p:attrNameLst>
                                          <p:attrName>style.visibility</p:attrName>
                                        </p:attrNameLst>
                                      </p:cBhvr>
                                      <p:to>
                                        <p:strVal val="visible"/>
                                      </p:to>
                                    </p:set>
                                    <p:animEffect transition="in" filter="wipe(right)">
                                      <p:cBhvr>
                                        <p:cTn id="40" dur="500"/>
                                        <p:tgtEl>
                                          <p:spTgt spid="11"/>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2" fill="hold" nodeType="clickEffect">
                                  <p:stCondLst>
                                    <p:cond delay="0"/>
                                  </p:stCondLst>
                                  <p:childTnLst>
                                    <p:set>
                                      <p:cBhvr>
                                        <p:cTn id="44" dur="1" fill="hold">
                                          <p:stCondLst>
                                            <p:cond delay="0"/>
                                          </p:stCondLst>
                                        </p:cTn>
                                        <p:tgtEl>
                                          <p:spTgt spid="9"/>
                                        </p:tgtEl>
                                        <p:attrNameLst>
                                          <p:attrName>style.visibility</p:attrName>
                                        </p:attrNameLst>
                                      </p:cBhvr>
                                      <p:to>
                                        <p:strVal val="visible"/>
                                      </p:to>
                                    </p:set>
                                    <p:animEffect transition="in" filter="wipe(right)">
                                      <p:cBhvr>
                                        <p:cTn id="45" dur="500"/>
                                        <p:tgtEl>
                                          <p:spTgt spid="9"/>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2" fill="hold" nodeType="clickEffect">
                                  <p:stCondLst>
                                    <p:cond delay="0"/>
                                  </p:stCondLst>
                                  <p:childTnLst>
                                    <p:set>
                                      <p:cBhvr>
                                        <p:cTn id="49" dur="1" fill="hold">
                                          <p:stCondLst>
                                            <p:cond delay="0"/>
                                          </p:stCondLst>
                                        </p:cTn>
                                        <p:tgtEl>
                                          <p:spTgt spid="8"/>
                                        </p:tgtEl>
                                        <p:attrNameLst>
                                          <p:attrName>style.visibility</p:attrName>
                                        </p:attrNameLst>
                                      </p:cBhvr>
                                      <p:to>
                                        <p:strVal val="visible"/>
                                      </p:to>
                                    </p:set>
                                    <p:animEffect transition="in" filter="wipe(right)">
                                      <p:cBhvr>
                                        <p:cTn id="50" dur="500"/>
                                        <p:tgtEl>
                                          <p:spTgt spid="8"/>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2" fill="hold" nodeType="clickEffect">
                                  <p:stCondLst>
                                    <p:cond delay="0"/>
                                  </p:stCondLst>
                                  <p:childTnLst>
                                    <p:set>
                                      <p:cBhvr>
                                        <p:cTn id="54" dur="1" fill="hold">
                                          <p:stCondLst>
                                            <p:cond delay="0"/>
                                          </p:stCondLst>
                                        </p:cTn>
                                        <p:tgtEl>
                                          <p:spTgt spid="12"/>
                                        </p:tgtEl>
                                        <p:attrNameLst>
                                          <p:attrName>style.visibility</p:attrName>
                                        </p:attrNameLst>
                                      </p:cBhvr>
                                      <p:to>
                                        <p:strVal val="visible"/>
                                      </p:to>
                                    </p:set>
                                    <p:animEffect transition="in" filter="wipe(right)">
                                      <p:cBhvr>
                                        <p:cTn id="55" dur="500"/>
                                        <p:tgtEl>
                                          <p:spTgt spid="12"/>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22" presetClass="entr" presetSubtype="2" fill="hold" nodeType="clickEffect">
                                  <p:stCondLst>
                                    <p:cond delay="0"/>
                                  </p:stCondLst>
                                  <p:childTnLst>
                                    <p:set>
                                      <p:cBhvr>
                                        <p:cTn id="59" dur="1" fill="hold">
                                          <p:stCondLst>
                                            <p:cond delay="0"/>
                                          </p:stCondLst>
                                        </p:cTn>
                                        <p:tgtEl>
                                          <p:spTgt spid="13"/>
                                        </p:tgtEl>
                                        <p:attrNameLst>
                                          <p:attrName>style.visibility</p:attrName>
                                        </p:attrNameLst>
                                      </p:cBhvr>
                                      <p:to>
                                        <p:strVal val="visible"/>
                                      </p:to>
                                    </p:set>
                                    <p:animEffect transition="in" filter="wipe(right)">
                                      <p:cBhvr>
                                        <p:cTn id="60" dur="500"/>
                                        <p:tgtEl>
                                          <p:spTgt spid="13"/>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22" presetClass="entr" presetSubtype="2" fill="hold" grpId="0" nodeType="clickEffect">
                                  <p:stCondLst>
                                    <p:cond delay="0"/>
                                  </p:stCondLst>
                                  <p:childTnLst>
                                    <p:set>
                                      <p:cBhvr>
                                        <p:cTn id="64" dur="1" fill="hold">
                                          <p:stCondLst>
                                            <p:cond delay="0"/>
                                          </p:stCondLst>
                                        </p:cTn>
                                        <p:tgtEl>
                                          <p:spTgt spid="34861"/>
                                        </p:tgtEl>
                                        <p:attrNameLst>
                                          <p:attrName>style.visibility</p:attrName>
                                        </p:attrNameLst>
                                      </p:cBhvr>
                                      <p:to>
                                        <p:strVal val="visible"/>
                                      </p:to>
                                    </p:set>
                                    <p:animEffect transition="in" filter="wipe(right)">
                                      <p:cBhvr>
                                        <p:cTn id="65" dur="500"/>
                                        <p:tgtEl>
                                          <p:spTgt spid="34861"/>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1" presetClass="entr" presetSubtype="0" fill="hold" grpId="0" nodeType="clickEffect">
                                  <p:stCondLst>
                                    <p:cond delay="0"/>
                                  </p:stCondLst>
                                  <p:childTnLst>
                                    <p:set>
                                      <p:cBhvr>
                                        <p:cTn id="69" dur="1" fill="hold">
                                          <p:stCondLst>
                                            <p:cond delay="0"/>
                                          </p:stCondLst>
                                        </p:cTn>
                                        <p:tgtEl>
                                          <p:spTgt spid="34870"/>
                                        </p:tgtEl>
                                        <p:attrNameLst>
                                          <p:attrName>style.visibility</p:attrName>
                                        </p:attrNameLst>
                                      </p:cBhvr>
                                      <p:to>
                                        <p:strVal val="visible"/>
                                      </p:to>
                                    </p:set>
                                  </p:childTnLst>
                                </p:cTn>
                              </p:par>
                            </p:childTnLst>
                          </p:cTn>
                        </p:par>
                      </p:childTnLst>
                    </p:cTn>
                  </p:par>
                  <p:par>
                    <p:cTn id="70" fill="hold" nodeType="clickPar">
                      <p:stCondLst>
                        <p:cond delay="indefinite"/>
                      </p:stCondLst>
                      <p:childTnLst>
                        <p:par>
                          <p:cTn id="71" fill="hold" nodeType="withGroup">
                            <p:stCondLst>
                              <p:cond delay="0"/>
                            </p:stCondLst>
                            <p:childTnLst>
                              <p:par>
                                <p:cTn id="72" presetID="8" presetClass="entr" presetSubtype="32" fill="hold" grpId="0" nodeType="clickEffect">
                                  <p:stCondLst>
                                    <p:cond delay="0"/>
                                  </p:stCondLst>
                                  <p:childTnLst>
                                    <p:set>
                                      <p:cBhvr>
                                        <p:cTn id="73" dur="1" fill="hold">
                                          <p:stCondLst>
                                            <p:cond delay="0"/>
                                          </p:stCondLst>
                                        </p:cTn>
                                        <p:tgtEl>
                                          <p:spTgt spid="34868"/>
                                        </p:tgtEl>
                                        <p:attrNameLst>
                                          <p:attrName>style.visibility</p:attrName>
                                        </p:attrNameLst>
                                      </p:cBhvr>
                                      <p:to>
                                        <p:strVal val="visible"/>
                                      </p:to>
                                    </p:set>
                                    <p:animEffect transition="in" filter="diamond(out)">
                                      <p:cBhvr>
                                        <p:cTn id="74" dur="2000"/>
                                        <p:tgtEl>
                                          <p:spTgt spid="34868"/>
                                        </p:tgtEl>
                                      </p:cBhvr>
                                    </p:animEffect>
                                  </p:childTnLst>
                                </p:cTn>
                              </p:par>
                              <p:par>
                                <p:cTn id="75" presetID="8" presetClass="entr" presetSubtype="32" fill="hold" grpId="0" nodeType="withEffect">
                                  <p:stCondLst>
                                    <p:cond delay="0"/>
                                  </p:stCondLst>
                                  <p:childTnLst>
                                    <p:set>
                                      <p:cBhvr>
                                        <p:cTn id="76" dur="1" fill="hold">
                                          <p:stCondLst>
                                            <p:cond delay="0"/>
                                          </p:stCondLst>
                                        </p:cTn>
                                        <p:tgtEl>
                                          <p:spTgt spid="34869"/>
                                        </p:tgtEl>
                                        <p:attrNameLst>
                                          <p:attrName>style.visibility</p:attrName>
                                        </p:attrNameLst>
                                      </p:cBhvr>
                                      <p:to>
                                        <p:strVal val="visible"/>
                                      </p:to>
                                    </p:set>
                                    <p:animEffect transition="in" filter="diamond(out)">
                                      <p:cBhvr>
                                        <p:cTn id="77" dur="2000"/>
                                        <p:tgtEl>
                                          <p:spTgt spid="348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69" grpId="0" animBg="1"/>
      <p:bldP spid="34868" grpId="0" animBg="1"/>
      <p:bldP spid="34861" grpId="0" animBg="1"/>
      <p:bldP spid="3487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mtClean="0"/>
              <a:t>Adaptive Management</a:t>
            </a:r>
            <a:endParaRPr lang="en-US" smtClean="0"/>
          </a:p>
        </p:txBody>
      </p:sp>
      <p:sp>
        <p:nvSpPr>
          <p:cNvPr id="19459"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AA2628D7-9579-466A-AA6C-AD55FFC2FE97}" type="slidenum">
              <a:rPr lang="en-US" smtClean="0"/>
              <a:pPr eaLnBrk="1" hangingPunct="1"/>
              <a:t>3</a:t>
            </a:fld>
            <a:endParaRPr lang="en-US" smtClean="0"/>
          </a:p>
        </p:txBody>
      </p:sp>
      <p:sp>
        <p:nvSpPr>
          <p:cNvPr id="19460" name="Rectangle 2"/>
          <p:cNvSpPr>
            <a:spLocks noGrp="1" noChangeArrowheads="1"/>
          </p:cNvSpPr>
          <p:nvPr>
            <p:ph type="title"/>
          </p:nvPr>
        </p:nvSpPr>
        <p:spPr/>
        <p:txBody>
          <a:bodyPr/>
          <a:lstStyle/>
          <a:p>
            <a:pPr eaLnBrk="1" hangingPunct="1"/>
            <a:r>
              <a:rPr lang="en-US" sz="4000" smtClean="0"/>
              <a:t>Fisheries Management: Art &amp; Science</a:t>
            </a:r>
          </a:p>
        </p:txBody>
      </p:sp>
      <p:sp>
        <p:nvSpPr>
          <p:cNvPr id="36867" name="Rectangle 3"/>
          <p:cNvSpPr>
            <a:spLocks noGrp="1" noChangeArrowheads="1"/>
          </p:cNvSpPr>
          <p:nvPr>
            <p:ph type="body" idx="1"/>
          </p:nvPr>
        </p:nvSpPr>
        <p:spPr>
          <a:xfrm>
            <a:off x="152400" y="1066800"/>
            <a:ext cx="8839200" cy="5486400"/>
          </a:xfrm>
        </p:spPr>
        <p:txBody>
          <a:bodyPr/>
          <a:lstStyle/>
          <a:p>
            <a:pPr eaLnBrk="1" hangingPunct="1"/>
            <a:r>
              <a:rPr lang="en-US" sz="2800" b="1" dirty="0" smtClean="0"/>
              <a:t>Science</a:t>
            </a:r>
          </a:p>
          <a:p>
            <a:pPr lvl="1" eaLnBrk="1" hangingPunct="1"/>
            <a:r>
              <a:rPr lang="en-US" sz="2400" dirty="0" smtClean="0"/>
              <a:t>Estimate parameters of the stock to be managed.</a:t>
            </a:r>
          </a:p>
          <a:p>
            <a:pPr lvl="1" eaLnBrk="1" hangingPunct="1"/>
            <a:r>
              <a:rPr lang="en-US" sz="2400" dirty="0" smtClean="0"/>
              <a:t>Statistics and model based.</a:t>
            </a:r>
          </a:p>
          <a:p>
            <a:pPr lvl="1" eaLnBrk="1" hangingPunct="1"/>
            <a:r>
              <a:rPr lang="en-US" sz="2400" dirty="0" smtClean="0"/>
              <a:t>Generally “well-known.”</a:t>
            </a:r>
          </a:p>
          <a:p>
            <a:pPr lvl="1" eaLnBrk="1" hangingPunct="1">
              <a:buFontTx/>
              <a:buNone/>
            </a:pPr>
            <a:endParaRPr lang="en-US" sz="1200" dirty="0" smtClean="0"/>
          </a:p>
          <a:p>
            <a:pPr eaLnBrk="1" hangingPunct="1"/>
            <a:r>
              <a:rPr lang="en-US" sz="2800" b="1" dirty="0" smtClean="0"/>
              <a:t>Art</a:t>
            </a:r>
          </a:p>
          <a:p>
            <a:pPr lvl="1" eaLnBrk="1" hangingPunct="1"/>
            <a:r>
              <a:rPr lang="en-US" sz="2400" dirty="0" smtClean="0"/>
              <a:t>Forming management decision from science information and knowledge of stakeholders, society, etc.</a:t>
            </a:r>
          </a:p>
          <a:p>
            <a:pPr lvl="1" eaLnBrk="1" hangingPunct="1"/>
            <a:r>
              <a:rPr lang="en-US" sz="2400" dirty="0" smtClean="0"/>
              <a:t>Incorporates a wide array of information.</a:t>
            </a:r>
          </a:p>
          <a:p>
            <a:pPr lvl="1" eaLnBrk="1" hangingPunct="1"/>
            <a:r>
              <a:rPr lang="en-US" sz="2400" dirty="0" smtClean="0"/>
              <a:t>Incorporates uncertainty, precautionary principle.</a:t>
            </a:r>
          </a:p>
          <a:p>
            <a:pPr lvl="1" eaLnBrk="1" hangingPunct="1"/>
            <a:r>
              <a:rPr lang="en-US" sz="2400" dirty="0" smtClean="0"/>
              <a:t>May be specific to situation.</a:t>
            </a:r>
          </a:p>
          <a:p>
            <a:pPr lvl="1" eaLnBrk="1" hangingPunct="1"/>
            <a:r>
              <a:rPr lang="en-US" sz="2400" dirty="0" smtClean="0"/>
              <a:t>May rely on experience.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867">
                                            <p:txEl>
                                              <p:pRg st="5" end="5"/>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6867">
                                            <p:txEl>
                                              <p:pRg st="6" end="6"/>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6867">
                                            <p:txEl>
                                              <p:pRg st="7" end="7"/>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6867">
                                            <p:txEl>
                                              <p:pRg st="8" end="8"/>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6867">
                                            <p:txEl>
                                              <p:pRg st="9" end="9"/>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686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7"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Adaptive Management</a:t>
            </a:r>
            <a:endParaRPr lang="en-US" dirty="0"/>
          </a:p>
        </p:txBody>
      </p:sp>
      <p:sp>
        <p:nvSpPr>
          <p:cNvPr id="3" name="Content Placeholder 2"/>
          <p:cNvSpPr>
            <a:spLocks noGrp="1"/>
          </p:cNvSpPr>
          <p:nvPr>
            <p:ph idx="1"/>
          </p:nvPr>
        </p:nvSpPr>
        <p:spPr>
          <a:xfrm>
            <a:off x="76200" y="1143000"/>
            <a:ext cx="9067800" cy="5334000"/>
          </a:xfrm>
        </p:spPr>
        <p:txBody>
          <a:bodyPr/>
          <a:lstStyle/>
          <a:p>
            <a:r>
              <a:rPr lang="en-US" dirty="0" smtClean="0"/>
              <a:t>Structured, iterative process of decision making</a:t>
            </a:r>
          </a:p>
          <a:p>
            <a:r>
              <a:rPr lang="en-US" dirty="0" smtClean="0"/>
              <a:t>Experimentation with management decisions</a:t>
            </a:r>
          </a:p>
          <a:p>
            <a:endParaRPr lang="en-US" dirty="0" smtClean="0"/>
          </a:p>
          <a:p>
            <a:r>
              <a:rPr lang="en-US" dirty="0" smtClean="0"/>
              <a:t>Aims</a:t>
            </a:r>
          </a:p>
          <a:p>
            <a:pPr lvl="1"/>
            <a:r>
              <a:rPr lang="en-US" dirty="0" smtClean="0"/>
              <a:t>Meet management objective(s)</a:t>
            </a:r>
          </a:p>
          <a:p>
            <a:pPr lvl="1"/>
            <a:r>
              <a:rPr lang="en-US" dirty="0" smtClean="0"/>
              <a:t>Accrue information to inform future decisions</a:t>
            </a:r>
          </a:p>
          <a:p>
            <a:pPr lvl="1"/>
            <a:r>
              <a:rPr lang="en-US" dirty="0" smtClean="0"/>
              <a:t>Reduce uncertainty over time</a:t>
            </a:r>
          </a:p>
          <a:p>
            <a:r>
              <a:rPr lang="en-US" dirty="0" smtClean="0"/>
              <a:t>Challenges</a:t>
            </a:r>
          </a:p>
          <a:p>
            <a:pPr lvl="1"/>
            <a:r>
              <a:rPr lang="en-US" dirty="0" smtClean="0"/>
              <a:t>Balance short-term management outcome with long-term increase in knowledge</a:t>
            </a:r>
            <a:endParaRPr lang="en-US" dirty="0"/>
          </a:p>
        </p:txBody>
      </p:sp>
      <p:sp>
        <p:nvSpPr>
          <p:cNvPr id="4" name="Footer Placeholder 3"/>
          <p:cNvSpPr>
            <a:spLocks noGrp="1"/>
          </p:cNvSpPr>
          <p:nvPr>
            <p:ph type="ftr" sz="quarter" idx="10"/>
          </p:nvPr>
        </p:nvSpPr>
        <p:spPr/>
        <p:txBody>
          <a:bodyPr/>
          <a:lstStyle/>
          <a:p>
            <a:pPr>
              <a:defRPr/>
            </a:pPr>
            <a:r>
              <a:rPr lang="en-US" smtClean="0"/>
              <a:t>Adaptive Management</a:t>
            </a:r>
            <a:endParaRPr lang="en-US"/>
          </a:p>
        </p:txBody>
      </p:sp>
      <p:sp>
        <p:nvSpPr>
          <p:cNvPr id="5" name="Slide Number Placeholder 4"/>
          <p:cNvSpPr>
            <a:spLocks noGrp="1"/>
          </p:cNvSpPr>
          <p:nvPr>
            <p:ph type="sldNum" sz="quarter" idx="11"/>
          </p:nvPr>
        </p:nvSpPr>
        <p:spPr/>
        <p:txBody>
          <a:bodyPr/>
          <a:lstStyle/>
          <a:p>
            <a:pPr>
              <a:defRPr/>
            </a:pPr>
            <a:fld id="{C6A2F5B4-2197-4B8F-A126-FB2FF53A65C9}" type="slidenum">
              <a:rPr lang="en-US" smtClean="0"/>
              <a:pPr>
                <a:defRPr/>
              </a:pPr>
              <a:t>4</a:t>
            </a:fld>
            <a:endParaRPr lang="en-US"/>
          </a:p>
        </p:txBody>
      </p:sp>
    </p:spTree>
    <p:extLst>
      <p:ext uri="{BB962C8B-B14F-4D97-AF65-F5344CB8AC3E}">
        <p14:creationId xmlns:p14="http://schemas.microsoft.com/office/powerpoint/2010/main" val="4037245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3" cstate="screen">
            <a:extLst>
              <a:ext uri="{28A0092B-C50C-407E-A947-70E740481C1C}">
                <a14:useLocalDpi xmlns:a14="http://schemas.microsoft.com/office/drawing/2010/main"/>
              </a:ext>
            </a:extLst>
          </a:blip>
          <a:srcRect l="-194"/>
          <a:stretch/>
        </p:blipFill>
        <p:spPr>
          <a:xfrm>
            <a:off x="288527" y="906582"/>
            <a:ext cx="8169673" cy="5714818"/>
          </a:xfrm>
          <a:prstGeom prst="rect">
            <a:avLst/>
          </a:prstGeom>
          <a:solidFill>
            <a:srgbClr val="F4F3EC"/>
          </a:solidFill>
        </p:spPr>
      </p:pic>
      <p:sp>
        <p:nvSpPr>
          <p:cNvPr id="2" name="Title 1"/>
          <p:cNvSpPr>
            <a:spLocks noGrp="1"/>
          </p:cNvSpPr>
          <p:nvPr>
            <p:ph type="title"/>
          </p:nvPr>
        </p:nvSpPr>
        <p:spPr>
          <a:xfrm>
            <a:off x="76200" y="-152400"/>
            <a:ext cx="8915400" cy="1143000"/>
          </a:xfrm>
        </p:spPr>
        <p:txBody>
          <a:bodyPr>
            <a:normAutofit/>
          </a:bodyPr>
          <a:lstStyle/>
          <a:p>
            <a:r>
              <a:rPr lang="en-US" dirty="0" smtClean="0"/>
              <a:t>Example: Black bass and walleye</a:t>
            </a:r>
            <a:endParaRPr lang="en-US" dirty="0"/>
          </a:p>
        </p:txBody>
      </p:sp>
      <p:sp>
        <p:nvSpPr>
          <p:cNvPr id="3" name="TextBox 2"/>
          <p:cNvSpPr txBox="1"/>
          <p:nvPr/>
        </p:nvSpPr>
        <p:spPr>
          <a:xfrm>
            <a:off x="1049168" y="2557790"/>
            <a:ext cx="870751" cy="523220"/>
          </a:xfrm>
          <a:prstGeom prst="rect">
            <a:avLst/>
          </a:prstGeom>
          <a:noFill/>
        </p:spPr>
        <p:txBody>
          <a:bodyPr wrap="none" rtlCol="0">
            <a:spAutoFit/>
          </a:bodyPr>
          <a:lstStyle/>
          <a:p>
            <a:r>
              <a:rPr lang="en-US" sz="2800" b="1" dirty="0" smtClean="0">
                <a:solidFill>
                  <a:schemeClr val="accent1">
                    <a:lumMod val="50000"/>
                  </a:schemeClr>
                </a:solidFill>
              </a:rPr>
              <a:t>SMB</a:t>
            </a:r>
            <a:endParaRPr lang="en-US" sz="2800" b="1" dirty="0">
              <a:solidFill>
                <a:schemeClr val="accent1">
                  <a:lumMod val="50000"/>
                </a:schemeClr>
              </a:solidFill>
            </a:endParaRPr>
          </a:p>
        </p:txBody>
      </p:sp>
      <p:sp>
        <p:nvSpPr>
          <p:cNvPr id="4" name="TextBox 3"/>
          <p:cNvSpPr txBox="1"/>
          <p:nvPr/>
        </p:nvSpPr>
        <p:spPr>
          <a:xfrm>
            <a:off x="1066800" y="1949688"/>
            <a:ext cx="853119" cy="523220"/>
          </a:xfrm>
          <a:prstGeom prst="rect">
            <a:avLst/>
          </a:prstGeom>
          <a:noFill/>
        </p:spPr>
        <p:txBody>
          <a:bodyPr wrap="none" rtlCol="0">
            <a:spAutoFit/>
          </a:bodyPr>
          <a:lstStyle/>
          <a:p>
            <a:r>
              <a:rPr lang="en-US" sz="2800" b="1" dirty="0" smtClean="0">
                <a:solidFill>
                  <a:schemeClr val="accent1">
                    <a:lumMod val="40000"/>
                    <a:lumOff val="60000"/>
                  </a:schemeClr>
                </a:solidFill>
              </a:rPr>
              <a:t>LMB</a:t>
            </a:r>
            <a:endParaRPr lang="en-US" sz="2800" b="1" dirty="0">
              <a:solidFill>
                <a:schemeClr val="accent1">
                  <a:lumMod val="40000"/>
                  <a:lumOff val="60000"/>
                </a:schemeClr>
              </a:solidFill>
            </a:endParaRPr>
          </a:p>
        </p:txBody>
      </p:sp>
      <p:sp>
        <p:nvSpPr>
          <p:cNvPr id="7" name="Rectangle 6"/>
          <p:cNvSpPr/>
          <p:nvPr/>
        </p:nvSpPr>
        <p:spPr>
          <a:xfrm>
            <a:off x="4114800" y="3649044"/>
            <a:ext cx="990600" cy="1907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1066800" y="3553312"/>
            <a:ext cx="2974789" cy="369332"/>
          </a:xfrm>
          <a:prstGeom prst="rect">
            <a:avLst/>
          </a:prstGeom>
          <a:noFill/>
        </p:spPr>
        <p:txBody>
          <a:bodyPr wrap="none" rtlCol="0">
            <a:spAutoFit/>
          </a:bodyPr>
          <a:lstStyle/>
          <a:p>
            <a:r>
              <a:rPr lang="en-US" dirty="0" smtClean="0"/>
              <a:t>YOY Walleye (Ceded Territory)</a:t>
            </a:r>
            <a:endParaRPr lang="en-US" dirty="0"/>
          </a:p>
        </p:txBody>
      </p:sp>
      <p:sp>
        <p:nvSpPr>
          <p:cNvPr id="9" name="Rectangle 8"/>
          <p:cNvSpPr/>
          <p:nvPr/>
        </p:nvSpPr>
        <p:spPr>
          <a:xfrm rot="16200000">
            <a:off x="-42959" y="3541064"/>
            <a:ext cx="1186191" cy="266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rot="16200000">
            <a:off x="-1441235" y="3450374"/>
            <a:ext cx="3825086" cy="400110"/>
          </a:xfrm>
          <a:prstGeom prst="rect">
            <a:avLst/>
          </a:prstGeom>
          <a:noFill/>
        </p:spPr>
        <p:txBody>
          <a:bodyPr wrap="none" rtlCol="0">
            <a:spAutoFit/>
          </a:bodyPr>
          <a:lstStyle/>
          <a:p>
            <a:r>
              <a:rPr lang="en-US" sz="2000" dirty="0" smtClean="0"/>
              <a:t>LN(CPUE)- annual mean +/- SE</a:t>
            </a:r>
            <a:endParaRPr lang="en-US" sz="2000" dirty="0"/>
          </a:p>
        </p:txBody>
      </p:sp>
      <p:sp>
        <p:nvSpPr>
          <p:cNvPr id="12" name="Rectangle 11"/>
          <p:cNvSpPr/>
          <p:nvPr/>
        </p:nvSpPr>
        <p:spPr>
          <a:xfrm>
            <a:off x="4111491" y="1173617"/>
            <a:ext cx="990600" cy="1907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1066800" y="1066800"/>
            <a:ext cx="2645340" cy="369332"/>
          </a:xfrm>
          <a:prstGeom prst="rect">
            <a:avLst/>
          </a:prstGeom>
          <a:noFill/>
        </p:spPr>
        <p:txBody>
          <a:bodyPr wrap="none" rtlCol="0">
            <a:spAutoFit/>
          </a:bodyPr>
          <a:lstStyle/>
          <a:p>
            <a:r>
              <a:rPr lang="en-US" dirty="0" smtClean="0"/>
              <a:t>Bass &gt;8 inches (statewide)</a:t>
            </a:r>
            <a:endParaRPr lang="en-US" dirty="0"/>
          </a:p>
        </p:txBody>
      </p:sp>
      <p:sp>
        <p:nvSpPr>
          <p:cNvPr id="8" name="TextBox 7"/>
          <p:cNvSpPr txBox="1"/>
          <p:nvPr/>
        </p:nvSpPr>
        <p:spPr>
          <a:xfrm>
            <a:off x="6649462" y="3928646"/>
            <a:ext cx="1503938" cy="338554"/>
          </a:xfrm>
          <a:prstGeom prst="rect">
            <a:avLst/>
          </a:prstGeom>
          <a:noFill/>
        </p:spPr>
        <p:txBody>
          <a:bodyPr wrap="none" rtlCol="0">
            <a:spAutoFit/>
          </a:bodyPr>
          <a:lstStyle/>
          <a:p>
            <a:r>
              <a:rPr lang="en-US" sz="1600" dirty="0" smtClean="0"/>
              <a:t>R</a:t>
            </a:r>
            <a:r>
              <a:rPr lang="en-US" sz="1600" baseline="30000" dirty="0" smtClean="0"/>
              <a:t>2</a:t>
            </a:r>
            <a:r>
              <a:rPr lang="en-US" sz="1600" dirty="0" smtClean="0"/>
              <a:t>=0.28, p=0.01</a:t>
            </a:r>
            <a:endParaRPr lang="en-US" sz="1600" dirty="0"/>
          </a:p>
        </p:txBody>
      </p:sp>
      <p:sp>
        <p:nvSpPr>
          <p:cNvPr id="13" name="TextBox 12"/>
          <p:cNvSpPr txBox="1"/>
          <p:nvPr/>
        </p:nvSpPr>
        <p:spPr>
          <a:xfrm>
            <a:off x="5867400" y="2971800"/>
            <a:ext cx="2186817" cy="584775"/>
          </a:xfrm>
          <a:prstGeom prst="rect">
            <a:avLst/>
          </a:prstGeom>
          <a:noFill/>
        </p:spPr>
        <p:txBody>
          <a:bodyPr wrap="none" rtlCol="0">
            <a:spAutoFit/>
          </a:bodyPr>
          <a:lstStyle/>
          <a:p>
            <a:r>
              <a:rPr lang="en-US" sz="1600" dirty="0" smtClean="0"/>
              <a:t>LMB</a:t>
            </a:r>
            <a:r>
              <a:rPr lang="en-US" sz="1600" dirty="0"/>
              <a:t>: </a:t>
            </a:r>
            <a:r>
              <a:rPr lang="en-US" sz="1600" dirty="0" smtClean="0"/>
              <a:t>R</a:t>
            </a:r>
            <a:r>
              <a:rPr lang="en-US" sz="1600" baseline="30000" dirty="0" smtClean="0"/>
              <a:t>2</a:t>
            </a:r>
            <a:r>
              <a:rPr lang="en-US" sz="1600" dirty="0" smtClean="0"/>
              <a:t>=0.46, p=0.0006</a:t>
            </a:r>
            <a:endParaRPr lang="en-US" sz="1600" dirty="0"/>
          </a:p>
          <a:p>
            <a:r>
              <a:rPr lang="en-US" sz="1600" dirty="0" smtClean="0"/>
              <a:t>SMB: R</a:t>
            </a:r>
            <a:r>
              <a:rPr lang="en-US" sz="1600" baseline="30000" dirty="0" smtClean="0"/>
              <a:t>2</a:t>
            </a:r>
            <a:r>
              <a:rPr lang="en-US" sz="1600" dirty="0" smtClean="0"/>
              <a:t>=0.19, p=0.05</a:t>
            </a:r>
            <a:endParaRPr lang="en-US" sz="1600" dirty="0"/>
          </a:p>
        </p:txBody>
      </p:sp>
      <p:sp>
        <p:nvSpPr>
          <p:cNvPr id="14" name="TextBox 50"/>
          <p:cNvSpPr txBox="1">
            <a:spLocks noChangeArrowheads="1"/>
          </p:cNvSpPr>
          <p:nvPr/>
        </p:nvSpPr>
        <p:spPr bwMode="auto">
          <a:xfrm>
            <a:off x="6952374" y="6592956"/>
            <a:ext cx="219162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sz="1200" i="1" dirty="0" smtClean="0"/>
              <a:t>From Gretchen Hansen (UW)</a:t>
            </a:r>
            <a:endParaRPr lang="en-US" sz="1200" i="1" dirty="0"/>
          </a:p>
        </p:txBody>
      </p:sp>
      <p:sp>
        <p:nvSpPr>
          <p:cNvPr id="15" name="Footer Placeholder 14"/>
          <p:cNvSpPr>
            <a:spLocks noGrp="1"/>
          </p:cNvSpPr>
          <p:nvPr>
            <p:ph type="ftr" sz="quarter" idx="10"/>
          </p:nvPr>
        </p:nvSpPr>
        <p:spPr/>
        <p:txBody>
          <a:bodyPr/>
          <a:lstStyle/>
          <a:p>
            <a:pPr>
              <a:defRPr/>
            </a:pPr>
            <a:r>
              <a:rPr lang="en-US" smtClean="0"/>
              <a:t>Adaptive Management</a:t>
            </a:r>
            <a:endParaRPr lang="en-US"/>
          </a:p>
        </p:txBody>
      </p:sp>
      <p:sp>
        <p:nvSpPr>
          <p:cNvPr id="16" name="Slide Number Placeholder 15"/>
          <p:cNvSpPr>
            <a:spLocks noGrp="1"/>
          </p:cNvSpPr>
          <p:nvPr>
            <p:ph type="sldNum" sz="quarter" idx="11"/>
          </p:nvPr>
        </p:nvSpPr>
        <p:spPr/>
        <p:txBody>
          <a:bodyPr/>
          <a:lstStyle/>
          <a:p>
            <a:pPr>
              <a:defRPr/>
            </a:pPr>
            <a:fld id="{C6A2F5B4-2197-4B8F-A126-FB2FF53A65C9}" type="slidenum">
              <a:rPr lang="en-US" smtClean="0"/>
              <a:pPr>
                <a:defRPr/>
              </a:pPr>
              <a:t>5</a:t>
            </a:fld>
            <a:endParaRPr lang="en-US"/>
          </a:p>
        </p:txBody>
      </p:sp>
    </p:spTree>
    <p:extLst>
      <p:ext uri="{BB962C8B-B14F-4D97-AF65-F5344CB8AC3E}">
        <p14:creationId xmlns:p14="http://schemas.microsoft.com/office/powerpoint/2010/main" val="8796521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Text Box 2"/>
          <p:cNvSpPr txBox="1">
            <a:spLocks noChangeArrowheads="1"/>
          </p:cNvSpPr>
          <p:nvPr/>
        </p:nvSpPr>
        <p:spPr bwMode="auto">
          <a:xfrm>
            <a:off x="76200" y="147935"/>
            <a:ext cx="89154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algn="ctr" eaLnBrk="1" hangingPunct="1">
              <a:spcBef>
                <a:spcPct val="50000"/>
              </a:spcBef>
            </a:pPr>
            <a:r>
              <a:rPr lang="en-US" sz="2400" b="1" dirty="0" smtClean="0">
                <a:solidFill>
                  <a:srgbClr val="003300"/>
                </a:solidFill>
              </a:rPr>
              <a:t>Black Bass &amp; Walleye: Complex &amp; Uncertain Interactions</a:t>
            </a:r>
            <a:endParaRPr lang="en-US" sz="2400" b="1" dirty="0">
              <a:solidFill>
                <a:srgbClr val="003300"/>
              </a:solidFill>
            </a:endParaRPr>
          </a:p>
        </p:txBody>
      </p:sp>
      <p:pic>
        <p:nvPicPr>
          <p:cNvPr id="28676" name="Picture 3" descr="walleye1"/>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5334000" y="838200"/>
            <a:ext cx="3352800" cy="1700213"/>
          </a:xfrm>
          <a:prstGeom prst="rect">
            <a:avLst/>
          </a:prstGeom>
          <a:noFill/>
          <a:ln w="9525">
            <a:solidFill>
              <a:srgbClr val="000066"/>
            </a:solidFill>
            <a:miter lim="800000"/>
            <a:headEnd/>
            <a:tailEnd/>
          </a:ln>
          <a:extLst>
            <a:ext uri="{909E8E84-426E-40DD-AFC4-6F175D3DCCD1}">
              <a14:hiddenFill xmlns:a14="http://schemas.microsoft.com/office/drawing/2010/main">
                <a:solidFill>
                  <a:srgbClr val="FFFFFF"/>
                </a:solidFill>
              </a14:hiddenFill>
            </a:ext>
          </a:extLst>
        </p:spPr>
      </p:pic>
      <p:pic>
        <p:nvPicPr>
          <p:cNvPr id="28677" name="Picture 4" descr="lmb-3"/>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381000" y="838200"/>
            <a:ext cx="3429000" cy="1704975"/>
          </a:xfrm>
          <a:prstGeom prst="rect">
            <a:avLst/>
          </a:prstGeom>
          <a:noFill/>
          <a:ln w="9525">
            <a:solidFill>
              <a:srgbClr val="000066"/>
            </a:solidFill>
            <a:miter lim="800000"/>
            <a:headEnd/>
            <a:tailEnd/>
          </a:ln>
          <a:extLst>
            <a:ext uri="{909E8E84-426E-40DD-AFC4-6F175D3DCCD1}">
              <a14:hiddenFill xmlns:a14="http://schemas.microsoft.com/office/drawing/2010/main">
                <a:solidFill>
                  <a:srgbClr val="FFFFFF"/>
                </a:solidFill>
              </a14:hiddenFill>
            </a:ext>
          </a:extLst>
        </p:spPr>
      </p:pic>
      <p:sp>
        <p:nvSpPr>
          <p:cNvPr id="28678" name="Line 5"/>
          <p:cNvSpPr>
            <a:spLocks noChangeShapeType="1"/>
          </p:cNvSpPr>
          <p:nvPr/>
        </p:nvSpPr>
        <p:spPr bwMode="auto">
          <a:xfrm>
            <a:off x="4114800" y="1066800"/>
            <a:ext cx="990600" cy="0"/>
          </a:xfrm>
          <a:prstGeom prst="line">
            <a:avLst/>
          </a:prstGeom>
          <a:noFill/>
          <a:ln w="76200">
            <a:solidFill>
              <a:srgbClr val="000066"/>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679" name="Line 6"/>
          <p:cNvSpPr>
            <a:spLocks noChangeShapeType="1"/>
          </p:cNvSpPr>
          <p:nvPr/>
        </p:nvSpPr>
        <p:spPr bwMode="auto">
          <a:xfrm flipH="1">
            <a:off x="4038600" y="2209800"/>
            <a:ext cx="990600" cy="0"/>
          </a:xfrm>
          <a:prstGeom prst="line">
            <a:avLst/>
          </a:prstGeom>
          <a:noFill/>
          <a:ln w="76200">
            <a:solidFill>
              <a:srgbClr val="000066"/>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688" name="Text Box 15"/>
          <p:cNvSpPr txBox="1">
            <a:spLocks noChangeArrowheads="1"/>
          </p:cNvSpPr>
          <p:nvPr/>
        </p:nvSpPr>
        <p:spPr bwMode="auto">
          <a:xfrm>
            <a:off x="3886200" y="1219200"/>
            <a:ext cx="12954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algn="ctr" eaLnBrk="1" hangingPunct="1">
              <a:spcBef>
                <a:spcPct val="50000"/>
              </a:spcBef>
            </a:pPr>
            <a:r>
              <a:rPr lang="en-US" sz="4400" b="1" dirty="0"/>
              <a:t>?</a:t>
            </a:r>
          </a:p>
        </p:txBody>
      </p:sp>
      <p:sp>
        <p:nvSpPr>
          <p:cNvPr id="28715" name="Text Box 42"/>
          <p:cNvSpPr txBox="1">
            <a:spLocks noChangeArrowheads="1"/>
          </p:cNvSpPr>
          <p:nvPr/>
        </p:nvSpPr>
        <p:spPr bwMode="auto">
          <a:xfrm>
            <a:off x="762000" y="3048000"/>
            <a:ext cx="1981200" cy="466725"/>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algn="ctr" eaLnBrk="1" hangingPunct="1">
              <a:spcBef>
                <a:spcPct val="50000"/>
              </a:spcBef>
            </a:pPr>
            <a:r>
              <a:rPr lang="en-US" sz="2400" b="1" dirty="0">
                <a:solidFill>
                  <a:schemeClr val="accent2"/>
                </a:solidFill>
              </a:rPr>
              <a:t>Exploitation</a:t>
            </a:r>
          </a:p>
        </p:txBody>
      </p:sp>
      <p:sp>
        <p:nvSpPr>
          <p:cNvPr id="28717" name="Line 44"/>
          <p:cNvSpPr>
            <a:spLocks noChangeShapeType="1"/>
          </p:cNvSpPr>
          <p:nvPr/>
        </p:nvSpPr>
        <p:spPr bwMode="auto">
          <a:xfrm flipV="1">
            <a:off x="1676400" y="2590800"/>
            <a:ext cx="0" cy="381000"/>
          </a:xfrm>
          <a:prstGeom prst="line">
            <a:avLst/>
          </a:prstGeom>
          <a:noFill/>
          <a:ln w="5715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680" name="Text Box 7"/>
          <p:cNvSpPr txBox="1">
            <a:spLocks noChangeArrowheads="1"/>
          </p:cNvSpPr>
          <p:nvPr/>
        </p:nvSpPr>
        <p:spPr bwMode="auto">
          <a:xfrm>
            <a:off x="457200" y="6096000"/>
            <a:ext cx="3276600" cy="466725"/>
          </a:xfrm>
          <a:prstGeom prst="rect">
            <a:avLst/>
          </a:prstGeom>
          <a:noFill/>
          <a:ln w="9525">
            <a:solidFill>
              <a:srgbClr val="6633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algn="ctr" eaLnBrk="1" hangingPunct="1">
              <a:spcBef>
                <a:spcPct val="50000"/>
              </a:spcBef>
            </a:pPr>
            <a:r>
              <a:rPr lang="en-US" sz="2400" b="1">
                <a:solidFill>
                  <a:srgbClr val="663300"/>
                </a:solidFill>
              </a:rPr>
              <a:t>Lower water levels</a:t>
            </a:r>
          </a:p>
        </p:txBody>
      </p:sp>
      <p:sp>
        <p:nvSpPr>
          <p:cNvPr id="28681" name="Text Box 8"/>
          <p:cNvSpPr txBox="1">
            <a:spLocks noChangeArrowheads="1"/>
          </p:cNvSpPr>
          <p:nvPr/>
        </p:nvSpPr>
        <p:spPr bwMode="auto">
          <a:xfrm>
            <a:off x="5257800" y="6096000"/>
            <a:ext cx="3581400" cy="466725"/>
          </a:xfrm>
          <a:prstGeom prst="rect">
            <a:avLst/>
          </a:prstGeom>
          <a:noFill/>
          <a:ln w="9525">
            <a:solidFill>
              <a:srgbClr val="8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algn="ctr" eaLnBrk="1" hangingPunct="1">
              <a:spcBef>
                <a:spcPct val="50000"/>
              </a:spcBef>
            </a:pPr>
            <a:r>
              <a:rPr lang="en-US" sz="2400" b="1">
                <a:solidFill>
                  <a:srgbClr val="800000"/>
                </a:solidFill>
              </a:rPr>
              <a:t>Warming temperatures</a:t>
            </a:r>
          </a:p>
        </p:txBody>
      </p:sp>
      <p:sp>
        <p:nvSpPr>
          <p:cNvPr id="28682" name="Line 9"/>
          <p:cNvSpPr>
            <a:spLocks noChangeShapeType="1"/>
          </p:cNvSpPr>
          <p:nvPr/>
        </p:nvSpPr>
        <p:spPr bwMode="auto">
          <a:xfrm flipH="1" flipV="1">
            <a:off x="3276600" y="2590800"/>
            <a:ext cx="4800600" cy="3429000"/>
          </a:xfrm>
          <a:prstGeom prst="line">
            <a:avLst/>
          </a:prstGeom>
          <a:noFill/>
          <a:ln w="57150">
            <a:solidFill>
              <a:srgbClr val="8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683" name="Line 10"/>
          <p:cNvSpPr>
            <a:spLocks noChangeShapeType="1"/>
          </p:cNvSpPr>
          <p:nvPr/>
        </p:nvSpPr>
        <p:spPr bwMode="auto">
          <a:xfrm flipV="1">
            <a:off x="8686800" y="2667000"/>
            <a:ext cx="0" cy="3352800"/>
          </a:xfrm>
          <a:prstGeom prst="line">
            <a:avLst/>
          </a:prstGeom>
          <a:noFill/>
          <a:ln w="57150">
            <a:solidFill>
              <a:srgbClr val="8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684" name="Line 11"/>
          <p:cNvSpPr>
            <a:spLocks noChangeShapeType="1"/>
          </p:cNvSpPr>
          <p:nvPr/>
        </p:nvSpPr>
        <p:spPr bwMode="auto">
          <a:xfrm flipV="1">
            <a:off x="609600" y="2667000"/>
            <a:ext cx="4724400" cy="3352800"/>
          </a:xfrm>
          <a:prstGeom prst="line">
            <a:avLst/>
          </a:prstGeom>
          <a:noFill/>
          <a:ln w="57150">
            <a:solidFill>
              <a:srgbClr val="6633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685" name="Line 12"/>
          <p:cNvSpPr>
            <a:spLocks noChangeShapeType="1"/>
          </p:cNvSpPr>
          <p:nvPr/>
        </p:nvSpPr>
        <p:spPr bwMode="auto">
          <a:xfrm flipV="1">
            <a:off x="457200" y="2667000"/>
            <a:ext cx="0" cy="3352800"/>
          </a:xfrm>
          <a:prstGeom prst="line">
            <a:avLst/>
          </a:prstGeom>
          <a:noFill/>
          <a:ln w="57150">
            <a:solidFill>
              <a:srgbClr val="6633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686" name="Line 13"/>
          <p:cNvSpPr>
            <a:spLocks noChangeShapeType="1"/>
          </p:cNvSpPr>
          <p:nvPr/>
        </p:nvSpPr>
        <p:spPr bwMode="auto">
          <a:xfrm>
            <a:off x="3886200" y="6248400"/>
            <a:ext cx="1219200" cy="0"/>
          </a:xfrm>
          <a:prstGeom prst="line">
            <a:avLst/>
          </a:prstGeom>
          <a:noFill/>
          <a:ln w="57150">
            <a:solidFill>
              <a:srgbClr val="6633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687" name="Line 14"/>
          <p:cNvSpPr>
            <a:spLocks noChangeShapeType="1"/>
          </p:cNvSpPr>
          <p:nvPr/>
        </p:nvSpPr>
        <p:spPr bwMode="auto">
          <a:xfrm flipH="1">
            <a:off x="3886200" y="6477000"/>
            <a:ext cx="1219200" cy="0"/>
          </a:xfrm>
          <a:prstGeom prst="line">
            <a:avLst/>
          </a:prstGeom>
          <a:noFill/>
          <a:ln w="57150">
            <a:solidFill>
              <a:srgbClr val="8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689" name="Text Box 16"/>
          <p:cNvSpPr txBox="1">
            <a:spLocks noChangeArrowheads="1"/>
          </p:cNvSpPr>
          <p:nvPr/>
        </p:nvSpPr>
        <p:spPr bwMode="auto">
          <a:xfrm>
            <a:off x="533400" y="3962400"/>
            <a:ext cx="2133600" cy="466725"/>
          </a:xfrm>
          <a:prstGeom prst="rect">
            <a:avLst/>
          </a:prstGeom>
          <a:noFill/>
          <a:ln w="9525">
            <a:solidFill>
              <a:srgbClr val="0099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algn="ctr" eaLnBrk="1" hangingPunct="1">
              <a:spcBef>
                <a:spcPct val="50000"/>
              </a:spcBef>
            </a:pPr>
            <a:r>
              <a:rPr lang="en-US" sz="2400" b="1">
                <a:solidFill>
                  <a:srgbClr val="009900"/>
                </a:solidFill>
              </a:rPr>
              <a:t>Macrophytes</a:t>
            </a:r>
          </a:p>
        </p:txBody>
      </p:sp>
      <p:sp>
        <p:nvSpPr>
          <p:cNvPr id="28690" name="Line 17"/>
          <p:cNvSpPr>
            <a:spLocks noChangeShapeType="1"/>
          </p:cNvSpPr>
          <p:nvPr/>
        </p:nvSpPr>
        <p:spPr bwMode="auto">
          <a:xfrm flipV="1">
            <a:off x="990600" y="4495800"/>
            <a:ext cx="0" cy="1524000"/>
          </a:xfrm>
          <a:prstGeom prst="line">
            <a:avLst/>
          </a:prstGeom>
          <a:noFill/>
          <a:ln w="57150">
            <a:solidFill>
              <a:srgbClr val="6633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691" name="Text Box 18"/>
          <p:cNvSpPr txBox="1">
            <a:spLocks noChangeArrowheads="1"/>
          </p:cNvSpPr>
          <p:nvPr/>
        </p:nvSpPr>
        <p:spPr bwMode="auto">
          <a:xfrm>
            <a:off x="3581400" y="4343400"/>
            <a:ext cx="1981200"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algn="ctr" eaLnBrk="1" hangingPunct="1">
              <a:spcBef>
                <a:spcPct val="50000"/>
              </a:spcBef>
            </a:pPr>
            <a:r>
              <a:rPr lang="en-US" sz="2400" b="1"/>
              <a:t>Other fishes</a:t>
            </a:r>
          </a:p>
        </p:txBody>
      </p:sp>
      <p:sp>
        <p:nvSpPr>
          <p:cNvPr id="28692" name="Line 19"/>
          <p:cNvSpPr>
            <a:spLocks noChangeShapeType="1"/>
          </p:cNvSpPr>
          <p:nvPr/>
        </p:nvSpPr>
        <p:spPr bwMode="auto">
          <a:xfrm>
            <a:off x="2743200" y="4267200"/>
            <a:ext cx="762000" cy="228600"/>
          </a:xfrm>
          <a:prstGeom prst="line">
            <a:avLst/>
          </a:prstGeom>
          <a:noFill/>
          <a:ln w="57150">
            <a:solidFill>
              <a:srgbClr val="0099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693" name="Line 20"/>
          <p:cNvSpPr>
            <a:spLocks noChangeShapeType="1"/>
          </p:cNvSpPr>
          <p:nvPr/>
        </p:nvSpPr>
        <p:spPr bwMode="auto">
          <a:xfrm flipV="1">
            <a:off x="609600" y="2667000"/>
            <a:ext cx="0" cy="1219200"/>
          </a:xfrm>
          <a:prstGeom prst="line">
            <a:avLst/>
          </a:prstGeom>
          <a:noFill/>
          <a:ln w="57150">
            <a:solidFill>
              <a:srgbClr val="0099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694" name="Line 21"/>
          <p:cNvSpPr>
            <a:spLocks noChangeShapeType="1"/>
          </p:cNvSpPr>
          <p:nvPr/>
        </p:nvSpPr>
        <p:spPr bwMode="auto">
          <a:xfrm flipV="1">
            <a:off x="2514600" y="2667000"/>
            <a:ext cx="4191000" cy="1219200"/>
          </a:xfrm>
          <a:prstGeom prst="line">
            <a:avLst/>
          </a:prstGeom>
          <a:noFill/>
          <a:ln w="57150">
            <a:solidFill>
              <a:srgbClr val="0099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695" name="Line 22"/>
          <p:cNvSpPr>
            <a:spLocks noChangeShapeType="1"/>
          </p:cNvSpPr>
          <p:nvPr/>
        </p:nvSpPr>
        <p:spPr bwMode="auto">
          <a:xfrm flipH="1" flipV="1">
            <a:off x="3276600" y="2667000"/>
            <a:ext cx="838200" cy="160020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696" name="Line 23"/>
          <p:cNvSpPr>
            <a:spLocks noChangeShapeType="1"/>
          </p:cNvSpPr>
          <p:nvPr/>
        </p:nvSpPr>
        <p:spPr bwMode="auto">
          <a:xfrm>
            <a:off x="2667000" y="2667000"/>
            <a:ext cx="1295400" cy="1600200"/>
          </a:xfrm>
          <a:prstGeom prst="line">
            <a:avLst/>
          </a:prstGeom>
          <a:noFill/>
          <a:ln w="57150">
            <a:solidFill>
              <a:srgbClr val="000066"/>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697" name="Line 24"/>
          <p:cNvSpPr>
            <a:spLocks noChangeShapeType="1"/>
          </p:cNvSpPr>
          <p:nvPr/>
        </p:nvSpPr>
        <p:spPr bwMode="auto">
          <a:xfrm flipV="1">
            <a:off x="5029200" y="2667000"/>
            <a:ext cx="762000" cy="160020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698" name="Line 25"/>
          <p:cNvSpPr>
            <a:spLocks noChangeShapeType="1"/>
          </p:cNvSpPr>
          <p:nvPr/>
        </p:nvSpPr>
        <p:spPr bwMode="auto">
          <a:xfrm flipV="1">
            <a:off x="3276600" y="4876800"/>
            <a:ext cx="762000" cy="1143000"/>
          </a:xfrm>
          <a:prstGeom prst="line">
            <a:avLst/>
          </a:prstGeom>
          <a:noFill/>
          <a:ln w="57150">
            <a:solidFill>
              <a:srgbClr val="6633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699" name="Line 26"/>
          <p:cNvSpPr>
            <a:spLocks noChangeShapeType="1"/>
          </p:cNvSpPr>
          <p:nvPr/>
        </p:nvSpPr>
        <p:spPr bwMode="auto">
          <a:xfrm flipH="1">
            <a:off x="5334000" y="2667000"/>
            <a:ext cx="1066800" cy="1524000"/>
          </a:xfrm>
          <a:prstGeom prst="line">
            <a:avLst/>
          </a:prstGeom>
          <a:noFill/>
          <a:ln w="57150">
            <a:solidFill>
              <a:srgbClr val="000066"/>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700" name="Line 27"/>
          <p:cNvSpPr>
            <a:spLocks noChangeShapeType="1"/>
          </p:cNvSpPr>
          <p:nvPr/>
        </p:nvSpPr>
        <p:spPr bwMode="auto">
          <a:xfrm flipH="1" flipV="1">
            <a:off x="5181600" y="4876800"/>
            <a:ext cx="762000" cy="1143000"/>
          </a:xfrm>
          <a:prstGeom prst="line">
            <a:avLst/>
          </a:prstGeom>
          <a:noFill/>
          <a:ln w="57150">
            <a:solidFill>
              <a:srgbClr val="8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701" name="Line 28"/>
          <p:cNvSpPr>
            <a:spLocks noChangeShapeType="1"/>
          </p:cNvSpPr>
          <p:nvPr/>
        </p:nvSpPr>
        <p:spPr bwMode="auto">
          <a:xfrm flipH="1" flipV="1">
            <a:off x="2743200" y="4419600"/>
            <a:ext cx="2819400" cy="1600200"/>
          </a:xfrm>
          <a:prstGeom prst="line">
            <a:avLst/>
          </a:prstGeom>
          <a:noFill/>
          <a:ln w="57150">
            <a:solidFill>
              <a:srgbClr val="8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702" name="Text Box 29"/>
          <p:cNvSpPr txBox="1">
            <a:spLocks noChangeArrowheads="1"/>
          </p:cNvSpPr>
          <p:nvPr/>
        </p:nvSpPr>
        <p:spPr bwMode="auto">
          <a:xfrm>
            <a:off x="6248400" y="3124200"/>
            <a:ext cx="2133600" cy="831850"/>
          </a:xfrm>
          <a:prstGeom prst="rect">
            <a:avLst/>
          </a:prstGeom>
          <a:noFill/>
          <a:ln w="9525">
            <a:solidFill>
              <a:srgbClr val="4D4D4D"/>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algn="ctr" eaLnBrk="1" hangingPunct="1">
              <a:spcBef>
                <a:spcPct val="50000"/>
              </a:spcBef>
            </a:pPr>
            <a:r>
              <a:rPr lang="en-US" sz="2400" b="1">
                <a:solidFill>
                  <a:srgbClr val="4D4D4D"/>
                </a:solidFill>
              </a:rPr>
              <a:t>Shoreline development</a:t>
            </a:r>
          </a:p>
        </p:txBody>
      </p:sp>
      <p:sp>
        <p:nvSpPr>
          <p:cNvPr id="28703" name="Line 30"/>
          <p:cNvSpPr>
            <a:spLocks noChangeShapeType="1"/>
          </p:cNvSpPr>
          <p:nvPr/>
        </p:nvSpPr>
        <p:spPr bwMode="auto">
          <a:xfrm flipH="1">
            <a:off x="2743200" y="3733800"/>
            <a:ext cx="3352800" cy="228600"/>
          </a:xfrm>
          <a:prstGeom prst="line">
            <a:avLst/>
          </a:prstGeom>
          <a:noFill/>
          <a:ln w="57150">
            <a:solidFill>
              <a:srgbClr val="4D4D4D"/>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704" name="Line 31"/>
          <p:cNvSpPr>
            <a:spLocks noChangeShapeType="1"/>
          </p:cNvSpPr>
          <p:nvPr/>
        </p:nvSpPr>
        <p:spPr bwMode="auto">
          <a:xfrm flipV="1">
            <a:off x="7239000" y="2590800"/>
            <a:ext cx="0" cy="457200"/>
          </a:xfrm>
          <a:prstGeom prst="line">
            <a:avLst/>
          </a:prstGeom>
          <a:noFill/>
          <a:ln w="57150">
            <a:solidFill>
              <a:srgbClr val="4D4D4D"/>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705" name="Line 32"/>
          <p:cNvSpPr>
            <a:spLocks noChangeShapeType="1"/>
          </p:cNvSpPr>
          <p:nvPr/>
        </p:nvSpPr>
        <p:spPr bwMode="auto">
          <a:xfrm flipH="1" flipV="1">
            <a:off x="2819400" y="2667000"/>
            <a:ext cx="3276600" cy="838200"/>
          </a:xfrm>
          <a:prstGeom prst="line">
            <a:avLst/>
          </a:prstGeom>
          <a:noFill/>
          <a:ln w="57150">
            <a:solidFill>
              <a:srgbClr val="4D4D4D"/>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706" name="Line 33"/>
          <p:cNvSpPr>
            <a:spLocks noChangeShapeType="1"/>
          </p:cNvSpPr>
          <p:nvPr/>
        </p:nvSpPr>
        <p:spPr bwMode="auto">
          <a:xfrm flipV="1">
            <a:off x="3657600" y="4038600"/>
            <a:ext cx="3048000" cy="1981200"/>
          </a:xfrm>
          <a:prstGeom prst="line">
            <a:avLst/>
          </a:prstGeom>
          <a:noFill/>
          <a:ln w="57150">
            <a:solidFill>
              <a:srgbClr val="6633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707" name="Text Box 34"/>
          <p:cNvSpPr txBox="1">
            <a:spLocks noChangeArrowheads="1"/>
          </p:cNvSpPr>
          <p:nvPr/>
        </p:nvSpPr>
        <p:spPr bwMode="auto">
          <a:xfrm>
            <a:off x="7086600" y="4343400"/>
            <a:ext cx="1447800" cy="831850"/>
          </a:xfrm>
          <a:prstGeom prst="rect">
            <a:avLst/>
          </a:prstGeom>
          <a:noFill/>
          <a:ln w="9525">
            <a:solidFill>
              <a:srgbClr val="660066"/>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algn="ctr" eaLnBrk="1" hangingPunct="1">
              <a:spcBef>
                <a:spcPct val="50000"/>
              </a:spcBef>
            </a:pPr>
            <a:r>
              <a:rPr lang="en-US" sz="2400" b="1">
                <a:solidFill>
                  <a:srgbClr val="660066"/>
                </a:solidFill>
              </a:rPr>
              <a:t>Invasive species</a:t>
            </a:r>
          </a:p>
        </p:txBody>
      </p:sp>
      <p:sp>
        <p:nvSpPr>
          <p:cNvPr id="28708" name="Line 35"/>
          <p:cNvSpPr>
            <a:spLocks noChangeShapeType="1"/>
          </p:cNvSpPr>
          <p:nvPr/>
        </p:nvSpPr>
        <p:spPr bwMode="auto">
          <a:xfrm flipV="1">
            <a:off x="8534400" y="2667000"/>
            <a:ext cx="0" cy="1524000"/>
          </a:xfrm>
          <a:prstGeom prst="line">
            <a:avLst/>
          </a:prstGeom>
          <a:noFill/>
          <a:ln w="57150">
            <a:solidFill>
              <a:srgbClr val="660066"/>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709" name="Line 36"/>
          <p:cNvSpPr>
            <a:spLocks noChangeShapeType="1"/>
          </p:cNvSpPr>
          <p:nvPr/>
        </p:nvSpPr>
        <p:spPr bwMode="auto">
          <a:xfrm>
            <a:off x="7239000" y="3962400"/>
            <a:ext cx="457200" cy="304800"/>
          </a:xfrm>
          <a:prstGeom prst="line">
            <a:avLst/>
          </a:prstGeom>
          <a:noFill/>
          <a:ln w="57150">
            <a:solidFill>
              <a:srgbClr val="4D4D4D"/>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710" name="Line 37"/>
          <p:cNvSpPr>
            <a:spLocks noChangeShapeType="1"/>
          </p:cNvSpPr>
          <p:nvPr/>
        </p:nvSpPr>
        <p:spPr bwMode="auto">
          <a:xfrm flipH="1" flipV="1">
            <a:off x="5638800" y="4572000"/>
            <a:ext cx="1371600" cy="152400"/>
          </a:xfrm>
          <a:prstGeom prst="line">
            <a:avLst/>
          </a:prstGeom>
          <a:noFill/>
          <a:ln w="57150">
            <a:solidFill>
              <a:srgbClr val="660066"/>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711" name="Line 38"/>
          <p:cNvSpPr>
            <a:spLocks noChangeShapeType="1"/>
          </p:cNvSpPr>
          <p:nvPr/>
        </p:nvSpPr>
        <p:spPr bwMode="auto">
          <a:xfrm flipH="1" flipV="1">
            <a:off x="2743200" y="4038600"/>
            <a:ext cx="4191000" cy="381000"/>
          </a:xfrm>
          <a:prstGeom prst="line">
            <a:avLst/>
          </a:prstGeom>
          <a:noFill/>
          <a:ln w="57150">
            <a:solidFill>
              <a:srgbClr val="660066"/>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712" name="Line 39"/>
          <p:cNvSpPr>
            <a:spLocks noChangeShapeType="1"/>
          </p:cNvSpPr>
          <p:nvPr/>
        </p:nvSpPr>
        <p:spPr bwMode="auto">
          <a:xfrm flipH="1" flipV="1">
            <a:off x="3886200" y="2590800"/>
            <a:ext cx="3124200" cy="2057400"/>
          </a:xfrm>
          <a:prstGeom prst="line">
            <a:avLst/>
          </a:prstGeom>
          <a:noFill/>
          <a:ln w="57150">
            <a:solidFill>
              <a:srgbClr val="660066"/>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713" name="Line 40"/>
          <p:cNvSpPr>
            <a:spLocks noChangeShapeType="1"/>
          </p:cNvSpPr>
          <p:nvPr/>
        </p:nvSpPr>
        <p:spPr bwMode="auto">
          <a:xfrm flipV="1">
            <a:off x="7010400" y="5181600"/>
            <a:ext cx="457200" cy="838200"/>
          </a:xfrm>
          <a:prstGeom prst="line">
            <a:avLst/>
          </a:prstGeom>
          <a:noFill/>
          <a:ln w="57150">
            <a:solidFill>
              <a:srgbClr val="8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714" name="Line 41"/>
          <p:cNvSpPr>
            <a:spLocks noChangeShapeType="1"/>
          </p:cNvSpPr>
          <p:nvPr/>
        </p:nvSpPr>
        <p:spPr bwMode="auto">
          <a:xfrm flipV="1">
            <a:off x="3810000" y="4953000"/>
            <a:ext cx="3200400" cy="1143000"/>
          </a:xfrm>
          <a:prstGeom prst="line">
            <a:avLst/>
          </a:prstGeom>
          <a:noFill/>
          <a:ln w="57150">
            <a:solidFill>
              <a:srgbClr val="6633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716" name="Line 43"/>
          <p:cNvSpPr>
            <a:spLocks noChangeShapeType="1"/>
          </p:cNvSpPr>
          <p:nvPr/>
        </p:nvSpPr>
        <p:spPr bwMode="auto">
          <a:xfrm>
            <a:off x="2590800" y="3581400"/>
            <a:ext cx="990600" cy="685800"/>
          </a:xfrm>
          <a:prstGeom prst="line">
            <a:avLst/>
          </a:prstGeom>
          <a:noFill/>
          <a:ln w="5715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718" name="Line 45"/>
          <p:cNvSpPr>
            <a:spLocks noChangeShapeType="1"/>
          </p:cNvSpPr>
          <p:nvPr/>
        </p:nvSpPr>
        <p:spPr bwMode="auto">
          <a:xfrm flipV="1">
            <a:off x="2819400" y="2667000"/>
            <a:ext cx="2819400" cy="685800"/>
          </a:xfrm>
          <a:prstGeom prst="line">
            <a:avLst/>
          </a:prstGeom>
          <a:noFill/>
          <a:ln w="5715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719" name="Text Box 46"/>
          <p:cNvSpPr txBox="1">
            <a:spLocks noChangeArrowheads="1"/>
          </p:cNvSpPr>
          <p:nvPr/>
        </p:nvSpPr>
        <p:spPr bwMode="auto">
          <a:xfrm>
            <a:off x="1752600" y="5257800"/>
            <a:ext cx="1524000" cy="466725"/>
          </a:xfrm>
          <a:prstGeom prst="rect">
            <a:avLst/>
          </a:prstGeom>
          <a:noFill/>
          <a:ln w="9525">
            <a:solidFill>
              <a:srgbClr val="666699"/>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algn="ctr" eaLnBrk="1" hangingPunct="1">
              <a:spcBef>
                <a:spcPct val="50000"/>
              </a:spcBef>
            </a:pPr>
            <a:r>
              <a:rPr lang="en-US" sz="2400" b="1">
                <a:solidFill>
                  <a:srgbClr val="666699"/>
                </a:solidFill>
              </a:rPr>
              <a:t>Stocking</a:t>
            </a:r>
          </a:p>
        </p:txBody>
      </p:sp>
      <p:sp>
        <p:nvSpPr>
          <p:cNvPr id="28720" name="Line 47"/>
          <p:cNvSpPr>
            <a:spLocks noChangeShapeType="1"/>
          </p:cNvSpPr>
          <p:nvPr/>
        </p:nvSpPr>
        <p:spPr bwMode="auto">
          <a:xfrm flipV="1">
            <a:off x="2209800" y="2667000"/>
            <a:ext cx="3886200" cy="2514600"/>
          </a:xfrm>
          <a:prstGeom prst="line">
            <a:avLst/>
          </a:prstGeom>
          <a:noFill/>
          <a:ln w="57150">
            <a:solidFill>
              <a:srgbClr val="666699"/>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721" name="Line 48"/>
          <p:cNvSpPr>
            <a:spLocks noChangeShapeType="1"/>
          </p:cNvSpPr>
          <p:nvPr/>
        </p:nvSpPr>
        <p:spPr bwMode="auto">
          <a:xfrm flipV="1">
            <a:off x="2971800" y="4876800"/>
            <a:ext cx="838200" cy="304800"/>
          </a:xfrm>
          <a:prstGeom prst="line">
            <a:avLst/>
          </a:prstGeom>
          <a:noFill/>
          <a:ln w="57150">
            <a:solidFill>
              <a:srgbClr val="666699"/>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722" name="Line 49"/>
          <p:cNvSpPr>
            <a:spLocks noChangeShapeType="1"/>
          </p:cNvSpPr>
          <p:nvPr/>
        </p:nvSpPr>
        <p:spPr bwMode="auto">
          <a:xfrm flipH="1">
            <a:off x="5486400" y="3886200"/>
            <a:ext cx="685800" cy="381000"/>
          </a:xfrm>
          <a:prstGeom prst="line">
            <a:avLst/>
          </a:prstGeom>
          <a:noFill/>
          <a:ln w="57150">
            <a:solidFill>
              <a:srgbClr val="4D4D4D"/>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723" name="TextBox 50"/>
          <p:cNvSpPr txBox="1">
            <a:spLocks noChangeArrowheads="1"/>
          </p:cNvSpPr>
          <p:nvPr/>
        </p:nvSpPr>
        <p:spPr bwMode="auto">
          <a:xfrm>
            <a:off x="6952374" y="6581001"/>
            <a:ext cx="219162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sz="1200" i="1" dirty="0" smtClean="0"/>
              <a:t>From Gretchen Hansen (UW)</a:t>
            </a:r>
            <a:endParaRPr lang="en-US" sz="1200" i="1" dirty="0"/>
          </a:p>
        </p:txBody>
      </p:sp>
      <p:sp>
        <p:nvSpPr>
          <p:cNvPr id="4" name="TextBox 3"/>
          <p:cNvSpPr txBox="1"/>
          <p:nvPr/>
        </p:nvSpPr>
        <p:spPr>
          <a:xfrm>
            <a:off x="1371600" y="1859340"/>
            <a:ext cx="6438900" cy="1077218"/>
          </a:xfrm>
          <a:prstGeom prst="rect">
            <a:avLst/>
          </a:prstGeom>
          <a:solidFill>
            <a:srgbClr val="FFFF99"/>
          </a:solidFill>
          <a:ln w="15875">
            <a:solidFill>
              <a:schemeClr val="tx1"/>
            </a:solidFill>
          </a:ln>
          <a:effectLst>
            <a:glow rad="101600">
              <a:schemeClr val="tx1">
                <a:alpha val="40000"/>
              </a:schemeClr>
            </a:glow>
            <a:outerShdw blurRad="50800" dist="38100" dir="2700000" algn="tl" rotWithShape="0">
              <a:prstClr val="black">
                <a:alpha val="40000"/>
              </a:prstClr>
            </a:outerShdw>
          </a:effectLst>
        </p:spPr>
        <p:txBody>
          <a:bodyPr wrap="square" rtlCol="0">
            <a:spAutoFit/>
          </a:bodyPr>
          <a:lstStyle/>
          <a:p>
            <a:r>
              <a:rPr lang="en-US" sz="3200" dirty="0" smtClean="0">
                <a:latin typeface="Calibri" pitchFamily="34" charset="0"/>
              </a:rPr>
              <a:t>Can we manage in such a way as to better understand these interactions?</a:t>
            </a:r>
            <a:endParaRPr lang="en-US" sz="3200" dirty="0">
              <a:latin typeface="Calibri" pitchFamily="34" charset="0"/>
            </a:endParaRPr>
          </a:p>
        </p:txBody>
      </p:sp>
      <p:sp>
        <p:nvSpPr>
          <p:cNvPr id="2" name="Footer Placeholder 1"/>
          <p:cNvSpPr>
            <a:spLocks noGrp="1"/>
          </p:cNvSpPr>
          <p:nvPr>
            <p:ph type="ftr" sz="quarter" idx="10"/>
          </p:nvPr>
        </p:nvSpPr>
        <p:spPr/>
        <p:txBody>
          <a:bodyPr/>
          <a:lstStyle/>
          <a:p>
            <a:pPr>
              <a:defRPr/>
            </a:pPr>
            <a:r>
              <a:rPr lang="en-US" smtClean="0"/>
              <a:t>Adaptive Management</a:t>
            </a:r>
            <a:endParaRPr lang="en-US"/>
          </a:p>
        </p:txBody>
      </p:sp>
      <p:sp>
        <p:nvSpPr>
          <p:cNvPr id="3" name="Slide Number Placeholder 2"/>
          <p:cNvSpPr>
            <a:spLocks noGrp="1"/>
          </p:cNvSpPr>
          <p:nvPr>
            <p:ph type="sldNum" sz="quarter" idx="11"/>
          </p:nvPr>
        </p:nvSpPr>
        <p:spPr/>
        <p:txBody>
          <a:bodyPr/>
          <a:lstStyle/>
          <a:p>
            <a:pPr>
              <a:defRPr/>
            </a:pPr>
            <a:fld id="{66BB13D9-7DD3-4926-8C30-3405562D120D}" type="slidenum">
              <a:rPr lang="en-US" smtClean="0"/>
              <a:pPr>
                <a:defRPr/>
              </a:pPr>
              <a:t>6</a:t>
            </a:fld>
            <a:endParaRPr lang="en-US"/>
          </a:p>
        </p:txBody>
      </p:sp>
    </p:spTree>
    <p:extLst>
      <p:ext uri="{BB962C8B-B14F-4D97-AF65-F5344CB8AC3E}">
        <p14:creationId xmlns:p14="http://schemas.microsoft.com/office/powerpoint/2010/main" val="8617658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8715"/>
                                        </p:tgtEl>
                                        <p:attrNameLst>
                                          <p:attrName>style.visibility</p:attrName>
                                        </p:attrNameLst>
                                      </p:cBhvr>
                                      <p:to>
                                        <p:strVal val="visible"/>
                                      </p:to>
                                    </p:set>
                                    <p:animEffect transition="in" filter="wipe(down)">
                                      <p:cBhvr>
                                        <p:cTn id="7" dur="500"/>
                                        <p:tgtEl>
                                          <p:spTgt spid="28715"/>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28717"/>
                                        </p:tgtEl>
                                        <p:attrNameLst>
                                          <p:attrName>style.visibility</p:attrName>
                                        </p:attrNameLst>
                                      </p:cBhvr>
                                      <p:to>
                                        <p:strVal val="visible"/>
                                      </p:to>
                                    </p:set>
                                    <p:animEffect transition="in" filter="wipe(down)">
                                      <p:cBhvr>
                                        <p:cTn id="11" dur="500"/>
                                        <p:tgtEl>
                                          <p:spTgt spid="28717"/>
                                        </p:tgtEl>
                                      </p:cBhvr>
                                    </p:animEffect>
                                  </p:childTnLst>
                                </p:cTn>
                              </p:par>
                            </p:childTnLst>
                          </p:cTn>
                        </p:par>
                      </p:childTnLst>
                    </p:cTn>
                  </p:par>
                  <p:par>
                    <p:cTn id="12" fill="hold">
                      <p:stCondLst>
                        <p:cond delay="indefinite"/>
                      </p:stCondLst>
                      <p:childTnLst>
                        <p:par>
                          <p:cTn id="13" fill="hold">
                            <p:stCondLst>
                              <p:cond delay="0"/>
                            </p:stCondLst>
                            <p:childTnLst>
                              <p:par>
                                <p:cTn id="14" presetID="53" presetClass="entr" presetSubtype="16" fill="hold" grpId="0" nodeType="clickEffect">
                                  <p:stCondLst>
                                    <p:cond delay="0"/>
                                  </p:stCondLst>
                                  <p:childTnLst>
                                    <p:set>
                                      <p:cBhvr>
                                        <p:cTn id="15" dur="1" fill="hold">
                                          <p:stCondLst>
                                            <p:cond delay="0"/>
                                          </p:stCondLst>
                                        </p:cTn>
                                        <p:tgtEl>
                                          <p:spTgt spid="28688"/>
                                        </p:tgtEl>
                                        <p:attrNameLst>
                                          <p:attrName>style.visibility</p:attrName>
                                        </p:attrNameLst>
                                      </p:cBhvr>
                                      <p:to>
                                        <p:strVal val="visible"/>
                                      </p:to>
                                    </p:set>
                                    <p:anim calcmode="lin" valueType="num">
                                      <p:cBhvr>
                                        <p:cTn id="16" dur="500" fill="hold"/>
                                        <p:tgtEl>
                                          <p:spTgt spid="28688"/>
                                        </p:tgtEl>
                                        <p:attrNameLst>
                                          <p:attrName>ppt_w</p:attrName>
                                        </p:attrNameLst>
                                      </p:cBhvr>
                                      <p:tavLst>
                                        <p:tav tm="0">
                                          <p:val>
                                            <p:fltVal val="0"/>
                                          </p:val>
                                        </p:tav>
                                        <p:tav tm="100000">
                                          <p:val>
                                            <p:strVal val="#ppt_w"/>
                                          </p:val>
                                        </p:tav>
                                      </p:tavLst>
                                    </p:anim>
                                    <p:anim calcmode="lin" valueType="num">
                                      <p:cBhvr>
                                        <p:cTn id="17" dur="500" fill="hold"/>
                                        <p:tgtEl>
                                          <p:spTgt spid="28688"/>
                                        </p:tgtEl>
                                        <p:attrNameLst>
                                          <p:attrName>ppt_h</p:attrName>
                                        </p:attrNameLst>
                                      </p:cBhvr>
                                      <p:tavLst>
                                        <p:tav tm="0">
                                          <p:val>
                                            <p:fltVal val="0"/>
                                          </p:val>
                                        </p:tav>
                                        <p:tav tm="100000">
                                          <p:val>
                                            <p:strVal val="#ppt_h"/>
                                          </p:val>
                                        </p:tav>
                                      </p:tavLst>
                                    </p:anim>
                                    <p:animEffect transition="in" filter="fade">
                                      <p:cBhvr>
                                        <p:cTn id="18" dur="500"/>
                                        <p:tgtEl>
                                          <p:spTgt spid="28688"/>
                                        </p:tgtEl>
                                      </p:cBhvr>
                                    </p:animEffect>
                                  </p:childTnLst>
                                </p:cTn>
                              </p:par>
                              <p:par>
                                <p:cTn id="19" presetID="53" presetClass="entr" presetSubtype="16" fill="hold" grpId="0" nodeType="withEffect">
                                  <p:stCondLst>
                                    <p:cond delay="0"/>
                                  </p:stCondLst>
                                  <p:childTnLst>
                                    <p:set>
                                      <p:cBhvr>
                                        <p:cTn id="20" dur="1" fill="hold">
                                          <p:stCondLst>
                                            <p:cond delay="0"/>
                                          </p:stCondLst>
                                        </p:cTn>
                                        <p:tgtEl>
                                          <p:spTgt spid="28679"/>
                                        </p:tgtEl>
                                        <p:attrNameLst>
                                          <p:attrName>style.visibility</p:attrName>
                                        </p:attrNameLst>
                                      </p:cBhvr>
                                      <p:to>
                                        <p:strVal val="visible"/>
                                      </p:to>
                                    </p:set>
                                    <p:anim calcmode="lin" valueType="num">
                                      <p:cBhvr>
                                        <p:cTn id="21" dur="500" fill="hold"/>
                                        <p:tgtEl>
                                          <p:spTgt spid="28679"/>
                                        </p:tgtEl>
                                        <p:attrNameLst>
                                          <p:attrName>ppt_w</p:attrName>
                                        </p:attrNameLst>
                                      </p:cBhvr>
                                      <p:tavLst>
                                        <p:tav tm="0">
                                          <p:val>
                                            <p:fltVal val="0"/>
                                          </p:val>
                                        </p:tav>
                                        <p:tav tm="100000">
                                          <p:val>
                                            <p:strVal val="#ppt_w"/>
                                          </p:val>
                                        </p:tav>
                                      </p:tavLst>
                                    </p:anim>
                                    <p:anim calcmode="lin" valueType="num">
                                      <p:cBhvr>
                                        <p:cTn id="22" dur="500" fill="hold"/>
                                        <p:tgtEl>
                                          <p:spTgt spid="28679"/>
                                        </p:tgtEl>
                                        <p:attrNameLst>
                                          <p:attrName>ppt_h</p:attrName>
                                        </p:attrNameLst>
                                      </p:cBhvr>
                                      <p:tavLst>
                                        <p:tav tm="0">
                                          <p:val>
                                            <p:fltVal val="0"/>
                                          </p:val>
                                        </p:tav>
                                        <p:tav tm="100000">
                                          <p:val>
                                            <p:strVal val="#ppt_h"/>
                                          </p:val>
                                        </p:tav>
                                      </p:tavLst>
                                    </p:anim>
                                    <p:animEffect transition="in" filter="fade">
                                      <p:cBhvr>
                                        <p:cTn id="23" dur="500"/>
                                        <p:tgtEl>
                                          <p:spTgt spid="28679"/>
                                        </p:tgtEl>
                                      </p:cBhvr>
                                    </p:animEffect>
                                  </p:childTnLst>
                                </p:cTn>
                              </p:par>
                            </p:childTnLst>
                          </p:cTn>
                        </p:par>
                        <p:par>
                          <p:cTn id="24" fill="hold">
                            <p:stCondLst>
                              <p:cond delay="500"/>
                            </p:stCondLst>
                            <p:childTnLst>
                              <p:par>
                                <p:cTn id="25" presetID="53" presetClass="entr" presetSubtype="16" fill="hold" grpId="0" nodeType="afterEffect">
                                  <p:stCondLst>
                                    <p:cond delay="0"/>
                                  </p:stCondLst>
                                  <p:childTnLst>
                                    <p:set>
                                      <p:cBhvr>
                                        <p:cTn id="26" dur="1" fill="hold">
                                          <p:stCondLst>
                                            <p:cond delay="0"/>
                                          </p:stCondLst>
                                        </p:cTn>
                                        <p:tgtEl>
                                          <p:spTgt spid="28680"/>
                                        </p:tgtEl>
                                        <p:attrNameLst>
                                          <p:attrName>style.visibility</p:attrName>
                                        </p:attrNameLst>
                                      </p:cBhvr>
                                      <p:to>
                                        <p:strVal val="visible"/>
                                      </p:to>
                                    </p:set>
                                    <p:anim calcmode="lin" valueType="num">
                                      <p:cBhvr>
                                        <p:cTn id="27" dur="500" fill="hold"/>
                                        <p:tgtEl>
                                          <p:spTgt spid="28680"/>
                                        </p:tgtEl>
                                        <p:attrNameLst>
                                          <p:attrName>ppt_w</p:attrName>
                                        </p:attrNameLst>
                                      </p:cBhvr>
                                      <p:tavLst>
                                        <p:tav tm="0">
                                          <p:val>
                                            <p:fltVal val="0"/>
                                          </p:val>
                                        </p:tav>
                                        <p:tav tm="100000">
                                          <p:val>
                                            <p:strVal val="#ppt_w"/>
                                          </p:val>
                                        </p:tav>
                                      </p:tavLst>
                                    </p:anim>
                                    <p:anim calcmode="lin" valueType="num">
                                      <p:cBhvr>
                                        <p:cTn id="28" dur="500" fill="hold"/>
                                        <p:tgtEl>
                                          <p:spTgt spid="28680"/>
                                        </p:tgtEl>
                                        <p:attrNameLst>
                                          <p:attrName>ppt_h</p:attrName>
                                        </p:attrNameLst>
                                      </p:cBhvr>
                                      <p:tavLst>
                                        <p:tav tm="0">
                                          <p:val>
                                            <p:fltVal val="0"/>
                                          </p:val>
                                        </p:tav>
                                        <p:tav tm="100000">
                                          <p:val>
                                            <p:strVal val="#ppt_h"/>
                                          </p:val>
                                        </p:tav>
                                      </p:tavLst>
                                    </p:anim>
                                    <p:animEffect transition="in" filter="fade">
                                      <p:cBhvr>
                                        <p:cTn id="29" dur="500"/>
                                        <p:tgtEl>
                                          <p:spTgt spid="28680"/>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28681"/>
                                        </p:tgtEl>
                                        <p:attrNameLst>
                                          <p:attrName>style.visibility</p:attrName>
                                        </p:attrNameLst>
                                      </p:cBhvr>
                                      <p:to>
                                        <p:strVal val="visible"/>
                                      </p:to>
                                    </p:set>
                                    <p:anim calcmode="lin" valueType="num">
                                      <p:cBhvr>
                                        <p:cTn id="32" dur="500" fill="hold"/>
                                        <p:tgtEl>
                                          <p:spTgt spid="28681"/>
                                        </p:tgtEl>
                                        <p:attrNameLst>
                                          <p:attrName>ppt_w</p:attrName>
                                        </p:attrNameLst>
                                      </p:cBhvr>
                                      <p:tavLst>
                                        <p:tav tm="0">
                                          <p:val>
                                            <p:fltVal val="0"/>
                                          </p:val>
                                        </p:tav>
                                        <p:tav tm="100000">
                                          <p:val>
                                            <p:strVal val="#ppt_w"/>
                                          </p:val>
                                        </p:tav>
                                      </p:tavLst>
                                    </p:anim>
                                    <p:anim calcmode="lin" valueType="num">
                                      <p:cBhvr>
                                        <p:cTn id="33" dur="500" fill="hold"/>
                                        <p:tgtEl>
                                          <p:spTgt spid="28681"/>
                                        </p:tgtEl>
                                        <p:attrNameLst>
                                          <p:attrName>ppt_h</p:attrName>
                                        </p:attrNameLst>
                                      </p:cBhvr>
                                      <p:tavLst>
                                        <p:tav tm="0">
                                          <p:val>
                                            <p:fltVal val="0"/>
                                          </p:val>
                                        </p:tav>
                                        <p:tav tm="100000">
                                          <p:val>
                                            <p:strVal val="#ppt_h"/>
                                          </p:val>
                                        </p:tav>
                                      </p:tavLst>
                                    </p:anim>
                                    <p:animEffect transition="in" filter="fade">
                                      <p:cBhvr>
                                        <p:cTn id="34" dur="500"/>
                                        <p:tgtEl>
                                          <p:spTgt spid="28681"/>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28682"/>
                                        </p:tgtEl>
                                        <p:attrNameLst>
                                          <p:attrName>style.visibility</p:attrName>
                                        </p:attrNameLst>
                                      </p:cBhvr>
                                      <p:to>
                                        <p:strVal val="visible"/>
                                      </p:to>
                                    </p:set>
                                    <p:anim calcmode="lin" valueType="num">
                                      <p:cBhvr>
                                        <p:cTn id="37" dur="500" fill="hold"/>
                                        <p:tgtEl>
                                          <p:spTgt spid="28682"/>
                                        </p:tgtEl>
                                        <p:attrNameLst>
                                          <p:attrName>ppt_w</p:attrName>
                                        </p:attrNameLst>
                                      </p:cBhvr>
                                      <p:tavLst>
                                        <p:tav tm="0">
                                          <p:val>
                                            <p:fltVal val="0"/>
                                          </p:val>
                                        </p:tav>
                                        <p:tav tm="100000">
                                          <p:val>
                                            <p:strVal val="#ppt_w"/>
                                          </p:val>
                                        </p:tav>
                                      </p:tavLst>
                                    </p:anim>
                                    <p:anim calcmode="lin" valueType="num">
                                      <p:cBhvr>
                                        <p:cTn id="38" dur="500" fill="hold"/>
                                        <p:tgtEl>
                                          <p:spTgt spid="28682"/>
                                        </p:tgtEl>
                                        <p:attrNameLst>
                                          <p:attrName>ppt_h</p:attrName>
                                        </p:attrNameLst>
                                      </p:cBhvr>
                                      <p:tavLst>
                                        <p:tav tm="0">
                                          <p:val>
                                            <p:fltVal val="0"/>
                                          </p:val>
                                        </p:tav>
                                        <p:tav tm="100000">
                                          <p:val>
                                            <p:strVal val="#ppt_h"/>
                                          </p:val>
                                        </p:tav>
                                      </p:tavLst>
                                    </p:anim>
                                    <p:animEffect transition="in" filter="fade">
                                      <p:cBhvr>
                                        <p:cTn id="39" dur="500"/>
                                        <p:tgtEl>
                                          <p:spTgt spid="28682"/>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28683"/>
                                        </p:tgtEl>
                                        <p:attrNameLst>
                                          <p:attrName>style.visibility</p:attrName>
                                        </p:attrNameLst>
                                      </p:cBhvr>
                                      <p:to>
                                        <p:strVal val="visible"/>
                                      </p:to>
                                    </p:set>
                                    <p:anim calcmode="lin" valueType="num">
                                      <p:cBhvr>
                                        <p:cTn id="42" dur="500" fill="hold"/>
                                        <p:tgtEl>
                                          <p:spTgt spid="28683"/>
                                        </p:tgtEl>
                                        <p:attrNameLst>
                                          <p:attrName>ppt_w</p:attrName>
                                        </p:attrNameLst>
                                      </p:cBhvr>
                                      <p:tavLst>
                                        <p:tav tm="0">
                                          <p:val>
                                            <p:fltVal val="0"/>
                                          </p:val>
                                        </p:tav>
                                        <p:tav tm="100000">
                                          <p:val>
                                            <p:strVal val="#ppt_w"/>
                                          </p:val>
                                        </p:tav>
                                      </p:tavLst>
                                    </p:anim>
                                    <p:anim calcmode="lin" valueType="num">
                                      <p:cBhvr>
                                        <p:cTn id="43" dur="500" fill="hold"/>
                                        <p:tgtEl>
                                          <p:spTgt spid="28683"/>
                                        </p:tgtEl>
                                        <p:attrNameLst>
                                          <p:attrName>ppt_h</p:attrName>
                                        </p:attrNameLst>
                                      </p:cBhvr>
                                      <p:tavLst>
                                        <p:tav tm="0">
                                          <p:val>
                                            <p:fltVal val="0"/>
                                          </p:val>
                                        </p:tav>
                                        <p:tav tm="100000">
                                          <p:val>
                                            <p:strVal val="#ppt_h"/>
                                          </p:val>
                                        </p:tav>
                                      </p:tavLst>
                                    </p:anim>
                                    <p:animEffect transition="in" filter="fade">
                                      <p:cBhvr>
                                        <p:cTn id="44" dur="500"/>
                                        <p:tgtEl>
                                          <p:spTgt spid="28683"/>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28684"/>
                                        </p:tgtEl>
                                        <p:attrNameLst>
                                          <p:attrName>style.visibility</p:attrName>
                                        </p:attrNameLst>
                                      </p:cBhvr>
                                      <p:to>
                                        <p:strVal val="visible"/>
                                      </p:to>
                                    </p:set>
                                    <p:anim calcmode="lin" valueType="num">
                                      <p:cBhvr>
                                        <p:cTn id="47" dur="500" fill="hold"/>
                                        <p:tgtEl>
                                          <p:spTgt spid="28684"/>
                                        </p:tgtEl>
                                        <p:attrNameLst>
                                          <p:attrName>ppt_w</p:attrName>
                                        </p:attrNameLst>
                                      </p:cBhvr>
                                      <p:tavLst>
                                        <p:tav tm="0">
                                          <p:val>
                                            <p:fltVal val="0"/>
                                          </p:val>
                                        </p:tav>
                                        <p:tav tm="100000">
                                          <p:val>
                                            <p:strVal val="#ppt_w"/>
                                          </p:val>
                                        </p:tav>
                                      </p:tavLst>
                                    </p:anim>
                                    <p:anim calcmode="lin" valueType="num">
                                      <p:cBhvr>
                                        <p:cTn id="48" dur="500" fill="hold"/>
                                        <p:tgtEl>
                                          <p:spTgt spid="28684"/>
                                        </p:tgtEl>
                                        <p:attrNameLst>
                                          <p:attrName>ppt_h</p:attrName>
                                        </p:attrNameLst>
                                      </p:cBhvr>
                                      <p:tavLst>
                                        <p:tav tm="0">
                                          <p:val>
                                            <p:fltVal val="0"/>
                                          </p:val>
                                        </p:tav>
                                        <p:tav tm="100000">
                                          <p:val>
                                            <p:strVal val="#ppt_h"/>
                                          </p:val>
                                        </p:tav>
                                      </p:tavLst>
                                    </p:anim>
                                    <p:animEffect transition="in" filter="fade">
                                      <p:cBhvr>
                                        <p:cTn id="49" dur="500"/>
                                        <p:tgtEl>
                                          <p:spTgt spid="28684"/>
                                        </p:tgtEl>
                                      </p:cBhvr>
                                    </p:animEffect>
                                  </p:childTnLst>
                                </p:cTn>
                              </p:par>
                              <p:par>
                                <p:cTn id="50" presetID="53" presetClass="entr" presetSubtype="16" fill="hold" grpId="0" nodeType="withEffect">
                                  <p:stCondLst>
                                    <p:cond delay="0"/>
                                  </p:stCondLst>
                                  <p:childTnLst>
                                    <p:set>
                                      <p:cBhvr>
                                        <p:cTn id="51" dur="1" fill="hold">
                                          <p:stCondLst>
                                            <p:cond delay="0"/>
                                          </p:stCondLst>
                                        </p:cTn>
                                        <p:tgtEl>
                                          <p:spTgt spid="28685"/>
                                        </p:tgtEl>
                                        <p:attrNameLst>
                                          <p:attrName>style.visibility</p:attrName>
                                        </p:attrNameLst>
                                      </p:cBhvr>
                                      <p:to>
                                        <p:strVal val="visible"/>
                                      </p:to>
                                    </p:set>
                                    <p:anim calcmode="lin" valueType="num">
                                      <p:cBhvr>
                                        <p:cTn id="52" dur="500" fill="hold"/>
                                        <p:tgtEl>
                                          <p:spTgt spid="28685"/>
                                        </p:tgtEl>
                                        <p:attrNameLst>
                                          <p:attrName>ppt_w</p:attrName>
                                        </p:attrNameLst>
                                      </p:cBhvr>
                                      <p:tavLst>
                                        <p:tav tm="0">
                                          <p:val>
                                            <p:fltVal val="0"/>
                                          </p:val>
                                        </p:tav>
                                        <p:tav tm="100000">
                                          <p:val>
                                            <p:strVal val="#ppt_w"/>
                                          </p:val>
                                        </p:tav>
                                      </p:tavLst>
                                    </p:anim>
                                    <p:anim calcmode="lin" valueType="num">
                                      <p:cBhvr>
                                        <p:cTn id="53" dur="500" fill="hold"/>
                                        <p:tgtEl>
                                          <p:spTgt spid="28685"/>
                                        </p:tgtEl>
                                        <p:attrNameLst>
                                          <p:attrName>ppt_h</p:attrName>
                                        </p:attrNameLst>
                                      </p:cBhvr>
                                      <p:tavLst>
                                        <p:tav tm="0">
                                          <p:val>
                                            <p:fltVal val="0"/>
                                          </p:val>
                                        </p:tav>
                                        <p:tav tm="100000">
                                          <p:val>
                                            <p:strVal val="#ppt_h"/>
                                          </p:val>
                                        </p:tav>
                                      </p:tavLst>
                                    </p:anim>
                                    <p:animEffect transition="in" filter="fade">
                                      <p:cBhvr>
                                        <p:cTn id="54" dur="500"/>
                                        <p:tgtEl>
                                          <p:spTgt spid="28685"/>
                                        </p:tgtEl>
                                      </p:cBhvr>
                                    </p:animEffect>
                                  </p:childTnLst>
                                </p:cTn>
                              </p:par>
                              <p:par>
                                <p:cTn id="55" presetID="53" presetClass="entr" presetSubtype="16" fill="hold" grpId="0" nodeType="withEffect">
                                  <p:stCondLst>
                                    <p:cond delay="0"/>
                                  </p:stCondLst>
                                  <p:childTnLst>
                                    <p:set>
                                      <p:cBhvr>
                                        <p:cTn id="56" dur="1" fill="hold">
                                          <p:stCondLst>
                                            <p:cond delay="0"/>
                                          </p:stCondLst>
                                        </p:cTn>
                                        <p:tgtEl>
                                          <p:spTgt spid="28686"/>
                                        </p:tgtEl>
                                        <p:attrNameLst>
                                          <p:attrName>style.visibility</p:attrName>
                                        </p:attrNameLst>
                                      </p:cBhvr>
                                      <p:to>
                                        <p:strVal val="visible"/>
                                      </p:to>
                                    </p:set>
                                    <p:anim calcmode="lin" valueType="num">
                                      <p:cBhvr>
                                        <p:cTn id="57" dur="500" fill="hold"/>
                                        <p:tgtEl>
                                          <p:spTgt spid="28686"/>
                                        </p:tgtEl>
                                        <p:attrNameLst>
                                          <p:attrName>ppt_w</p:attrName>
                                        </p:attrNameLst>
                                      </p:cBhvr>
                                      <p:tavLst>
                                        <p:tav tm="0">
                                          <p:val>
                                            <p:fltVal val="0"/>
                                          </p:val>
                                        </p:tav>
                                        <p:tav tm="100000">
                                          <p:val>
                                            <p:strVal val="#ppt_w"/>
                                          </p:val>
                                        </p:tav>
                                      </p:tavLst>
                                    </p:anim>
                                    <p:anim calcmode="lin" valueType="num">
                                      <p:cBhvr>
                                        <p:cTn id="58" dur="500" fill="hold"/>
                                        <p:tgtEl>
                                          <p:spTgt spid="28686"/>
                                        </p:tgtEl>
                                        <p:attrNameLst>
                                          <p:attrName>ppt_h</p:attrName>
                                        </p:attrNameLst>
                                      </p:cBhvr>
                                      <p:tavLst>
                                        <p:tav tm="0">
                                          <p:val>
                                            <p:fltVal val="0"/>
                                          </p:val>
                                        </p:tav>
                                        <p:tav tm="100000">
                                          <p:val>
                                            <p:strVal val="#ppt_h"/>
                                          </p:val>
                                        </p:tav>
                                      </p:tavLst>
                                    </p:anim>
                                    <p:animEffect transition="in" filter="fade">
                                      <p:cBhvr>
                                        <p:cTn id="59" dur="500"/>
                                        <p:tgtEl>
                                          <p:spTgt spid="28686"/>
                                        </p:tgtEl>
                                      </p:cBhvr>
                                    </p:animEffect>
                                  </p:childTnLst>
                                </p:cTn>
                              </p:par>
                              <p:par>
                                <p:cTn id="60" presetID="53" presetClass="entr" presetSubtype="16" fill="hold" grpId="0" nodeType="withEffect">
                                  <p:stCondLst>
                                    <p:cond delay="0"/>
                                  </p:stCondLst>
                                  <p:childTnLst>
                                    <p:set>
                                      <p:cBhvr>
                                        <p:cTn id="61" dur="1" fill="hold">
                                          <p:stCondLst>
                                            <p:cond delay="0"/>
                                          </p:stCondLst>
                                        </p:cTn>
                                        <p:tgtEl>
                                          <p:spTgt spid="28687"/>
                                        </p:tgtEl>
                                        <p:attrNameLst>
                                          <p:attrName>style.visibility</p:attrName>
                                        </p:attrNameLst>
                                      </p:cBhvr>
                                      <p:to>
                                        <p:strVal val="visible"/>
                                      </p:to>
                                    </p:set>
                                    <p:anim calcmode="lin" valueType="num">
                                      <p:cBhvr>
                                        <p:cTn id="62" dur="500" fill="hold"/>
                                        <p:tgtEl>
                                          <p:spTgt spid="28687"/>
                                        </p:tgtEl>
                                        <p:attrNameLst>
                                          <p:attrName>ppt_w</p:attrName>
                                        </p:attrNameLst>
                                      </p:cBhvr>
                                      <p:tavLst>
                                        <p:tav tm="0">
                                          <p:val>
                                            <p:fltVal val="0"/>
                                          </p:val>
                                        </p:tav>
                                        <p:tav tm="100000">
                                          <p:val>
                                            <p:strVal val="#ppt_w"/>
                                          </p:val>
                                        </p:tav>
                                      </p:tavLst>
                                    </p:anim>
                                    <p:anim calcmode="lin" valueType="num">
                                      <p:cBhvr>
                                        <p:cTn id="63" dur="500" fill="hold"/>
                                        <p:tgtEl>
                                          <p:spTgt spid="28687"/>
                                        </p:tgtEl>
                                        <p:attrNameLst>
                                          <p:attrName>ppt_h</p:attrName>
                                        </p:attrNameLst>
                                      </p:cBhvr>
                                      <p:tavLst>
                                        <p:tav tm="0">
                                          <p:val>
                                            <p:fltVal val="0"/>
                                          </p:val>
                                        </p:tav>
                                        <p:tav tm="100000">
                                          <p:val>
                                            <p:strVal val="#ppt_h"/>
                                          </p:val>
                                        </p:tav>
                                      </p:tavLst>
                                    </p:anim>
                                    <p:animEffect transition="in" filter="fade">
                                      <p:cBhvr>
                                        <p:cTn id="64" dur="500"/>
                                        <p:tgtEl>
                                          <p:spTgt spid="28687"/>
                                        </p:tgtEl>
                                      </p:cBhvr>
                                    </p:animEffect>
                                  </p:childTnLst>
                                </p:cTn>
                              </p:par>
                              <p:par>
                                <p:cTn id="65" presetID="53" presetClass="entr" presetSubtype="16" fill="hold" grpId="0" nodeType="withEffect">
                                  <p:stCondLst>
                                    <p:cond delay="0"/>
                                  </p:stCondLst>
                                  <p:childTnLst>
                                    <p:set>
                                      <p:cBhvr>
                                        <p:cTn id="66" dur="1" fill="hold">
                                          <p:stCondLst>
                                            <p:cond delay="0"/>
                                          </p:stCondLst>
                                        </p:cTn>
                                        <p:tgtEl>
                                          <p:spTgt spid="28689"/>
                                        </p:tgtEl>
                                        <p:attrNameLst>
                                          <p:attrName>style.visibility</p:attrName>
                                        </p:attrNameLst>
                                      </p:cBhvr>
                                      <p:to>
                                        <p:strVal val="visible"/>
                                      </p:to>
                                    </p:set>
                                    <p:anim calcmode="lin" valueType="num">
                                      <p:cBhvr>
                                        <p:cTn id="67" dur="500" fill="hold"/>
                                        <p:tgtEl>
                                          <p:spTgt spid="28689"/>
                                        </p:tgtEl>
                                        <p:attrNameLst>
                                          <p:attrName>ppt_w</p:attrName>
                                        </p:attrNameLst>
                                      </p:cBhvr>
                                      <p:tavLst>
                                        <p:tav tm="0">
                                          <p:val>
                                            <p:fltVal val="0"/>
                                          </p:val>
                                        </p:tav>
                                        <p:tav tm="100000">
                                          <p:val>
                                            <p:strVal val="#ppt_w"/>
                                          </p:val>
                                        </p:tav>
                                      </p:tavLst>
                                    </p:anim>
                                    <p:anim calcmode="lin" valueType="num">
                                      <p:cBhvr>
                                        <p:cTn id="68" dur="500" fill="hold"/>
                                        <p:tgtEl>
                                          <p:spTgt spid="28689"/>
                                        </p:tgtEl>
                                        <p:attrNameLst>
                                          <p:attrName>ppt_h</p:attrName>
                                        </p:attrNameLst>
                                      </p:cBhvr>
                                      <p:tavLst>
                                        <p:tav tm="0">
                                          <p:val>
                                            <p:fltVal val="0"/>
                                          </p:val>
                                        </p:tav>
                                        <p:tav tm="100000">
                                          <p:val>
                                            <p:strVal val="#ppt_h"/>
                                          </p:val>
                                        </p:tav>
                                      </p:tavLst>
                                    </p:anim>
                                    <p:animEffect transition="in" filter="fade">
                                      <p:cBhvr>
                                        <p:cTn id="69" dur="500"/>
                                        <p:tgtEl>
                                          <p:spTgt spid="28689"/>
                                        </p:tgtEl>
                                      </p:cBhvr>
                                    </p:animEffect>
                                  </p:childTnLst>
                                </p:cTn>
                              </p:par>
                              <p:par>
                                <p:cTn id="70" presetID="53" presetClass="entr" presetSubtype="16" fill="hold" grpId="0" nodeType="withEffect">
                                  <p:stCondLst>
                                    <p:cond delay="0"/>
                                  </p:stCondLst>
                                  <p:childTnLst>
                                    <p:set>
                                      <p:cBhvr>
                                        <p:cTn id="71" dur="1" fill="hold">
                                          <p:stCondLst>
                                            <p:cond delay="0"/>
                                          </p:stCondLst>
                                        </p:cTn>
                                        <p:tgtEl>
                                          <p:spTgt spid="28690"/>
                                        </p:tgtEl>
                                        <p:attrNameLst>
                                          <p:attrName>style.visibility</p:attrName>
                                        </p:attrNameLst>
                                      </p:cBhvr>
                                      <p:to>
                                        <p:strVal val="visible"/>
                                      </p:to>
                                    </p:set>
                                    <p:anim calcmode="lin" valueType="num">
                                      <p:cBhvr>
                                        <p:cTn id="72" dur="500" fill="hold"/>
                                        <p:tgtEl>
                                          <p:spTgt spid="28690"/>
                                        </p:tgtEl>
                                        <p:attrNameLst>
                                          <p:attrName>ppt_w</p:attrName>
                                        </p:attrNameLst>
                                      </p:cBhvr>
                                      <p:tavLst>
                                        <p:tav tm="0">
                                          <p:val>
                                            <p:fltVal val="0"/>
                                          </p:val>
                                        </p:tav>
                                        <p:tav tm="100000">
                                          <p:val>
                                            <p:strVal val="#ppt_w"/>
                                          </p:val>
                                        </p:tav>
                                      </p:tavLst>
                                    </p:anim>
                                    <p:anim calcmode="lin" valueType="num">
                                      <p:cBhvr>
                                        <p:cTn id="73" dur="500" fill="hold"/>
                                        <p:tgtEl>
                                          <p:spTgt spid="28690"/>
                                        </p:tgtEl>
                                        <p:attrNameLst>
                                          <p:attrName>ppt_h</p:attrName>
                                        </p:attrNameLst>
                                      </p:cBhvr>
                                      <p:tavLst>
                                        <p:tav tm="0">
                                          <p:val>
                                            <p:fltVal val="0"/>
                                          </p:val>
                                        </p:tav>
                                        <p:tav tm="100000">
                                          <p:val>
                                            <p:strVal val="#ppt_h"/>
                                          </p:val>
                                        </p:tav>
                                      </p:tavLst>
                                    </p:anim>
                                    <p:animEffect transition="in" filter="fade">
                                      <p:cBhvr>
                                        <p:cTn id="74" dur="500"/>
                                        <p:tgtEl>
                                          <p:spTgt spid="28690"/>
                                        </p:tgtEl>
                                      </p:cBhvr>
                                    </p:animEffect>
                                  </p:childTnLst>
                                </p:cTn>
                              </p:par>
                              <p:par>
                                <p:cTn id="75" presetID="53" presetClass="entr" presetSubtype="16" fill="hold" grpId="0" nodeType="withEffect">
                                  <p:stCondLst>
                                    <p:cond delay="0"/>
                                  </p:stCondLst>
                                  <p:childTnLst>
                                    <p:set>
                                      <p:cBhvr>
                                        <p:cTn id="76" dur="1" fill="hold">
                                          <p:stCondLst>
                                            <p:cond delay="0"/>
                                          </p:stCondLst>
                                        </p:cTn>
                                        <p:tgtEl>
                                          <p:spTgt spid="28691"/>
                                        </p:tgtEl>
                                        <p:attrNameLst>
                                          <p:attrName>style.visibility</p:attrName>
                                        </p:attrNameLst>
                                      </p:cBhvr>
                                      <p:to>
                                        <p:strVal val="visible"/>
                                      </p:to>
                                    </p:set>
                                    <p:anim calcmode="lin" valueType="num">
                                      <p:cBhvr>
                                        <p:cTn id="77" dur="500" fill="hold"/>
                                        <p:tgtEl>
                                          <p:spTgt spid="28691"/>
                                        </p:tgtEl>
                                        <p:attrNameLst>
                                          <p:attrName>ppt_w</p:attrName>
                                        </p:attrNameLst>
                                      </p:cBhvr>
                                      <p:tavLst>
                                        <p:tav tm="0">
                                          <p:val>
                                            <p:fltVal val="0"/>
                                          </p:val>
                                        </p:tav>
                                        <p:tav tm="100000">
                                          <p:val>
                                            <p:strVal val="#ppt_w"/>
                                          </p:val>
                                        </p:tav>
                                      </p:tavLst>
                                    </p:anim>
                                    <p:anim calcmode="lin" valueType="num">
                                      <p:cBhvr>
                                        <p:cTn id="78" dur="500" fill="hold"/>
                                        <p:tgtEl>
                                          <p:spTgt spid="28691"/>
                                        </p:tgtEl>
                                        <p:attrNameLst>
                                          <p:attrName>ppt_h</p:attrName>
                                        </p:attrNameLst>
                                      </p:cBhvr>
                                      <p:tavLst>
                                        <p:tav tm="0">
                                          <p:val>
                                            <p:fltVal val="0"/>
                                          </p:val>
                                        </p:tav>
                                        <p:tav tm="100000">
                                          <p:val>
                                            <p:strVal val="#ppt_h"/>
                                          </p:val>
                                        </p:tav>
                                      </p:tavLst>
                                    </p:anim>
                                    <p:animEffect transition="in" filter="fade">
                                      <p:cBhvr>
                                        <p:cTn id="79" dur="500"/>
                                        <p:tgtEl>
                                          <p:spTgt spid="28691"/>
                                        </p:tgtEl>
                                      </p:cBhvr>
                                    </p:animEffect>
                                  </p:childTnLst>
                                </p:cTn>
                              </p:par>
                              <p:par>
                                <p:cTn id="80" presetID="53" presetClass="entr" presetSubtype="16" fill="hold" grpId="0" nodeType="withEffect">
                                  <p:stCondLst>
                                    <p:cond delay="0"/>
                                  </p:stCondLst>
                                  <p:childTnLst>
                                    <p:set>
                                      <p:cBhvr>
                                        <p:cTn id="81" dur="1" fill="hold">
                                          <p:stCondLst>
                                            <p:cond delay="0"/>
                                          </p:stCondLst>
                                        </p:cTn>
                                        <p:tgtEl>
                                          <p:spTgt spid="28692"/>
                                        </p:tgtEl>
                                        <p:attrNameLst>
                                          <p:attrName>style.visibility</p:attrName>
                                        </p:attrNameLst>
                                      </p:cBhvr>
                                      <p:to>
                                        <p:strVal val="visible"/>
                                      </p:to>
                                    </p:set>
                                    <p:anim calcmode="lin" valueType="num">
                                      <p:cBhvr>
                                        <p:cTn id="82" dur="500" fill="hold"/>
                                        <p:tgtEl>
                                          <p:spTgt spid="28692"/>
                                        </p:tgtEl>
                                        <p:attrNameLst>
                                          <p:attrName>ppt_w</p:attrName>
                                        </p:attrNameLst>
                                      </p:cBhvr>
                                      <p:tavLst>
                                        <p:tav tm="0">
                                          <p:val>
                                            <p:fltVal val="0"/>
                                          </p:val>
                                        </p:tav>
                                        <p:tav tm="100000">
                                          <p:val>
                                            <p:strVal val="#ppt_w"/>
                                          </p:val>
                                        </p:tav>
                                      </p:tavLst>
                                    </p:anim>
                                    <p:anim calcmode="lin" valueType="num">
                                      <p:cBhvr>
                                        <p:cTn id="83" dur="500" fill="hold"/>
                                        <p:tgtEl>
                                          <p:spTgt spid="28692"/>
                                        </p:tgtEl>
                                        <p:attrNameLst>
                                          <p:attrName>ppt_h</p:attrName>
                                        </p:attrNameLst>
                                      </p:cBhvr>
                                      <p:tavLst>
                                        <p:tav tm="0">
                                          <p:val>
                                            <p:fltVal val="0"/>
                                          </p:val>
                                        </p:tav>
                                        <p:tav tm="100000">
                                          <p:val>
                                            <p:strVal val="#ppt_h"/>
                                          </p:val>
                                        </p:tav>
                                      </p:tavLst>
                                    </p:anim>
                                    <p:animEffect transition="in" filter="fade">
                                      <p:cBhvr>
                                        <p:cTn id="84" dur="500"/>
                                        <p:tgtEl>
                                          <p:spTgt spid="28692"/>
                                        </p:tgtEl>
                                      </p:cBhvr>
                                    </p:animEffect>
                                  </p:childTnLst>
                                </p:cTn>
                              </p:par>
                              <p:par>
                                <p:cTn id="85" presetID="53" presetClass="entr" presetSubtype="16" fill="hold" grpId="0" nodeType="withEffect">
                                  <p:stCondLst>
                                    <p:cond delay="0"/>
                                  </p:stCondLst>
                                  <p:childTnLst>
                                    <p:set>
                                      <p:cBhvr>
                                        <p:cTn id="86" dur="1" fill="hold">
                                          <p:stCondLst>
                                            <p:cond delay="0"/>
                                          </p:stCondLst>
                                        </p:cTn>
                                        <p:tgtEl>
                                          <p:spTgt spid="28693"/>
                                        </p:tgtEl>
                                        <p:attrNameLst>
                                          <p:attrName>style.visibility</p:attrName>
                                        </p:attrNameLst>
                                      </p:cBhvr>
                                      <p:to>
                                        <p:strVal val="visible"/>
                                      </p:to>
                                    </p:set>
                                    <p:anim calcmode="lin" valueType="num">
                                      <p:cBhvr>
                                        <p:cTn id="87" dur="500" fill="hold"/>
                                        <p:tgtEl>
                                          <p:spTgt spid="28693"/>
                                        </p:tgtEl>
                                        <p:attrNameLst>
                                          <p:attrName>ppt_w</p:attrName>
                                        </p:attrNameLst>
                                      </p:cBhvr>
                                      <p:tavLst>
                                        <p:tav tm="0">
                                          <p:val>
                                            <p:fltVal val="0"/>
                                          </p:val>
                                        </p:tav>
                                        <p:tav tm="100000">
                                          <p:val>
                                            <p:strVal val="#ppt_w"/>
                                          </p:val>
                                        </p:tav>
                                      </p:tavLst>
                                    </p:anim>
                                    <p:anim calcmode="lin" valueType="num">
                                      <p:cBhvr>
                                        <p:cTn id="88" dur="500" fill="hold"/>
                                        <p:tgtEl>
                                          <p:spTgt spid="28693"/>
                                        </p:tgtEl>
                                        <p:attrNameLst>
                                          <p:attrName>ppt_h</p:attrName>
                                        </p:attrNameLst>
                                      </p:cBhvr>
                                      <p:tavLst>
                                        <p:tav tm="0">
                                          <p:val>
                                            <p:fltVal val="0"/>
                                          </p:val>
                                        </p:tav>
                                        <p:tav tm="100000">
                                          <p:val>
                                            <p:strVal val="#ppt_h"/>
                                          </p:val>
                                        </p:tav>
                                      </p:tavLst>
                                    </p:anim>
                                    <p:animEffect transition="in" filter="fade">
                                      <p:cBhvr>
                                        <p:cTn id="89" dur="500"/>
                                        <p:tgtEl>
                                          <p:spTgt spid="28693"/>
                                        </p:tgtEl>
                                      </p:cBhvr>
                                    </p:animEffect>
                                  </p:childTnLst>
                                </p:cTn>
                              </p:par>
                              <p:par>
                                <p:cTn id="90" presetID="53" presetClass="entr" presetSubtype="16" fill="hold" grpId="0" nodeType="withEffect">
                                  <p:stCondLst>
                                    <p:cond delay="0"/>
                                  </p:stCondLst>
                                  <p:childTnLst>
                                    <p:set>
                                      <p:cBhvr>
                                        <p:cTn id="91" dur="1" fill="hold">
                                          <p:stCondLst>
                                            <p:cond delay="0"/>
                                          </p:stCondLst>
                                        </p:cTn>
                                        <p:tgtEl>
                                          <p:spTgt spid="28694"/>
                                        </p:tgtEl>
                                        <p:attrNameLst>
                                          <p:attrName>style.visibility</p:attrName>
                                        </p:attrNameLst>
                                      </p:cBhvr>
                                      <p:to>
                                        <p:strVal val="visible"/>
                                      </p:to>
                                    </p:set>
                                    <p:anim calcmode="lin" valueType="num">
                                      <p:cBhvr>
                                        <p:cTn id="92" dur="500" fill="hold"/>
                                        <p:tgtEl>
                                          <p:spTgt spid="28694"/>
                                        </p:tgtEl>
                                        <p:attrNameLst>
                                          <p:attrName>ppt_w</p:attrName>
                                        </p:attrNameLst>
                                      </p:cBhvr>
                                      <p:tavLst>
                                        <p:tav tm="0">
                                          <p:val>
                                            <p:fltVal val="0"/>
                                          </p:val>
                                        </p:tav>
                                        <p:tav tm="100000">
                                          <p:val>
                                            <p:strVal val="#ppt_w"/>
                                          </p:val>
                                        </p:tav>
                                      </p:tavLst>
                                    </p:anim>
                                    <p:anim calcmode="lin" valueType="num">
                                      <p:cBhvr>
                                        <p:cTn id="93" dur="500" fill="hold"/>
                                        <p:tgtEl>
                                          <p:spTgt spid="28694"/>
                                        </p:tgtEl>
                                        <p:attrNameLst>
                                          <p:attrName>ppt_h</p:attrName>
                                        </p:attrNameLst>
                                      </p:cBhvr>
                                      <p:tavLst>
                                        <p:tav tm="0">
                                          <p:val>
                                            <p:fltVal val="0"/>
                                          </p:val>
                                        </p:tav>
                                        <p:tav tm="100000">
                                          <p:val>
                                            <p:strVal val="#ppt_h"/>
                                          </p:val>
                                        </p:tav>
                                      </p:tavLst>
                                    </p:anim>
                                    <p:animEffect transition="in" filter="fade">
                                      <p:cBhvr>
                                        <p:cTn id="94" dur="500"/>
                                        <p:tgtEl>
                                          <p:spTgt spid="28694"/>
                                        </p:tgtEl>
                                      </p:cBhvr>
                                    </p:animEffect>
                                  </p:childTnLst>
                                </p:cTn>
                              </p:par>
                              <p:par>
                                <p:cTn id="95" presetID="53" presetClass="entr" presetSubtype="16" fill="hold" grpId="0" nodeType="withEffect">
                                  <p:stCondLst>
                                    <p:cond delay="0"/>
                                  </p:stCondLst>
                                  <p:childTnLst>
                                    <p:set>
                                      <p:cBhvr>
                                        <p:cTn id="96" dur="1" fill="hold">
                                          <p:stCondLst>
                                            <p:cond delay="0"/>
                                          </p:stCondLst>
                                        </p:cTn>
                                        <p:tgtEl>
                                          <p:spTgt spid="28695"/>
                                        </p:tgtEl>
                                        <p:attrNameLst>
                                          <p:attrName>style.visibility</p:attrName>
                                        </p:attrNameLst>
                                      </p:cBhvr>
                                      <p:to>
                                        <p:strVal val="visible"/>
                                      </p:to>
                                    </p:set>
                                    <p:anim calcmode="lin" valueType="num">
                                      <p:cBhvr>
                                        <p:cTn id="97" dur="500" fill="hold"/>
                                        <p:tgtEl>
                                          <p:spTgt spid="28695"/>
                                        </p:tgtEl>
                                        <p:attrNameLst>
                                          <p:attrName>ppt_w</p:attrName>
                                        </p:attrNameLst>
                                      </p:cBhvr>
                                      <p:tavLst>
                                        <p:tav tm="0">
                                          <p:val>
                                            <p:fltVal val="0"/>
                                          </p:val>
                                        </p:tav>
                                        <p:tav tm="100000">
                                          <p:val>
                                            <p:strVal val="#ppt_w"/>
                                          </p:val>
                                        </p:tav>
                                      </p:tavLst>
                                    </p:anim>
                                    <p:anim calcmode="lin" valueType="num">
                                      <p:cBhvr>
                                        <p:cTn id="98" dur="500" fill="hold"/>
                                        <p:tgtEl>
                                          <p:spTgt spid="28695"/>
                                        </p:tgtEl>
                                        <p:attrNameLst>
                                          <p:attrName>ppt_h</p:attrName>
                                        </p:attrNameLst>
                                      </p:cBhvr>
                                      <p:tavLst>
                                        <p:tav tm="0">
                                          <p:val>
                                            <p:fltVal val="0"/>
                                          </p:val>
                                        </p:tav>
                                        <p:tav tm="100000">
                                          <p:val>
                                            <p:strVal val="#ppt_h"/>
                                          </p:val>
                                        </p:tav>
                                      </p:tavLst>
                                    </p:anim>
                                    <p:animEffect transition="in" filter="fade">
                                      <p:cBhvr>
                                        <p:cTn id="99" dur="500"/>
                                        <p:tgtEl>
                                          <p:spTgt spid="28695"/>
                                        </p:tgtEl>
                                      </p:cBhvr>
                                    </p:animEffect>
                                  </p:childTnLst>
                                </p:cTn>
                              </p:par>
                              <p:par>
                                <p:cTn id="100" presetID="53" presetClass="entr" presetSubtype="16" fill="hold" grpId="0" nodeType="withEffect">
                                  <p:stCondLst>
                                    <p:cond delay="0"/>
                                  </p:stCondLst>
                                  <p:childTnLst>
                                    <p:set>
                                      <p:cBhvr>
                                        <p:cTn id="101" dur="1" fill="hold">
                                          <p:stCondLst>
                                            <p:cond delay="0"/>
                                          </p:stCondLst>
                                        </p:cTn>
                                        <p:tgtEl>
                                          <p:spTgt spid="28696"/>
                                        </p:tgtEl>
                                        <p:attrNameLst>
                                          <p:attrName>style.visibility</p:attrName>
                                        </p:attrNameLst>
                                      </p:cBhvr>
                                      <p:to>
                                        <p:strVal val="visible"/>
                                      </p:to>
                                    </p:set>
                                    <p:anim calcmode="lin" valueType="num">
                                      <p:cBhvr>
                                        <p:cTn id="102" dur="500" fill="hold"/>
                                        <p:tgtEl>
                                          <p:spTgt spid="28696"/>
                                        </p:tgtEl>
                                        <p:attrNameLst>
                                          <p:attrName>ppt_w</p:attrName>
                                        </p:attrNameLst>
                                      </p:cBhvr>
                                      <p:tavLst>
                                        <p:tav tm="0">
                                          <p:val>
                                            <p:fltVal val="0"/>
                                          </p:val>
                                        </p:tav>
                                        <p:tav tm="100000">
                                          <p:val>
                                            <p:strVal val="#ppt_w"/>
                                          </p:val>
                                        </p:tav>
                                      </p:tavLst>
                                    </p:anim>
                                    <p:anim calcmode="lin" valueType="num">
                                      <p:cBhvr>
                                        <p:cTn id="103" dur="500" fill="hold"/>
                                        <p:tgtEl>
                                          <p:spTgt spid="28696"/>
                                        </p:tgtEl>
                                        <p:attrNameLst>
                                          <p:attrName>ppt_h</p:attrName>
                                        </p:attrNameLst>
                                      </p:cBhvr>
                                      <p:tavLst>
                                        <p:tav tm="0">
                                          <p:val>
                                            <p:fltVal val="0"/>
                                          </p:val>
                                        </p:tav>
                                        <p:tav tm="100000">
                                          <p:val>
                                            <p:strVal val="#ppt_h"/>
                                          </p:val>
                                        </p:tav>
                                      </p:tavLst>
                                    </p:anim>
                                    <p:animEffect transition="in" filter="fade">
                                      <p:cBhvr>
                                        <p:cTn id="104" dur="500"/>
                                        <p:tgtEl>
                                          <p:spTgt spid="28696"/>
                                        </p:tgtEl>
                                      </p:cBhvr>
                                    </p:animEffect>
                                  </p:childTnLst>
                                </p:cTn>
                              </p:par>
                              <p:par>
                                <p:cTn id="105" presetID="53" presetClass="entr" presetSubtype="16" fill="hold" grpId="0" nodeType="withEffect">
                                  <p:stCondLst>
                                    <p:cond delay="0"/>
                                  </p:stCondLst>
                                  <p:childTnLst>
                                    <p:set>
                                      <p:cBhvr>
                                        <p:cTn id="106" dur="1" fill="hold">
                                          <p:stCondLst>
                                            <p:cond delay="0"/>
                                          </p:stCondLst>
                                        </p:cTn>
                                        <p:tgtEl>
                                          <p:spTgt spid="28697"/>
                                        </p:tgtEl>
                                        <p:attrNameLst>
                                          <p:attrName>style.visibility</p:attrName>
                                        </p:attrNameLst>
                                      </p:cBhvr>
                                      <p:to>
                                        <p:strVal val="visible"/>
                                      </p:to>
                                    </p:set>
                                    <p:anim calcmode="lin" valueType="num">
                                      <p:cBhvr>
                                        <p:cTn id="107" dur="500" fill="hold"/>
                                        <p:tgtEl>
                                          <p:spTgt spid="28697"/>
                                        </p:tgtEl>
                                        <p:attrNameLst>
                                          <p:attrName>ppt_w</p:attrName>
                                        </p:attrNameLst>
                                      </p:cBhvr>
                                      <p:tavLst>
                                        <p:tav tm="0">
                                          <p:val>
                                            <p:fltVal val="0"/>
                                          </p:val>
                                        </p:tav>
                                        <p:tav tm="100000">
                                          <p:val>
                                            <p:strVal val="#ppt_w"/>
                                          </p:val>
                                        </p:tav>
                                      </p:tavLst>
                                    </p:anim>
                                    <p:anim calcmode="lin" valueType="num">
                                      <p:cBhvr>
                                        <p:cTn id="108" dur="500" fill="hold"/>
                                        <p:tgtEl>
                                          <p:spTgt spid="28697"/>
                                        </p:tgtEl>
                                        <p:attrNameLst>
                                          <p:attrName>ppt_h</p:attrName>
                                        </p:attrNameLst>
                                      </p:cBhvr>
                                      <p:tavLst>
                                        <p:tav tm="0">
                                          <p:val>
                                            <p:fltVal val="0"/>
                                          </p:val>
                                        </p:tav>
                                        <p:tav tm="100000">
                                          <p:val>
                                            <p:strVal val="#ppt_h"/>
                                          </p:val>
                                        </p:tav>
                                      </p:tavLst>
                                    </p:anim>
                                    <p:animEffect transition="in" filter="fade">
                                      <p:cBhvr>
                                        <p:cTn id="109" dur="500"/>
                                        <p:tgtEl>
                                          <p:spTgt spid="28697"/>
                                        </p:tgtEl>
                                      </p:cBhvr>
                                    </p:animEffect>
                                  </p:childTnLst>
                                </p:cTn>
                              </p:par>
                              <p:par>
                                <p:cTn id="110" presetID="53" presetClass="entr" presetSubtype="16" fill="hold" grpId="0" nodeType="withEffect">
                                  <p:stCondLst>
                                    <p:cond delay="0"/>
                                  </p:stCondLst>
                                  <p:childTnLst>
                                    <p:set>
                                      <p:cBhvr>
                                        <p:cTn id="111" dur="1" fill="hold">
                                          <p:stCondLst>
                                            <p:cond delay="0"/>
                                          </p:stCondLst>
                                        </p:cTn>
                                        <p:tgtEl>
                                          <p:spTgt spid="28698"/>
                                        </p:tgtEl>
                                        <p:attrNameLst>
                                          <p:attrName>style.visibility</p:attrName>
                                        </p:attrNameLst>
                                      </p:cBhvr>
                                      <p:to>
                                        <p:strVal val="visible"/>
                                      </p:to>
                                    </p:set>
                                    <p:anim calcmode="lin" valueType="num">
                                      <p:cBhvr>
                                        <p:cTn id="112" dur="500" fill="hold"/>
                                        <p:tgtEl>
                                          <p:spTgt spid="28698"/>
                                        </p:tgtEl>
                                        <p:attrNameLst>
                                          <p:attrName>ppt_w</p:attrName>
                                        </p:attrNameLst>
                                      </p:cBhvr>
                                      <p:tavLst>
                                        <p:tav tm="0">
                                          <p:val>
                                            <p:fltVal val="0"/>
                                          </p:val>
                                        </p:tav>
                                        <p:tav tm="100000">
                                          <p:val>
                                            <p:strVal val="#ppt_w"/>
                                          </p:val>
                                        </p:tav>
                                      </p:tavLst>
                                    </p:anim>
                                    <p:anim calcmode="lin" valueType="num">
                                      <p:cBhvr>
                                        <p:cTn id="113" dur="500" fill="hold"/>
                                        <p:tgtEl>
                                          <p:spTgt spid="28698"/>
                                        </p:tgtEl>
                                        <p:attrNameLst>
                                          <p:attrName>ppt_h</p:attrName>
                                        </p:attrNameLst>
                                      </p:cBhvr>
                                      <p:tavLst>
                                        <p:tav tm="0">
                                          <p:val>
                                            <p:fltVal val="0"/>
                                          </p:val>
                                        </p:tav>
                                        <p:tav tm="100000">
                                          <p:val>
                                            <p:strVal val="#ppt_h"/>
                                          </p:val>
                                        </p:tav>
                                      </p:tavLst>
                                    </p:anim>
                                    <p:animEffect transition="in" filter="fade">
                                      <p:cBhvr>
                                        <p:cTn id="114" dur="500"/>
                                        <p:tgtEl>
                                          <p:spTgt spid="28698"/>
                                        </p:tgtEl>
                                      </p:cBhvr>
                                    </p:animEffect>
                                  </p:childTnLst>
                                </p:cTn>
                              </p:par>
                              <p:par>
                                <p:cTn id="115" presetID="53" presetClass="entr" presetSubtype="16" fill="hold" grpId="0" nodeType="withEffect">
                                  <p:stCondLst>
                                    <p:cond delay="0"/>
                                  </p:stCondLst>
                                  <p:childTnLst>
                                    <p:set>
                                      <p:cBhvr>
                                        <p:cTn id="116" dur="1" fill="hold">
                                          <p:stCondLst>
                                            <p:cond delay="0"/>
                                          </p:stCondLst>
                                        </p:cTn>
                                        <p:tgtEl>
                                          <p:spTgt spid="28699"/>
                                        </p:tgtEl>
                                        <p:attrNameLst>
                                          <p:attrName>style.visibility</p:attrName>
                                        </p:attrNameLst>
                                      </p:cBhvr>
                                      <p:to>
                                        <p:strVal val="visible"/>
                                      </p:to>
                                    </p:set>
                                    <p:anim calcmode="lin" valueType="num">
                                      <p:cBhvr>
                                        <p:cTn id="117" dur="500" fill="hold"/>
                                        <p:tgtEl>
                                          <p:spTgt spid="28699"/>
                                        </p:tgtEl>
                                        <p:attrNameLst>
                                          <p:attrName>ppt_w</p:attrName>
                                        </p:attrNameLst>
                                      </p:cBhvr>
                                      <p:tavLst>
                                        <p:tav tm="0">
                                          <p:val>
                                            <p:fltVal val="0"/>
                                          </p:val>
                                        </p:tav>
                                        <p:tav tm="100000">
                                          <p:val>
                                            <p:strVal val="#ppt_w"/>
                                          </p:val>
                                        </p:tav>
                                      </p:tavLst>
                                    </p:anim>
                                    <p:anim calcmode="lin" valueType="num">
                                      <p:cBhvr>
                                        <p:cTn id="118" dur="500" fill="hold"/>
                                        <p:tgtEl>
                                          <p:spTgt spid="28699"/>
                                        </p:tgtEl>
                                        <p:attrNameLst>
                                          <p:attrName>ppt_h</p:attrName>
                                        </p:attrNameLst>
                                      </p:cBhvr>
                                      <p:tavLst>
                                        <p:tav tm="0">
                                          <p:val>
                                            <p:fltVal val="0"/>
                                          </p:val>
                                        </p:tav>
                                        <p:tav tm="100000">
                                          <p:val>
                                            <p:strVal val="#ppt_h"/>
                                          </p:val>
                                        </p:tav>
                                      </p:tavLst>
                                    </p:anim>
                                    <p:animEffect transition="in" filter="fade">
                                      <p:cBhvr>
                                        <p:cTn id="119" dur="500"/>
                                        <p:tgtEl>
                                          <p:spTgt spid="28699"/>
                                        </p:tgtEl>
                                      </p:cBhvr>
                                    </p:animEffect>
                                  </p:childTnLst>
                                </p:cTn>
                              </p:par>
                              <p:par>
                                <p:cTn id="120" presetID="53" presetClass="entr" presetSubtype="16" fill="hold" grpId="0" nodeType="withEffect">
                                  <p:stCondLst>
                                    <p:cond delay="0"/>
                                  </p:stCondLst>
                                  <p:childTnLst>
                                    <p:set>
                                      <p:cBhvr>
                                        <p:cTn id="121" dur="1" fill="hold">
                                          <p:stCondLst>
                                            <p:cond delay="0"/>
                                          </p:stCondLst>
                                        </p:cTn>
                                        <p:tgtEl>
                                          <p:spTgt spid="28700"/>
                                        </p:tgtEl>
                                        <p:attrNameLst>
                                          <p:attrName>style.visibility</p:attrName>
                                        </p:attrNameLst>
                                      </p:cBhvr>
                                      <p:to>
                                        <p:strVal val="visible"/>
                                      </p:to>
                                    </p:set>
                                    <p:anim calcmode="lin" valueType="num">
                                      <p:cBhvr>
                                        <p:cTn id="122" dur="500" fill="hold"/>
                                        <p:tgtEl>
                                          <p:spTgt spid="28700"/>
                                        </p:tgtEl>
                                        <p:attrNameLst>
                                          <p:attrName>ppt_w</p:attrName>
                                        </p:attrNameLst>
                                      </p:cBhvr>
                                      <p:tavLst>
                                        <p:tav tm="0">
                                          <p:val>
                                            <p:fltVal val="0"/>
                                          </p:val>
                                        </p:tav>
                                        <p:tav tm="100000">
                                          <p:val>
                                            <p:strVal val="#ppt_w"/>
                                          </p:val>
                                        </p:tav>
                                      </p:tavLst>
                                    </p:anim>
                                    <p:anim calcmode="lin" valueType="num">
                                      <p:cBhvr>
                                        <p:cTn id="123" dur="500" fill="hold"/>
                                        <p:tgtEl>
                                          <p:spTgt spid="28700"/>
                                        </p:tgtEl>
                                        <p:attrNameLst>
                                          <p:attrName>ppt_h</p:attrName>
                                        </p:attrNameLst>
                                      </p:cBhvr>
                                      <p:tavLst>
                                        <p:tav tm="0">
                                          <p:val>
                                            <p:fltVal val="0"/>
                                          </p:val>
                                        </p:tav>
                                        <p:tav tm="100000">
                                          <p:val>
                                            <p:strVal val="#ppt_h"/>
                                          </p:val>
                                        </p:tav>
                                      </p:tavLst>
                                    </p:anim>
                                    <p:animEffect transition="in" filter="fade">
                                      <p:cBhvr>
                                        <p:cTn id="124" dur="500"/>
                                        <p:tgtEl>
                                          <p:spTgt spid="28700"/>
                                        </p:tgtEl>
                                      </p:cBhvr>
                                    </p:animEffect>
                                  </p:childTnLst>
                                </p:cTn>
                              </p:par>
                              <p:par>
                                <p:cTn id="125" presetID="53" presetClass="entr" presetSubtype="16" fill="hold" grpId="0" nodeType="withEffect">
                                  <p:stCondLst>
                                    <p:cond delay="0"/>
                                  </p:stCondLst>
                                  <p:childTnLst>
                                    <p:set>
                                      <p:cBhvr>
                                        <p:cTn id="126" dur="1" fill="hold">
                                          <p:stCondLst>
                                            <p:cond delay="0"/>
                                          </p:stCondLst>
                                        </p:cTn>
                                        <p:tgtEl>
                                          <p:spTgt spid="28701"/>
                                        </p:tgtEl>
                                        <p:attrNameLst>
                                          <p:attrName>style.visibility</p:attrName>
                                        </p:attrNameLst>
                                      </p:cBhvr>
                                      <p:to>
                                        <p:strVal val="visible"/>
                                      </p:to>
                                    </p:set>
                                    <p:anim calcmode="lin" valueType="num">
                                      <p:cBhvr>
                                        <p:cTn id="127" dur="500" fill="hold"/>
                                        <p:tgtEl>
                                          <p:spTgt spid="28701"/>
                                        </p:tgtEl>
                                        <p:attrNameLst>
                                          <p:attrName>ppt_w</p:attrName>
                                        </p:attrNameLst>
                                      </p:cBhvr>
                                      <p:tavLst>
                                        <p:tav tm="0">
                                          <p:val>
                                            <p:fltVal val="0"/>
                                          </p:val>
                                        </p:tav>
                                        <p:tav tm="100000">
                                          <p:val>
                                            <p:strVal val="#ppt_w"/>
                                          </p:val>
                                        </p:tav>
                                      </p:tavLst>
                                    </p:anim>
                                    <p:anim calcmode="lin" valueType="num">
                                      <p:cBhvr>
                                        <p:cTn id="128" dur="500" fill="hold"/>
                                        <p:tgtEl>
                                          <p:spTgt spid="28701"/>
                                        </p:tgtEl>
                                        <p:attrNameLst>
                                          <p:attrName>ppt_h</p:attrName>
                                        </p:attrNameLst>
                                      </p:cBhvr>
                                      <p:tavLst>
                                        <p:tav tm="0">
                                          <p:val>
                                            <p:fltVal val="0"/>
                                          </p:val>
                                        </p:tav>
                                        <p:tav tm="100000">
                                          <p:val>
                                            <p:strVal val="#ppt_h"/>
                                          </p:val>
                                        </p:tav>
                                      </p:tavLst>
                                    </p:anim>
                                    <p:animEffect transition="in" filter="fade">
                                      <p:cBhvr>
                                        <p:cTn id="129" dur="500"/>
                                        <p:tgtEl>
                                          <p:spTgt spid="28701"/>
                                        </p:tgtEl>
                                      </p:cBhvr>
                                    </p:animEffect>
                                  </p:childTnLst>
                                </p:cTn>
                              </p:par>
                              <p:par>
                                <p:cTn id="130" presetID="53" presetClass="entr" presetSubtype="16" fill="hold" grpId="0" nodeType="withEffect">
                                  <p:stCondLst>
                                    <p:cond delay="0"/>
                                  </p:stCondLst>
                                  <p:childTnLst>
                                    <p:set>
                                      <p:cBhvr>
                                        <p:cTn id="131" dur="1" fill="hold">
                                          <p:stCondLst>
                                            <p:cond delay="0"/>
                                          </p:stCondLst>
                                        </p:cTn>
                                        <p:tgtEl>
                                          <p:spTgt spid="28702"/>
                                        </p:tgtEl>
                                        <p:attrNameLst>
                                          <p:attrName>style.visibility</p:attrName>
                                        </p:attrNameLst>
                                      </p:cBhvr>
                                      <p:to>
                                        <p:strVal val="visible"/>
                                      </p:to>
                                    </p:set>
                                    <p:anim calcmode="lin" valueType="num">
                                      <p:cBhvr>
                                        <p:cTn id="132" dur="500" fill="hold"/>
                                        <p:tgtEl>
                                          <p:spTgt spid="28702"/>
                                        </p:tgtEl>
                                        <p:attrNameLst>
                                          <p:attrName>ppt_w</p:attrName>
                                        </p:attrNameLst>
                                      </p:cBhvr>
                                      <p:tavLst>
                                        <p:tav tm="0">
                                          <p:val>
                                            <p:fltVal val="0"/>
                                          </p:val>
                                        </p:tav>
                                        <p:tav tm="100000">
                                          <p:val>
                                            <p:strVal val="#ppt_w"/>
                                          </p:val>
                                        </p:tav>
                                      </p:tavLst>
                                    </p:anim>
                                    <p:anim calcmode="lin" valueType="num">
                                      <p:cBhvr>
                                        <p:cTn id="133" dur="500" fill="hold"/>
                                        <p:tgtEl>
                                          <p:spTgt spid="28702"/>
                                        </p:tgtEl>
                                        <p:attrNameLst>
                                          <p:attrName>ppt_h</p:attrName>
                                        </p:attrNameLst>
                                      </p:cBhvr>
                                      <p:tavLst>
                                        <p:tav tm="0">
                                          <p:val>
                                            <p:fltVal val="0"/>
                                          </p:val>
                                        </p:tav>
                                        <p:tav tm="100000">
                                          <p:val>
                                            <p:strVal val="#ppt_h"/>
                                          </p:val>
                                        </p:tav>
                                      </p:tavLst>
                                    </p:anim>
                                    <p:animEffect transition="in" filter="fade">
                                      <p:cBhvr>
                                        <p:cTn id="134" dur="500"/>
                                        <p:tgtEl>
                                          <p:spTgt spid="28702"/>
                                        </p:tgtEl>
                                      </p:cBhvr>
                                    </p:animEffect>
                                  </p:childTnLst>
                                </p:cTn>
                              </p:par>
                              <p:par>
                                <p:cTn id="135" presetID="53" presetClass="entr" presetSubtype="16" fill="hold" grpId="0" nodeType="withEffect">
                                  <p:stCondLst>
                                    <p:cond delay="0"/>
                                  </p:stCondLst>
                                  <p:childTnLst>
                                    <p:set>
                                      <p:cBhvr>
                                        <p:cTn id="136" dur="1" fill="hold">
                                          <p:stCondLst>
                                            <p:cond delay="0"/>
                                          </p:stCondLst>
                                        </p:cTn>
                                        <p:tgtEl>
                                          <p:spTgt spid="28703"/>
                                        </p:tgtEl>
                                        <p:attrNameLst>
                                          <p:attrName>style.visibility</p:attrName>
                                        </p:attrNameLst>
                                      </p:cBhvr>
                                      <p:to>
                                        <p:strVal val="visible"/>
                                      </p:to>
                                    </p:set>
                                    <p:anim calcmode="lin" valueType="num">
                                      <p:cBhvr>
                                        <p:cTn id="137" dur="500" fill="hold"/>
                                        <p:tgtEl>
                                          <p:spTgt spid="28703"/>
                                        </p:tgtEl>
                                        <p:attrNameLst>
                                          <p:attrName>ppt_w</p:attrName>
                                        </p:attrNameLst>
                                      </p:cBhvr>
                                      <p:tavLst>
                                        <p:tav tm="0">
                                          <p:val>
                                            <p:fltVal val="0"/>
                                          </p:val>
                                        </p:tav>
                                        <p:tav tm="100000">
                                          <p:val>
                                            <p:strVal val="#ppt_w"/>
                                          </p:val>
                                        </p:tav>
                                      </p:tavLst>
                                    </p:anim>
                                    <p:anim calcmode="lin" valueType="num">
                                      <p:cBhvr>
                                        <p:cTn id="138" dur="500" fill="hold"/>
                                        <p:tgtEl>
                                          <p:spTgt spid="28703"/>
                                        </p:tgtEl>
                                        <p:attrNameLst>
                                          <p:attrName>ppt_h</p:attrName>
                                        </p:attrNameLst>
                                      </p:cBhvr>
                                      <p:tavLst>
                                        <p:tav tm="0">
                                          <p:val>
                                            <p:fltVal val="0"/>
                                          </p:val>
                                        </p:tav>
                                        <p:tav tm="100000">
                                          <p:val>
                                            <p:strVal val="#ppt_h"/>
                                          </p:val>
                                        </p:tav>
                                      </p:tavLst>
                                    </p:anim>
                                    <p:animEffect transition="in" filter="fade">
                                      <p:cBhvr>
                                        <p:cTn id="139" dur="500"/>
                                        <p:tgtEl>
                                          <p:spTgt spid="28703"/>
                                        </p:tgtEl>
                                      </p:cBhvr>
                                    </p:animEffect>
                                  </p:childTnLst>
                                </p:cTn>
                              </p:par>
                              <p:par>
                                <p:cTn id="140" presetID="53" presetClass="entr" presetSubtype="16" fill="hold" grpId="0" nodeType="withEffect">
                                  <p:stCondLst>
                                    <p:cond delay="0"/>
                                  </p:stCondLst>
                                  <p:childTnLst>
                                    <p:set>
                                      <p:cBhvr>
                                        <p:cTn id="141" dur="1" fill="hold">
                                          <p:stCondLst>
                                            <p:cond delay="0"/>
                                          </p:stCondLst>
                                        </p:cTn>
                                        <p:tgtEl>
                                          <p:spTgt spid="28704"/>
                                        </p:tgtEl>
                                        <p:attrNameLst>
                                          <p:attrName>style.visibility</p:attrName>
                                        </p:attrNameLst>
                                      </p:cBhvr>
                                      <p:to>
                                        <p:strVal val="visible"/>
                                      </p:to>
                                    </p:set>
                                    <p:anim calcmode="lin" valueType="num">
                                      <p:cBhvr>
                                        <p:cTn id="142" dur="500" fill="hold"/>
                                        <p:tgtEl>
                                          <p:spTgt spid="28704"/>
                                        </p:tgtEl>
                                        <p:attrNameLst>
                                          <p:attrName>ppt_w</p:attrName>
                                        </p:attrNameLst>
                                      </p:cBhvr>
                                      <p:tavLst>
                                        <p:tav tm="0">
                                          <p:val>
                                            <p:fltVal val="0"/>
                                          </p:val>
                                        </p:tav>
                                        <p:tav tm="100000">
                                          <p:val>
                                            <p:strVal val="#ppt_w"/>
                                          </p:val>
                                        </p:tav>
                                      </p:tavLst>
                                    </p:anim>
                                    <p:anim calcmode="lin" valueType="num">
                                      <p:cBhvr>
                                        <p:cTn id="143" dur="500" fill="hold"/>
                                        <p:tgtEl>
                                          <p:spTgt spid="28704"/>
                                        </p:tgtEl>
                                        <p:attrNameLst>
                                          <p:attrName>ppt_h</p:attrName>
                                        </p:attrNameLst>
                                      </p:cBhvr>
                                      <p:tavLst>
                                        <p:tav tm="0">
                                          <p:val>
                                            <p:fltVal val="0"/>
                                          </p:val>
                                        </p:tav>
                                        <p:tav tm="100000">
                                          <p:val>
                                            <p:strVal val="#ppt_h"/>
                                          </p:val>
                                        </p:tav>
                                      </p:tavLst>
                                    </p:anim>
                                    <p:animEffect transition="in" filter="fade">
                                      <p:cBhvr>
                                        <p:cTn id="144" dur="500"/>
                                        <p:tgtEl>
                                          <p:spTgt spid="28704"/>
                                        </p:tgtEl>
                                      </p:cBhvr>
                                    </p:animEffect>
                                  </p:childTnLst>
                                </p:cTn>
                              </p:par>
                              <p:par>
                                <p:cTn id="145" presetID="53" presetClass="entr" presetSubtype="16" fill="hold" grpId="0" nodeType="withEffect">
                                  <p:stCondLst>
                                    <p:cond delay="0"/>
                                  </p:stCondLst>
                                  <p:childTnLst>
                                    <p:set>
                                      <p:cBhvr>
                                        <p:cTn id="146" dur="1" fill="hold">
                                          <p:stCondLst>
                                            <p:cond delay="0"/>
                                          </p:stCondLst>
                                        </p:cTn>
                                        <p:tgtEl>
                                          <p:spTgt spid="28705"/>
                                        </p:tgtEl>
                                        <p:attrNameLst>
                                          <p:attrName>style.visibility</p:attrName>
                                        </p:attrNameLst>
                                      </p:cBhvr>
                                      <p:to>
                                        <p:strVal val="visible"/>
                                      </p:to>
                                    </p:set>
                                    <p:anim calcmode="lin" valueType="num">
                                      <p:cBhvr>
                                        <p:cTn id="147" dur="500" fill="hold"/>
                                        <p:tgtEl>
                                          <p:spTgt spid="28705"/>
                                        </p:tgtEl>
                                        <p:attrNameLst>
                                          <p:attrName>ppt_w</p:attrName>
                                        </p:attrNameLst>
                                      </p:cBhvr>
                                      <p:tavLst>
                                        <p:tav tm="0">
                                          <p:val>
                                            <p:fltVal val="0"/>
                                          </p:val>
                                        </p:tav>
                                        <p:tav tm="100000">
                                          <p:val>
                                            <p:strVal val="#ppt_w"/>
                                          </p:val>
                                        </p:tav>
                                      </p:tavLst>
                                    </p:anim>
                                    <p:anim calcmode="lin" valueType="num">
                                      <p:cBhvr>
                                        <p:cTn id="148" dur="500" fill="hold"/>
                                        <p:tgtEl>
                                          <p:spTgt spid="28705"/>
                                        </p:tgtEl>
                                        <p:attrNameLst>
                                          <p:attrName>ppt_h</p:attrName>
                                        </p:attrNameLst>
                                      </p:cBhvr>
                                      <p:tavLst>
                                        <p:tav tm="0">
                                          <p:val>
                                            <p:fltVal val="0"/>
                                          </p:val>
                                        </p:tav>
                                        <p:tav tm="100000">
                                          <p:val>
                                            <p:strVal val="#ppt_h"/>
                                          </p:val>
                                        </p:tav>
                                      </p:tavLst>
                                    </p:anim>
                                    <p:animEffect transition="in" filter="fade">
                                      <p:cBhvr>
                                        <p:cTn id="149" dur="500"/>
                                        <p:tgtEl>
                                          <p:spTgt spid="28705"/>
                                        </p:tgtEl>
                                      </p:cBhvr>
                                    </p:animEffect>
                                  </p:childTnLst>
                                </p:cTn>
                              </p:par>
                              <p:par>
                                <p:cTn id="150" presetID="53" presetClass="entr" presetSubtype="16" fill="hold" grpId="0" nodeType="withEffect">
                                  <p:stCondLst>
                                    <p:cond delay="0"/>
                                  </p:stCondLst>
                                  <p:childTnLst>
                                    <p:set>
                                      <p:cBhvr>
                                        <p:cTn id="151" dur="1" fill="hold">
                                          <p:stCondLst>
                                            <p:cond delay="0"/>
                                          </p:stCondLst>
                                        </p:cTn>
                                        <p:tgtEl>
                                          <p:spTgt spid="28706"/>
                                        </p:tgtEl>
                                        <p:attrNameLst>
                                          <p:attrName>style.visibility</p:attrName>
                                        </p:attrNameLst>
                                      </p:cBhvr>
                                      <p:to>
                                        <p:strVal val="visible"/>
                                      </p:to>
                                    </p:set>
                                    <p:anim calcmode="lin" valueType="num">
                                      <p:cBhvr>
                                        <p:cTn id="152" dur="500" fill="hold"/>
                                        <p:tgtEl>
                                          <p:spTgt spid="28706"/>
                                        </p:tgtEl>
                                        <p:attrNameLst>
                                          <p:attrName>ppt_w</p:attrName>
                                        </p:attrNameLst>
                                      </p:cBhvr>
                                      <p:tavLst>
                                        <p:tav tm="0">
                                          <p:val>
                                            <p:fltVal val="0"/>
                                          </p:val>
                                        </p:tav>
                                        <p:tav tm="100000">
                                          <p:val>
                                            <p:strVal val="#ppt_w"/>
                                          </p:val>
                                        </p:tav>
                                      </p:tavLst>
                                    </p:anim>
                                    <p:anim calcmode="lin" valueType="num">
                                      <p:cBhvr>
                                        <p:cTn id="153" dur="500" fill="hold"/>
                                        <p:tgtEl>
                                          <p:spTgt spid="28706"/>
                                        </p:tgtEl>
                                        <p:attrNameLst>
                                          <p:attrName>ppt_h</p:attrName>
                                        </p:attrNameLst>
                                      </p:cBhvr>
                                      <p:tavLst>
                                        <p:tav tm="0">
                                          <p:val>
                                            <p:fltVal val="0"/>
                                          </p:val>
                                        </p:tav>
                                        <p:tav tm="100000">
                                          <p:val>
                                            <p:strVal val="#ppt_h"/>
                                          </p:val>
                                        </p:tav>
                                      </p:tavLst>
                                    </p:anim>
                                    <p:animEffect transition="in" filter="fade">
                                      <p:cBhvr>
                                        <p:cTn id="154" dur="500"/>
                                        <p:tgtEl>
                                          <p:spTgt spid="28706"/>
                                        </p:tgtEl>
                                      </p:cBhvr>
                                    </p:animEffect>
                                  </p:childTnLst>
                                </p:cTn>
                              </p:par>
                              <p:par>
                                <p:cTn id="155" presetID="53" presetClass="entr" presetSubtype="16" fill="hold" grpId="0" nodeType="withEffect">
                                  <p:stCondLst>
                                    <p:cond delay="0"/>
                                  </p:stCondLst>
                                  <p:childTnLst>
                                    <p:set>
                                      <p:cBhvr>
                                        <p:cTn id="156" dur="1" fill="hold">
                                          <p:stCondLst>
                                            <p:cond delay="0"/>
                                          </p:stCondLst>
                                        </p:cTn>
                                        <p:tgtEl>
                                          <p:spTgt spid="28707"/>
                                        </p:tgtEl>
                                        <p:attrNameLst>
                                          <p:attrName>style.visibility</p:attrName>
                                        </p:attrNameLst>
                                      </p:cBhvr>
                                      <p:to>
                                        <p:strVal val="visible"/>
                                      </p:to>
                                    </p:set>
                                    <p:anim calcmode="lin" valueType="num">
                                      <p:cBhvr>
                                        <p:cTn id="157" dur="500" fill="hold"/>
                                        <p:tgtEl>
                                          <p:spTgt spid="28707"/>
                                        </p:tgtEl>
                                        <p:attrNameLst>
                                          <p:attrName>ppt_w</p:attrName>
                                        </p:attrNameLst>
                                      </p:cBhvr>
                                      <p:tavLst>
                                        <p:tav tm="0">
                                          <p:val>
                                            <p:fltVal val="0"/>
                                          </p:val>
                                        </p:tav>
                                        <p:tav tm="100000">
                                          <p:val>
                                            <p:strVal val="#ppt_w"/>
                                          </p:val>
                                        </p:tav>
                                      </p:tavLst>
                                    </p:anim>
                                    <p:anim calcmode="lin" valueType="num">
                                      <p:cBhvr>
                                        <p:cTn id="158" dur="500" fill="hold"/>
                                        <p:tgtEl>
                                          <p:spTgt spid="28707"/>
                                        </p:tgtEl>
                                        <p:attrNameLst>
                                          <p:attrName>ppt_h</p:attrName>
                                        </p:attrNameLst>
                                      </p:cBhvr>
                                      <p:tavLst>
                                        <p:tav tm="0">
                                          <p:val>
                                            <p:fltVal val="0"/>
                                          </p:val>
                                        </p:tav>
                                        <p:tav tm="100000">
                                          <p:val>
                                            <p:strVal val="#ppt_h"/>
                                          </p:val>
                                        </p:tav>
                                      </p:tavLst>
                                    </p:anim>
                                    <p:animEffect transition="in" filter="fade">
                                      <p:cBhvr>
                                        <p:cTn id="159" dur="500"/>
                                        <p:tgtEl>
                                          <p:spTgt spid="28707"/>
                                        </p:tgtEl>
                                      </p:cBhvr>
                                    </p:animEffect>
                                  </p:childTnLst>
                                </p:cTn>
                              </p:par>
                              <p:par>
                                <p:cTn id="160" presetID="53" presetClass="entr" presetSubtype="16" fill="hold" grpId="0" nodeType="withEffect">
                                  <p:stCondLst>
                                    <p:cond delay="0"/>
                                  </p:stCondLst>
                                  <p:childTnLst>
                                    <p:set>
                                      <p:cBhvr>
                                        <p:cTn id="161" dur="1" fill="hold">
                                          <p:stCondLst>
                                            <p:cond delay="0"/>
                                          </p:stCondLst>
                                        </p:cTn>
                                        <p:tgtEl>
                                          <p:spTgt spid="28708"/>
                                        </p:tgtEl>
                                        <p:attrNameLst>
                                          <p:attrName>style.visibility</p:attrName>
                                        </p:attrNameLst>
                                      </p:cBhvr>
                                      <p:to>
                                        <p:strVal val="visible"/>
                                      </p:to>
                                    </p:set>
                                    <p:anim calcmode="lin" valueType="num">
                                      <p:cBhvr>
                                        <p:cTn id="162" dur="500" fill="hold"/>
                                        <p:tgtEl>
                                          <p:spTgt spid="28708"/>
                                        </p:tgtEl>
                                        <p:attrNameLst>
                                          <p:attrName>ppt_w</p:attrName>
                                        </p:attrNameLst>
                                      </p:cBhvr>
                                      <p:tavLst>
                                        <p:tav tm="0">
                                          <p:val>
                                            <p:fltVal val="0"/>
                                          </p:val>
                                        </p:tav>
                                        <p:tav tm="100000">
                                          <p:val>
                                            <p:strVal val="#ppt_w"/>
                                          </p:val>
                                        </p:tav>
                                      </p:tavLst>
                                    </p:anim>
                                    <p:anim calcmode="lin" valueType="num">
                                      <p:cBhvr>
                                        <p:cTn id="163" dur="500" fill="hold"/>
                                        <p:tgtEl>
                                          <p:spTgt spid="28708"/>
                                        </p:tgtEl>
                                        <p:attrNameLst>
                                          <p:attrName>ppt_h</p:attrName>
                                        </p:attrNameLst>
                                      </p:cBhvr>
                                      <p:tavLst>
                                        <p:tav tm="0">
                                          <p:val>
                                            <p:fltVal val="0"/>
                                          </p:val>
                                        </p:tav>
                                        <p:tav tm="100000">
                                          <p:val>
                                            <p:strVal val="#ppt_h"/>
                                          </p:val>
                                        </p:tav>
                                      </p:tavLst>
                                    </p:anim>
                                    <p:animEffect transition="in" filter="fade">
                                      <p:cBhvr>
                                        <p:cTn id="164" dur="500"/>
                                        <p:tgtEl>
                                          <p:spTgt spid="28708"/>
                                        </p:tgtEl>
                                      </p:cBhvr>
                                    </p:animEffect>
                                  </p:childTnLst>
                                </p:cTn>
                              </p:par>
                              <p:par>
                                <p:cTn id="165" presetID="53" presetClass="entr" presetSubtype="16" fill="hold" grpId="0" nodeType="withEffect">
                                  <p:stCondLst>
                                    <p:cond delay="0"/>
                                  </p:stCondLst>
                                  <p:childTnLst>
                                    <p:set>
                                      <p:cBhvr>
                                        <p:cTn id="166" dur="1" fill="hold">
                                          <p:stCondLst>
                                            <p:cond delay="0"/>
                                          </p:stCondLst>
                                        </p:cTn>
                                        <p:tgtEl>
                                          <p:spTgt spid="28709"/>
                                        </p:tgtEl>
                                        <p:attrNameLst>
                                          <p:attrName>style.visibility</p:attrName>
                                        </p:attrNameLst>
                                      </p:cBhvr>
                                      <p:to>
                                        <p:strVal val="visible"/>
                                      </p:to>
                                    </p:set>
                                    <p:anim calcmode="lin" valueType="num">
                                      <p:cBhvr>
                                        <p:cTn id="167" dur="500" fill="hold"/>
                                        <p:tgtEl>
                                          <p:spTgt spid="28709"/>
                                        </p:tgtEl>
                                        <p:attrNameLst>
                                          <p:attrName>ppt_w</p:attrName>
                                        </p:attrNameLst>
                                      </p:cBhvr>
                                      <p:tavLst>
                                        <p:tav tm="0">
                                          <p:val>
                                            <p:fltVal val="0"/>
                                          </p:val>
                                        </p:tav>
                                        <p:tav tm="100000">
                                          <p:val>
                                            <p:strVal val="#ppt_w"/>
                                          </p:val>
                                        </p:tav>
                                      </p:tavLst>
                                    </p:anim>
                                    <p:anim calcmode="lin" valueType="num">
                                      <p:cBhvr>
                                        <p:cTn id="168" dur="500" fill="hold"/>
                                        <p:tgtEl>
                                          <p:spTgt spid="28709"/>
                                        </p:tgtEl>
                                        <p:attrNameLst>
                                          <p:attrName>ppt_h</p:attrName>
                                        </p:attrNameLst>
                                      </p:cBhvr>
                                      <p:tavLst>
                                        <p:tav tm="0">
                                          <p:val>
                                            <p:fltVal val="0"/>
                                          </p:val>
                                        </p:tav>
                                        <p:tav tm="100000">
                                          <p:val>
                                            <p:strVal val="#ppt_h"/>
                                          </p:val>
                                        </p:tav>
                                      </p:tavLst>
                                    </p:anim>
                                    <p:animEffect transition="in" filter="fade">
                                      <p:cBhvr>
                                        <p:cTn id="169" dur="500"/>
                                        <p:tgtEl>
                                          <p:spTgt spid="28709"/>
                                        </p:tgtEl>
                                      </p:cBhvr>
                                    </p:animEffect>
                                  </p:childTnLst>
                                </p:cTn>
                              </p:par>
                              <p:par>
                                <p:cTn id="170" presetID="53" presetClass="entr" presetSubtype="16" fill="hold" grpId="0" nodeType="withEffect">
                                  <p:stCondLst>
                                    <p:cond delay="0"/>
                                  </p:stCondLst>
                                  <p:childTnLst>
                                    <p:set>
                                      <p:cBhvr>
                                        <p:cTn id="171" dur="1" fill="hold">
                                          <p:stCondLst>
                                            <p:cond delay="0"/>
                                          </p:stCondLst>
                                        </p:cTn>
                                        <p:tgtEl>
                                          <p:spTgt spid="28710"/>
                                        </p:tgtEl>
                                        <p:attrNameLst>
                                          <p:attrName>style.visibility</p:attrName>
                                        </p:attrNameLst>
                                      </p:cBhvr>
                                      <p:to>
                                        <p:strVal val="visible"/>
                                      </p:to>
                                    </p:set>
                                    <p:anim calcmode="lin" valueType="num">
                                      <p:cBhvr>
                                        <p:cTn id="172" dur="500" fill="hold"/>
                                        <p:tgtEl>
                                          <p:spTgt spid="28710"/>
                                        </p:tgtEl>
                                        <p:attrNameLst>
                                          <p:attrName>ppt_w</p:attrName>
                                        </p:attrNameLst>
                                      </p:cBhvr>
                                      <p:tavLst>
                                        <p:tav tm="0">
                                          <p:val>
                                            <p:fltVal val="0"/>
                                          </p:val>
                                        </p:tav>
                                        <p:tav tm="100000">
                                          <p:val>
                                            <p:strVal val="#ppt_w"/>
                                          </p:val>
                                        </p:tav>
                                      </p:tavLst>
                                    </p:anim>
                                    <p:anim calcmode="lin" valueType="num">
                                      <p:cBhvr>
                                        <p:cTn id="173" dur="500" fill="hold"/>
                                        <p:tgtEl>
                                          <p:spTgt spid="28710"/>
                                        </p:tgtEl>
                                        <p:attrNameLst>
                                          <p:attrName>ppt_h</p:attrName>
                                        </p:attrNameLst>
                                      </p:cBhvr>
                                      <p:tavLst>
                                        <p:tav tm="0">
                                          <p:val>
                                            <p:fltVal val="0"/>
                                          </p:val>
                                        </p:tav>
                                        <p:tav tm="100000">
                                          <p:val>
                                            <p:strVal val="#ppt_h"/>
                                          </p:val>
                                        </p:tav>
                                      </p:tavLst>
                                    </p:anim>
                                    <p:animEffect transition="in" filter="fade">
                                      <p:cBhvr>
                                        <p:cTn id="174" dur="500"/>
                                        <p:tgtEl>
                                          <p:spTgt spid="28710"/>
                                        </p:tgtEl>
                                      </p:cBhvr>
                                    </p:animEffect>
                                  </p:childTnLst>
                                </p:cTn>
                              </p:par>
                              <p:par>
                                <p:cTn id="175" presetID="53" presetClass="entr" presetSubtype="16" fill="hold" grpId="0" nodeType="withEffect">
                                  <p:stCondLst>
                                    <p:cond delay="0"/>
                                  </p:stCondLst>
                                  <p:childTnLst>
                                    <p:set>
                                      <p:cBhvr>
                                        <p:cTn id="176" dur="1" fill="hold">
                                          <p:stCondLst>
                                            <p:cond delay="0"/>
                                          </p:stCondLst>
                                        </p:cTn>
                                        <p:tgtEl>
                                          <p:spTgt spid="28711"/>
                                        </p:tgtEl>
                                        <p:attrNameLst>
                                          <p:attrName>style.visibility</p:attrName>
                                        </p:attrNameLst>
                                      </p:cBhvr>
                                      <p:to>
                                        <p:strVal val="visible"/>
                                      </p:to>
                                    </p:set>
                                    <p:anim calcmode="lin" valueType="num">
                                      <p:cBhvr>
                                        <p:cTn id="177" dur="500" fill="hold"/>
                                        <p:tgtEl>
                                          <p:spTgt spid="28711"/>
                                        </p:tgtEl>
                                        <p:attrNameLst>
                                          <p:attrName>ppt_w</p:attrName>
                                        </p:attrNameLst>
                                      </p:cBhvr>
                                      <p:tavLst>
                                        <p:tav tm="0">
                                          <p:val>
                                            <p:fltVal val="0"/>
                                          </p:val>
                                        </p:tav>
                                        <p:tav tm="100000">
                                          <p:val>
                                            <p:strVal val="#ppt_w"/>
                                          </p:val>
                                        </p:tav>
                                      </p:tavLst>
                                    </p:anim>
                                    <p:anim calcmode="lin" valueType="num">
                                      <p:cBhvr>
                                        <p:cTn id="178" dur="500" fill="hold"/>
                                        <p:tgtEl>
                                          <p:spTgt spid="28711"/>
                                        </p:tgtEl>
                                        <p:attrNameLst>
                                          <p:attrName>ppt_h</p:attrName>
                                        </p:attrNameLst>
                                      </p:cBhvr>
                                      <p:tavLst>
                                        <p:tav tm="0">
                                          <p:val>
                                            <p:fltVal val="0"/>
                                          </p:val>
                                        </p:tav>
                                        <p:tav tm="100000">
                                          <p:val>
                                            <p:strVal val="#ppt_h"/>
                                          </p:val>
                                        </p:tav>
                                      </p:tavLst>
                                    </p:anim>
                                    <p:animEffect transition="in" filter="fade">
                                      <p:cBhvr>
                                        <p:cTn id="179" dur="500"/>
                                        <p:tgtEl>
                                          <p:spTgt spid="28711"/>
                                        </p:tgtEl>
                                      </p:cBhvr>
                                    </p:animEffect>
                                  </p:childTnLst>
                                </p:cTn>
                              </p:par>
                              <p:par>
                                <p:cTn id="180" presetID="53" presetClass="entr" presetSubtype="16" fill="hold" grpId="0" nodeType="withEffect">
                                  <p:stCondLst>
                                    <p:cond delay="0"/>
                                  </p:stCondLst>
                                  <p:childTnLst>
                                    <p:set>
                                      <p:cBhvr>
                                        <p:cTn id="181" dur="1" fill="hold">
                                          <p:stCondLst>
                                            <p:cond delay="0"/>
                                          </p:stCondLst>
                                        </p:cTn>
                                        <p:tgtEl>
                                          <p:spTgt spid="28712"/>
                                        </p:tgtEl>
                                        <p:attrNameLst>
                                          <p:attrName>style.visibility</p:attrName>
                                        </p:attrNameLst>
                                      </p:cBhvr>
                                      <p:to>
                                        <p:strVal val="visible"/>
                                      </p:to>
                                    </p:set>
                                    <p:anim calcmode="lin" valueType="num">
                                      <p:cBhvr>
                                        <p:cTn id="182" dur="500" fill="hold"/>
                                        <p:tgtEl>
                                          <p:spTgt spid="28712"/>
                                        </p:tgtEl>
                                        <p:attrNameLst>
                                          <p:attrName>ppt_w</p:attrName>
                                        </p:attrNameLst>
                                      </p:cBhvr>
                                      <p:tavLst>
                                        <p:tav tm="0">
                                          <p:val>
                                            <p:fltVal val="0"/>
                                          </p:val>
                                        </p:tav>
                                        <p:tav tm="100000">
                                          <p:val>
                                            <p:strVal val="#ppt_w"/>
                                          </p:val>
                                        </p:tav>
                                      </p:tavLst>
                                    </p:anim>
                                    <p:anim calcmode="lin" valueType="num">
                                      <p:cBhvr>
                                        <p:cTn id="183" dur="500" fill="hold"/>
                                        <p:tgtEl>
                                          <p:spTgt spid="28712"/>
                                        </p:tgtEl>
                                        <p:attrNameLst>
                                          <p:attrName>ppt_h</p:attrName>
                                        </p:attrNameLst>
                                      </p:cBhvr>
                                      <p:tavLst>
                                        <p:tav tm="0">
                                          <p:val>
                                            <p:fltVal val="0"/>
                                          </p:val>
                                        </p:tav>
                                        <p:tav tm="100000">
                                          <p:val>
                                            <p:strVal val="#ppt_h"/>
                                          </p:val>
                                        </p:tav>
                                      </p:tavLst>
                                    </p:anim>
                                    <p:animEffect transition="in" filter="fade">
                                      <p:cBhvr>
                                        <p:cTn id="184" dur="500"/>
                                        <p:tgtEl>
                                          <p:spTgt spid="28712"/>
                                        </p:tgtEl>
                                      </p:cBhvr>
                                    </p:animEffect>
                                  </p:childTnLst>
                                </p:cTn>
                              </p:par>
                              <p:par>
                                <p:cTn id="185" presetID="53" presetClass="entr" presetSubtype="16" fill="hold" grpId="0" nodeType="withEffect">
                                  <p:stCondLst>
                                    <p:cond delay="0"/>
                                  </p:stCondLst>
                                  <p:childTnLst>
                                    <p:set>
                                      <p:cBhvr>
                                        <p:cTn id="186" dur="1" fill="hold">
                                          <p:stCondLst>
                                            <p:cond delay="0"/>
                                          </p:stCondLst>
                                        </p:cTn>
                                        <p:tgtEl>
                                          <p:spTgt spid="28713"/>
                                        </p:tgtEl>
                                        <p:attrNameLst>
                                          <p:attrName>style.visibility</p:attrName>
                                        </p:attrNameLst>
                                      </p:cBhvr>
                                      <p:to>
                                        <p:strVal val="visible"/>
                                      </p:to>
                                    </p:set>
                                    <p:anim calcmode="lin" valueType="num">
                                      <p:cBhvr>
                                        <p:cTn id="187" dur="500" fill="hold"/>
                                        <p:tgtEl>
                                          <p:spTgt spid="28713"/>
                                        </p:tgtEl>
                                        <p:attrNameLst>
                                          <p:attrName>ppt_w</p:attrName>
                                        </p:attrNameLst>
                                      </p:cBhvr>
                                      <p:tavLst>
                                        <p:tav tm="0">
                                          <p:val>
                                            <p:fltVal val="0"/>
                                          </p:val>
                                        </p:tav>
                                        <p:tav tm="100000">
                                          <p:val>
                                            <p:strVal val="#ppt_w"/>
                                          </p:val>
                                        </p:tav>
                                      </p:tavLst>
                                    </p:anim>
                                    <p:anim calcmode="lin" valueType="num">
                                      <p:cBhvr>
                                        <p:cTn id="188" dur="500" fill="hold"/>
                                        <p:tgtEl>
                                          <p:spTgt spid="28713"/>
                                        </p:tgtEl>
                                        <p:attrNameLst>
                                          <p:attrName>ppt_h</p:attrName>
                                        </p:attrNameLst>
                                      </p:cBhvr>
                                      <p:tavLst>
                                        <p:tav tm="0">
                                          <p:val>
                                            <p:fltVal val="0"/>
                                          </p:val>
                                        </p:tav>
                                        <p:tav tm="100000">
                                          <p:val>
                                            <p:strVal val="#ppt_h"/>
                                          </p:val>
                                        </p:tav>
                                      </p:tavLst>
                                    </p:anim>
                                    <p:animEffect transition="in" filter="fade">
                                      <p:cBhvr>
                                        <p:cTn id="189" dur="500"/>
                                        <p:tgtEl>
                                          <p:spTgt spid="28713"/>
                                        </p:tgtEl>
                                      </p:cBhvr>
                                    </p:animEffect>
                                  </p:childTnLst>
                                </p:cTn>
                              </p:par>
                              <p:par>
                                <p:cTn id="190" presetID="53" presetClass="entr" presetSubtype="16" fill="hold" grpId="0" nodeType="withEffect">
                                  <p:stCondLst>
                                    <p:cond delay="0"/>
                                  </p:stCondLst>
                                  <p:childTnLst>
                                    <p:set>
                                      <p:cBhvr>
                                        <p:cTn id="191" dur="1" fill="hold">
                                          <p:stCondLst>
                                            <p:cond delay="0"/>
                                          </p:stCondLst>
                                        </p:cTn>
                                        <p:tgtEl>
                                          <p:spTgt spid="28714"/>
                                        </p:tgtEl>
                                        <p:attrNameLst>
                                          <p:attrName>style.visibility</p:attrName>
                                        </p:attrNameLst>
                                      </p:cBhvr>
                                      <p:to>
                                        <p:strVal val="visible"/>
                                      </p:to>
                                    </p:set>
                                    <p:anim calcmode="lin" valueType="num">
                                      <p:cBhvr>
                                        <p:cTn id="192" dur="500" fill="hold"/>
                                        <p:tgtEl>
                                          <p:spTgt spid="28714"/>
                                        </p:tgtEl>
                                        <p:attrNameLst>
                                          <p:attrName>ppt_w</p:attrName>
                                        </p:attrNameLst>
                                      </p:cBhvr>
                                      <p:tavLst>
                                        <p:tav tm="0">
                                          <p:val>
                                            <p:fltVal val="0"/>
                                          </p:val>
                                        </p:tav>
                                        <p:tav tm="100000">
                                          <p:val>
                                            <p:strVal val="#ppt_w"/>
                                          </p:val>
                                        </p:tav>
                                      </p:tavLst>
                                    </p:anim>
                                    <p:anim calcmode="lin" valueType="num">
                                      <p:cBhvr>
                                        <p:cTn id="193" dur="500" fill="hold"/>
                                        <p:tgtEl>
                                          <p:spTgt spid="28714"/>
                                        </p:tgtEl>
                                        <p:attrNameLst>
                                          <p:attrName>ppt_h</p:attrName>
                                        </p:attrNameLst>
                                      </p:cBhvr>
                                      <p:tavLst>
                                        <p:tav tm="0">
                                          <p:val>
                                            <p:fltVal val="0"/>
                                          </p:val>
                                        </p:tav>
                                        <p:tav tm="100000">
                                          <p:val>
                                            <p:strVal val="#ppt_h"/>
                                          </p:val>
                                        </p:tav>
                                      </p:tavLst>
                                    </p:anim>
                                    <p:animEffect transition="in" filter="fade">
                                      <p:cBhvr>
                                        <p:cTn id="194" dur="500"/>
                                        <p:tgtEl>
                                          <p:spTgt spid="28714"/>
                                        </p:tgtEl>
                                      </p:cBhvr>
                                    </p:animEffect>
                                  </p:childTnLst>
                                </p:cTn>
                              </p:par>
                              <p:par>
                                <p:cTn id="195" presetID="53" presetClass="entr" presetSubtype="16" fill="hold" grpId="0" nodeType="withEffect">
                                  <p:stCondLst>
                                    <p:cond delay="0"/>
                                  </p:stCondLst>
                                  <p:childTnLst>
                                    <p:set>
                                      <p:cBhvr>
                                        <p:cTn id="196" dur="1" fill="hold">
                                          <p:stCondLst>
                                            <p:cond delay="0"/>
                                          </p:stCondLst>
                                        </p:cTn>
                                        <p:tgtEl>
                                          <p:spTgt spid="28716"/>
                                        </p:tgtEl>
                                        <p:attrNameLst>
                                          <p:attrName>style.visibility</p:attrName>
                                        </p:attrNameLst>
                                      </p:cBhvr>
                                      <p:to>
                                        <p:strVal val="visible"/>
                                      </p:to>
                                    </p:set>
                                    <p:anim calcmode="lin" valueType="num">
                                      <p:cBhvr>
                                        <p:cTn id="197" dur="500" fill="hold"/>
                                        <p:tgtEl>
                                          <p:spTgt spid="28716"/>
                                        </p:tgtEl>
                                        <p:attrNameLst>
                                          <p:attrName>ppt_w</p:attrName>
                                        </p:attrNameLst>
                                      </p:cBhvr>
                                      <p:tavLst>
                                        <p:tav tm="0">
                                          <p:val>
                                            <p:fltVal val="0"/>
                                          </p:val>
                                        </p:tav>
                                        <p:tav tm="100000">
                                          <p:val>
                                            <p:strVal val="#ppt_w"/>
                                          </p:val>
                                        </p:tav>
                                      </p:tavLst>
                                    </p:anim>
                                    <p:anim calcmode="lin" valueType="num">
                                      <p:cBhvr>
                                        <p:cTn id="198" dur="500" fill="hold"/>
                                        <p:tgtEl>
                                          <p:spTgt spid="28716"/>
                                        </p:tgtEl>
                                        <p:attrNameLst>
                                          <p:attrName>ppt_h</p:attrName>
                                        </p:attrNameLst>
                                      </p:cBhvr>
                                      <p:tavLst>
                                        <p:tav tm="0">
                                          <p:val>
                                            <p:fltVal val="0"/>
                                          </p:val>
                                        </p:tav>
                                        <p:tav tm="100000">
                                          <p:val>
                                            <p:strVal val="#ppt_h"/>
                                          </p:val>
                                        </p:tav>
                                      </p:tavLst>
                                    </p:anim>
                                    <p:animEffect transition="in" filter="fade">
                                      <p:cBhvr>
                                        <p:cTn id="199" dur="500"/>
                                        <p:tgtEl>
                                          <p:spTgt spid="28716"/>
                                        </p:tgtEl>
                                      </p:cBhvr>
                                    </p:animEffect>
                                  </p:childTnLst>
                                </p:cTn>
                              </p:par>
                              <p:par>
                                <p:cTn id="200" presetID="53" presetClass="entr" presetSubtype="16" fill="hold" grpId="0" nodeType="withEffect">
                                  <p:stCondLst>
                                    <p:cond delay="0"/>
                                  </p:stCondLst>
                                  <p:childTnLst>
                                    <p:set>
                                      <p:cBhvr>
                                        <p:cTn id="201" dur="1" fill="hold">
                                          <p:stCondLst>
                                            <p:cond delay="0"/>
                                          </p:stCondLst>
                                        </p:cTn>
                                        <p:tgtEl>
                                          <p:spTgt spid="28718"/>
                                        </p:tgtEl>
                                        <p:attrNameLst>
                                          <p:attrName>style.visibility</p:attrName>
                                        </p:attrNameLst>
                                      </p:cBhvr>
                                      <p:to>
                                        <p:strVal val="visible"/>
                                      </p:to>
                                    </p:set>
                                    <p:anim calcmode="lin" valueType="num">
                                      <p:cBhvr>
                                        <p:cTn id="202" dur="500" fill="hold"/>
                                        <p:tgtEl>
                                          <p:spTgt spid="28718"/>
                                        </p:tgtEl>
                                        <p:attrNameLst>
                                          <p:attrName>ppt_w</p:attrName>
                                        </p:attrNameLst>
                                      </p:cBhvr>
                                      <p:tavLst>
                                        <p:tav tm="0">
                                          <p:val>
                                            <p:fltVal val="0"/>
                                          </p:val>
                                        </p:tav>
                                        <p:tav tm="100000">
                                          <p:val>
                                            <p:strVal val="#ppt_w"/>
                                          </p:val>
                                        </p:tav>
                                      </p:tavLst>
                                    </p:anim>
                                    <p:anim calcmode="lin" valueType="num">
                                      <p:cBhvr>
                                        <p:cTn id="203" dur="500" fill="hold"/>
                                        <p:tgtEl>
                                          <p:spTgt spid="28718"/>
                                        </p:tgtEl>
                                        <p:attrNameLst>
                                          <p:attrName>ppt_h</p:attrName>
                                        </p:attrNameLst>
                                      </p:cBhvr>
                                      <p:tavLst>
                                        <p:tav tm="0">
                                          <p:val>
                                            <p:fltVal val="0"/>
                                          </p:val>
                                        </p:tav>
                                        <p:tav tm="100000">
                                          <p:val>
                                            <p:strVal val="#ppt_h"/>
                                          </p:val>
                                        </p:tav>
                                      </p:tavLst>
                                    </p:anim>
                                    <p:animEffect transition="in" filter="fade">
                                      <p:cBhvr>
                                        <p:cTn id="204" dur="500"/>
                                        <p:tgtEl>
                                          <p:spTgt spid="28718"/>
                                        </p:tgtEl>
                                      </p:cBhvr>
                                    </p:animEffect>
                                  </p:childTnLst>
                                </p:cTn>
                              </p:par>
                              <p:par>
                                <p:cTn id="205" presetID="53" presetClass="entr" presetSubtype="16" fill="hold" grpId="0" nodeType="withEffect">
                                  <p:stCondLst>
                                    <p:cond delay="0"/>
                                  </p:stCondLst>
                                  <p:childTnLst>
                                    <p:set>
                                      <p:cBhvr>
                                        <p:cTn id="206" dur="1" fill="hold">
                                          <p:stCondLst>
                                            <p:cond delay="0"/>
                                          </p:stCondLst>
                                        </p:cTn>
                                        <p:tgtEl>
                                          <p:spTgt spid="28719"/>
                                        </p:tgtEl>
                                        <p:attrNameLst>
                                          <p:attrName>style.visibility</p:attrName>
                                        </p:attrNameLst>
                                      </p:cBhvr>
                                      <p:to>
                                        <p:strVal val="visible"/>
                                      </p:to>
                                    </p:set>
                                    <p:anim calcmode="lin" valueType="num">
                                      <p:cBhvr>
                                        <p:cTn id="207" dur="500" fill="hold"/>
                                        <p:tgtEl>
                                          <p:spTgt spid="28719"/>
                                        </p:tgtEl>
                                        <p:attrNameLst>
                                          <p:attrName>ppt_w</p:attrName>
                                        </p:attrNameLst>
                                      </p:cBhvr>
                                      <p:tavLst>
                                        <p:tav tm="0">
                                          <p:val>
                                            <p:fltVal val="0"/>
                                          </p:val>
                                        </p:tav>
                                        <p:tav tm="100000">
                                          <p:val>
                                            <p:strVal val="#ppt_w"/>
                                          </p:val>
                                        </p:tav>
                                      </p:tavLst>
                                    </p:anim>
                                    <p:anim calcmode="lin" valueType="num">
                                      <p:cBhvr>
                                        <p:cTn id="208" dur="500" fill="hold"/>
                                        <p:tgtEl>
                                          <p:spTgt spid="28719"/>
                                        </p:tgtEl>
                                        <p:attrNameLst>
                                          <p:attrName>ppt_h</p:attrName>
                                        </p:attrNameLst>
                                      </p:cBhvr>
                                      <p:tavLst>
                                        <p:tav tm="0">
                                          <p:val>
                                            <p:fltVal val="0"/>
                                          </p:val>
                                        </p:tav>
                                        <p:tav tm="100000">
                                          <p:val>
                                            <p:strVal val="#ppt_h"/>
                                          </p:val>
                                        </p:tav>
                                      </p:tavLst>
                                    </p:anim>
                                    <p:animEffect transition="in" filter="fade">
                                      <p:cBhvr>
                                        <p:cTn id="209" dur="500"/>
                                        <p:tgtEl>
                                          <p:spTgt spid="28719"/>
                                        </p:tgtEl>
                                      </p:cBhvr>
                                    </p:animEffect>
                                  </p:childTnLst>
                                </p:cTn>
                              </p:par>
                              <p:par>
                                <p:cTn id="210" presetID="53" presetClass="entr" presetSubtype="16" fill="hold" grpId="0" nodeType="withEffect">
                                  <p:stCondLst>
                                    <p:cond delay="0"/>
                                  </p:stCondLst>
                                  <p:childTnLst>
                                    <p:set>
                                      <p:cBhvr>
                                        <p:cTn id="211" dur="1" fill="hold">
                                          <p:stCondLst>
                                            <p:cond delay="0"/>
                                          </p:stCondLst>
                                        </p:cTn>
                                        <p:tgtEl>
                                          <p:spTgt spid="28720"/>
                                        </p:tgtEl>
                                        <p:attrNameLst>
                                          <p:attrName>style.visibility</p:attrName>
                                        </p:attrNameLst>
                                      </p:cBhvr>
                                      <p:to>
                                        <p:strVal val="visible"/>
                                      </p:to>
                                    </p:set>
                                    <p:anim calcmode="lin" valueType="num">
                                      <p:cBhvr>
                                        <p:cTn id="212" dur="500" fill="hold"/>
                                        <p:tgtEl>
                                          <p:spTgt spid="28720"/>
                                        </p:tgtEl>
                                        <p:attrNameLst>
                                          <p:attrName>ppt_w</p:attrName>
                                        </p:attrNameLst>
                                      </p:cBhvr>
                                      <p:tavLst>
                                        <p:tav tm="0">
                                          <p:val>
                                            <p:fltVal val="0"/>
                                          </p:val>
                                        </p:tav>
                                        <p:tav tm="100000">
                                          <p:val>
                                            <p:strVal val="#ppt_w"/>
                                          </p:val>
                                        </p:tav>
                                      </p:tavLst>
                                    </p:anim>
                                    <p:anim calcmode="lin" valueType="num">
                                      <p:cBhvr>
                                        <p:cTn id="213" dur="500" fill="hold"/>
                                        <p:tgtEl>
                                          <p:spTgt spid="28720"/>
                                        </p:tgtEl>
                                        <p:attrNameLst>
                                          <p:attrName>ppt_h</p:attrName>
                                        </p:attrNameLst>
                                      </p:cBhvr>
                                      <p:tavLst>
                                        <p:tav tm="0">
                                          <p:val>
                                            <p:fltVal val="0"/>
                                          </p:val>
                                        </p:tav>
                                        <p:tav tm="100000">
                                          <p:val>
                                            <p:strVal val="#ppt_h"/>
                                          </p:val>
                                        </p:tav>
                                      </p:tavLst>
                                    </p:anim>
                                    <p:animEffect transition="in" filter="fade">
                                      <p:cBhvr>
                                        <p:cTn id="214" dur="500"/>
                                        <p:tgtEl>
                                          <p:spTgt spid="28720"/>
                                        </p:tgtEl>
                                      </p:cBhvr>
                                    </p:animEffect>
                                  </p:childTnLst>
                                </p:cTn>
                              </p:par>
                              <p:par>
                                <p:cTn id="215" presetID="53" presetClass="entr" presetSubtype="16" fill="hold" grpId="0" nodeType="withEffect">
                                  <p:stCondLst>
                                    <p:cond delay="0"/>
                                  </p:stCondLst>
                                  <p:childTnLst>
                                    <p:set>
                                      <p:cBhvr>
                                        <p:cTn id="216" dur="1" fill="hold">
                                          <p:stCondLst>
                                            <p:cond delay="0"/>
                                          </p:stCondLst>
                                        </p:cTn>
                                        <p:tgtEl>
                                          <p:spTgt spid="28721"/>
                                        </p:tgtEl>
                                        <p:attrNameLst>
                                          <p:attrName>style.visibility</p:attrName>
                                        </p:attrNameLst>
                                      </p:cBhvr>
                                      <p:to>
                                        <p:strVal val="visible"/>
                                      </p:to>
                                    </p:set>
                                    <p:anim calcmode="lin" valueType="num">
                                      <p:cBhvr>
                                        <p:cTn id="217" dur="500" fill="hold"/>
                                        <p:tgtEl>
                                          <p:spTgt spid="28721"/>
                                        </p:tgtEl>
                                        <p:attrNameLst>
                                          <p:attrName>ppt_w</p:attrName>
                                        </p:attrNameLst>
                                      </p:cBhvr>
                                      <p:tavLst>
                                        <p:tav tm="0">
                                          <p:val>
                                            <p:fltVal val="0"/>
                                          </p:val>
                                        </p:tav>
                                        <p:tav tm="100000">
                                          <p:val>
                                            <p:strVal val="#ppt_w"/>
                                          </p:val>
                                        </p:tav>
                                      </p:tavLst>
                                    </p:anim>
                                    <p:anim calcmode="lin" valueType="num">
                                      <p:cBhvr>
                                        <p:cTn id="218" dur="500" fill="hold"/>
                                        <p:tgtEl>
                                          <p:spTgt spid="28721"/>
                                        </p:tgtEl>
                                        <p:attrNameLst>
                                          <p:attrName>ppt_h</p:attrName>
                                        </p:attrNameLst>
                                      </p:cBhvr>
                                      <p:tavLst>
                                        <p:tav tm="0">
                                          <p:val>
                                            <p:fltVal val="0"/>
                                          </p:val>
                                        </p:tav>
                                        <p:tav tm="100000">
                                          <p:val>
                                            <p:strVal val="#ppt_h"/>
                                          </p:val>
                                        </p:tav>
                                      </p:tavLst>
                                    </p:anim>
                                    <p:animEffect transition="in" filter="fade">
                                      <p:cBhvr>
                                        <p:cTn id="219" dur="500"/>
                                        <p:tgtEl>
                                          <p:spTgt spid="28721"/>
                                        </p:tgtEl>
                                      </p:cBhvr>
                                    </p:animEffect>
                                  </p:childTnLst>
                                </p:cTn>
                              </p:par>
                              <p:par>
                                <p:cTn id="220" presetID="53" presetClass="entr" presetSubtype="16" fill="hold" grpId="0" nodeType="withEffect">
                                  <p:stCondLst>
                                    <p:cond delay="0"/>
                                  </p:stCondLst>
                                  <p:childTnLst>
                                    <p:set>
                                      <p:cBhvr>
                                        <p:cTn id="221" dur="1" fill="hold">
                                          <p:stCondLst>
                                            <p:cond delay="0"/>
                                          </p:stCondLst>
                                        </p:cTn>
                                        <p:tgtEl>
                                          <p:spTgt spid="28722"/>
                                        </p:tgtEl>
                                        <p:attrNameLst>
                                          <p:attrName>style.visibility</p:attrName>
                                        </p:attrNameLst>
                                      </p:cBhvr>
                                      <p:to>
                                        <p:strVal val="visible"/>
                                      </p:to>
                                    </p:set>
                                    <p:anim calcmode="lin" valueType="num">
                                      <p:cBhvr>
                                        <p:cTn id="222" dur="500" fill="hold"/>
                                        <p:tgtEl>
                                          <p:spTgt spid="28722"/>
                                        </p:tgtEl>
                                        <p:attrNameLst>
                                          <p:attrName>ppt_w</p:attrName>
                                        </p:attrNameLst>
                                      </p:cBhvr>
                                      <p:tavLst>
                                        <p:tav tm="0">
                                          <p:val>
                                            <p:fltVal val="0"/>
                                          </p:val>
                                        </p:tav>
                                        <p:tav tm="100000">
                                          <p:val>
                                            <p:strVal val="#ppt_w"/>
                                          </p:val>
                                        </p:tav>
                                      </p:tavLst>
                                    </p:anim>
                                    <p:anim calcmode="lin" valueType="num">
                                      <p:cBhvr>
                                        <p:cTn id="223" dur="500" fill="hold"/>
                                        <p:tgtEl>
                                          <p:spTgt spid="28722"/>
                                        </p:tgtEl>
                                        <p:attrNameLst>
                                          <p:attrName>ppt_h</p:attrName>
                                        </p:attrNameLst>
                                      </p:cBhvr>
                                      <p:tavLst>
                                        <p:tav tm="0">
                                          <p:val>
                                            <p:fltVal val="0"/>
                                          </p:val>
                                        </p:tav>
                                        <p:tav tm="100000">
                                          <p:val>
                                            <p:strVal val="#ppt_h"/>
                                          </p:val>
                                        </p:tav>
                                      </p:tavLst>
                                    </p:anim>
                                    <p:animEffect transition="in" filter="fade">
                                      <p:cBhvr>
                                        <p:cTn id="224" dur="500"/>
                                        <p:tgtEl>
                                          <p:spTgt spid="28722"/>
                                        </p:tgtEl>
                                      </p:cBhvr>
                                    </p:animEffect>
                                  </p:childTnLst>
                                </p:cTn>
                              </p:par>
                            </p:childTnLst>
                          </p:cTn>
                        </p:par>
                      </p:childTnLst>
                    </p:cTn>
                  </p:par>
                  <p:par>
                    <p:cTn id="225" fill="hold">
                      <p:stCondLst>
                        <p:cond delay="indefinite"/>
                      </p:stCondLst>
                      <p:childTnLst>
                        <p:par>
                          <p:cTn id="226" fill="hold">
                            <p:stCondLst>
                              <p:cond delay="0"/>
                            </p:stCondLst>
                            <p:childTnLst>
                              <p:par>
                                <p:cTn id="227" presetID="6" presetClass="entr" presetSubtype="16" fill="hold" grpId="0" nodeType="clickEffect">
                                  <p:stCondLst>
                                    <p:cond delay="0"/>
                                  </p:stCondLst>
                                  <p:childTnLst>
                                    <p:set>
                                      <p:cBhvr>
                                        <p:cTn id="228" dur="1" fill="hold">
                                          <p:stCondLst>
                                            <p:cond delay="0"/>
                                          </p:stCondLst>
                                        </p:cTn>
                                        <p:tgtEl>
                                          <p:spTgt spid="4"/>
                                        </p:tgtEl>
                                        <p:attrNameLst>
                                          <p:attrName>style.visibility</p:attrName>
                                        </p:attrNameLst>
                                      </p:cBhvr>
                                      <p:to>
                                        <p:strVal val="visible"/>
                                      </p:to>
                                    </p:set>
                                    <p:animEffect transition="in" filter="circle(in)">
                                      <p:cBhvr>
                                        <p:cTn id="229"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9" grpId="0" animBg="1"/>
      <p:bldP spid="28688" grpId="0"/>
      <p:bldP spid="28715" grpId="0" animBg="1"/>
      <p:bldP spid="28717" grpId="0" animBg="1"/>
      <p:bldP spid="28680" grpId="0" animBg="1"/>
      <p:bldP spid="28681" grpId="0" animBg="1"/>
      <p:bldP spid="28682" grpId="0" animBg="1"/>
      <p:bldP spid="28683" grpId="0" animBg="1"/>
      <p:bldP spid="28684" grpId="0" animBg="1"/>
      <p:bldP spid="28685" grpId="0" animBg="1"/>
      <p:bldP spid="28686" grpId="0" animBg="1"/>
      <p:bldP spid="28687" grpId="0" animBg="1"/>
      <p:bldP spid="28689" grpId="0" animBg="1"/>
      <p:bldP spid="28690" grpId="0" animBg="1"/>
      <p:bldP spid="28691" grpId="0" animBg="1"/>
      <p:bldP spid="28692" grpId="0" animBg="1"/>
      <p:bldP spid="28693" grpId="0" animBg="1"/>
      <p:bldP spid="28694" grpId="0" animBg="1"/>
      <p:bldP spid="28695" grpId="0" animBg="1"/>
      <p:bldP spid="28696" grpId="0" animBg="1"/>
      <p:bldP spid="28697" grpId="0" animBg="1"/>
      <p:bldP spid="28698" grpId="0" animBg="1"/>
      <p:bldP spid="28699" grpId="0" animBg="1"/>
      <p:bldP spid="28700" grpId="0" animBg="1"/>
      <p:bldP spid="28701" grpId="0" animBg="1"/>
      <p:bldP spid="28702" grpId="0" animBg="1"/>
      <p:bldP spid="28703" grpId="0" animBg="1"/>
      <p:bldP spid="28704" grpId="0" animBg="1"/>
      <p:bldP spid="28705" grpId="0" animBg="1"/>
      <p:bldP spid="28706" grpId="0" animBg="1"/>
      <p:bldP spid="28707" grpId="0" animBg="1"/>
      <p:bldP spid="28708" grpId="0" animBg="1"/>
      <p:bldP spid="28709" grpId="0" animBg="1"/>
      <p:bldP spid="28710" grpId="0" animBg="1"/>
      <p:bldP spid="28711" grpId="0" animBg="1"/>
      <p:bldP spid="28712" grpId="0" animBg="1"/>
      <p:bldP spid="28713" grpId="0" animBg="1"/>
      <p:bldP spid="28714" grpId="0" animBg="1"/>
      <p:bldP spid="28716" grpId="0" animBg="1"/>
      <p:bldP spid="28718" grpId="0" animBg="1"/>
      <p:bldP spid="28719" grpId="0" animBg="1"/>
      <p:bldP spid="28720" grpId="0" animBg="1"/>
      <p:bldP spid="28721" grpId="0" animBg="1"/>
      <p:bldP spid="28722" grpId="0" animBg="1"/>
      <p:bldP spid="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mtClean="0"/>
              <a:t>Adaptive Management</a:t>
            </a:r>
            <a:endParaRPr lang="en-US" smtClean="0"/>
          </a:p>
        </p:txBody>
      </p:sp>
      <p:sp>
        <p:nvSpPr>
          <p:cNvPr id="7171"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815A897B-2BDE-4141-908B-F0568360B39B}" type="slidenum">
              <a:rPr lang="en-US" smtClean="0"/>
              <a:pPr eaLnBrk="1" hangingPunct="1"/>
              <a:t>7</a:t>
            </a:fld>
            <a:endParaRPr lang="en-US" smtClean="0"/>
          </a:p>
        </p:txBody>
      </p:sp>
      <p:sp>
        <p:nvSpPr>
          <p:cNvPr id="40962" name="Rectangle 2"/>
          <p:cNvSpPr>
            <a:spLocks noGrp="1" noChangeArrowheads="1"/>
          </p:cNvSpPr>
          <p:nvPr>
            <p:ph type="title"/>
          </p:nvPr>
        </p:nvSpPr>
        <p:spPr/>
        <p:txBody>
          <a:bodyPr/>
          <a:lstStyle/>
          <a:p>
            <a:pPr eaLnBrk="1" hangingPunct="1"/>
            <a:r>
              <a:rPr lang="en-US" dirty="0" smtClean="0"/>
              <a:t>Adaptive Management Process</a:t>
            </a:r>
          </a:p>
        </p:txBody>
      </p:sp>
      <p:sp>
        <p:nvSpPr>
          <p:cNvPr id="40964" name="AutoShape 4"/>
          <p:cNvSpPr>
            <a:spLocks noChangeArrowheads="1"/>
          </p:cNvSpPr>
          <p:nvPr/>
        </p:nvSpPr>
        <p:spPr bwMode="auto">
          <a:xfrm>
            <a:off x="3657600" y="1295400"/>
            <a:ext cx="1984375" cy="1295400"/>
          </a:xfrm>
          <a:prstGeom prst="flowChartProcess">
            <a:avLst/>
          </a:prstGeom>
          <a:solidFill>
            <a:schemeClr val="accent1"/>
          </a:solidFill>
          <a:ln w="9525">
            <a:solidFill>
              <a:schemeClr val="tx1"/>
            </a:solidFill>
            <a:miter lim="800000"/>
            <a:headEnd/>
            <a:tailEnd/>
          </a:ln>
        </p:spPr>
        <p:txBody>
          <a:bodyPr wrap="none" anchor="ctr"/>
          <a:lstStyle/>
          <a:p>
            <a:pPr algn="ctr"/>
            <a:r>
              <a:rPr lang="en-US" sz="2400" b="1"/>
              <a:t>Goal</a:t>
            </a:r>
          </a:p>
          <a:p>
            <a:pPr algn="ctr"/>
            <a:endParaRPr lang="en-US" sz="2400" b="1"/>
          </a:p>
          <a:p>
            <a:pPr algn="ctr"/>
            <a:r>
              <a:rPr lang="en-US" sz="2400" b="1"/>
              <a:t>Objective</a:t>
            </a:r>
          </a:p>
        </p:txBody>
      </p:sp>
      <p:sp>
        <p:nvSpPr>
          <p:cNvPr id="40965" name="AutoShape 5"/>
          <p:cNvSpPr>
            <a:spLocks noChangeArrowheads="1"/>
          </p:cNvSpPr>
          <p:nvPr/>
        </p:nvSpPr>
        <p:spPr bwMode="auto">
          <a:xfrm>
            <a:off x="3657600" y="5105400"/>
            <a:ext cx="1984375" cy="1295400"/>
          </a:xfrm>
          <a:prstGeom prst="flowChartProcess">
            <a:avLst/>
          </a:prstGeom>
          <a:solidFill>
            <a:schemeClr val="accent1"/>
          </a:solidFill>
          <a:ln w="9525">
            <a:solidFill>
              <a:schemeClr val="tx1"/>
            </a:solidFill>
            <a:miter lim="800000"/>
            <a:headEnd/>
            <a:tailEnd/>
          </a:ln>
        </p:spPr>
        <p:txBody>
          <a:bodyPr wrap="none" anchor="ctr"/>
          <a:lstStyle/>
          <a:p>
            <a:pPr algn="ctr"/>
            <a:r>
              <a:rPr lang="en-US" sz="2400" b="1"/>
              <a:t>Actions</a:t>
            </a:r>
          </a:p>
        </p:txBody>
      </p:sp>
      <p:sp>
        <p:nvSpPr>
          <p:cNvPr id="40966" name="AutoShape 6"/>
          <p:cNvSpPr>
            <a:spLocks noChangeArrowheads="1"/>
          </p:cNvSpPr>
          <p:nvPr/>
        </p:nvSpPr>
        <p:spPr bwMode="auto">
          <a:xfrm>
            <a:off x="990600" y="3200400"/>
            <a:ext cx="1984375" cy="1295400"/>
          </a:xfrm>
          <a:prstGeom prst="flowChartProcess">
            <a:avLst/>
          </a:prstGeom>
          <a:solidFill>
            <a:schemeClr val="accent1"/>
          </a:solidFill>
          <a:ln w="9525">
            <a:solidFill>
              <a:schemeClr val="tx1"/>
            </a:solidFill>
            <a:miter lim="800000"/>
            <a:headEnd/>
            <a:tailEnd/>
          </a:ln>
        </p:spPr>
        <p:txBody>
          <a:bodyPr wrap="none" anchor="ctr"/>
          <a:lstStyle/>
          <a:p>
            <a:pPr algn="ctr"/>
            <a:r>
              <a:rPr lang="en-US" sz="2400" b="1" dirty="0"/>
              <a:t>Problem</a:t>
            </a:r>
          </a:p>
          <a:p>
            <a:pPr algn="ctr"/>
            <a:r>
              <a:rPr lang="en-US" sz="2400" b="1" dirty="0"/>
              <a:t>Identification</a:t>
            </a:r>
          </a:p>
        </p:txBody>
      </p:sp>
      <p:sp>
        <p:nvSpPr>
          <p:cNvPr id="40967" name="AutoShape 7"/>
          <p:cNvSpPr>
            <a:spLocks noChangeArrowheads="1"/>
          </p:cNvSpPr>
          <p:nvPr/>
        </p:nvSpPr>
        <p:spPr bwMode="auto">
          <a:xfrm>
            <a:off x="6321425" y="3200400"/>
            <a:ext cx="1984375" cy="1295400"/>
          </a:xfrm>
          <a:prstGeom prst="flowChartProcess">
            <a:avLst/>
          </a:prstGeom>
          <a:solidFill>
            <a:schemeClr val="accent1"/>
          </a:solidFill>
          <a:ln w="9525">
            <a:solidFill>
              <a:schemeClr val="tx1"/>
            </a:solidFill>
            <a:miter lim="800000"/>
            <a:headEnd/>
            <a:tailEnd/>
          </a:ln>
        </p:spPr>
        <p:txBody>
          <a:bodyPr wrap="none" anchor="ctr"/>
          <a:lstStyle/>
          <a:p>
            <a:pPr algn="ctr"/>
            <a:r>
              <a:rPr lang="en-US" sz="2400" b="1"/>
              <a:t>Evaluation</a:t>
            </a:r>
          </a:p>
        </p:txBody>
      </p:sp>
      <p:sp>
        <p:nvSpPr>
          <p:cNvPr id="40969" name="Text Box 9"/>
          <p:cNvSpPr txBox="1">
            <a:spLocks noChangeArrowheads="1"/>
          </p:cNvSpPr>
          <p:nvPr/>
        </p:nvSpPr>
        <p:spPr bwMode="auto">
          <a:xfrm>
            <a:off x="3722688" y="3403600"/>
            <a:ext cx="1858962"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sz="2400" b="1">
                <a:solidFill>
                  <a:srgbClr val="FF0000"/>
                </a:solidFill>
              </a:rPr>
              <a:t>Information</a:t>
            </a:r>
          </a:p>
          <a:p>
            <a:pPr algn="ctr" eaLnBrk="1" hangingPunct="1"/>
            <a:r>
              <a:rPr lang="en-US" sz="2400" b="1">
                <a:solidFill>
                  <a:srgbClr val="FF0000"/>
                </a:solidFill>
              </a:rPr>
              <a:t>Base</a:t>
            </a:r>
          </a:p>
        </p:txBody>
      </p:sp>
      <p:sp>
        <p:nvSpPr>
          <p:cNvPr id="40970" name="AutoShape 10"/>
          <p:cNvSpPr>
            <a:spLocks noChangeArrowheads="1"/>
          </p:cNvSpPr>
          <p:nvPr/>
        </p:nvSpPr>
        <p:spPr bwMode="auto">
          <a:xfrm>
            <a:off x="4572000" y="2765425"/>
            <a:ext cx="152400" cy="609600"/>
          </a:xfrm>
          <a:prstGeom prst="upDownArrow">
            <a:avLst>
              <a:gd name="adj1" fmla="val 50000"/>
              <a:gd name="adj2" fmla="val 80000"/>
            </a:avLst>
          </a:prstGeom>
          <a:solidFill>
            <a:srgbClr val="FF0000"/>
          </a:solidFill>
          <a:ln w="9525">
            <a:solidFill>
              <a:srgbClr val="FF0000"/>
            </a:solidFill>
            <a:miter lim="800000"/>
            <a:headEnd/>
            <a:tailEnd/>
          </a:ln>
        </p:spPr>
        <p:txBody>
          <a:bodyPr vert="eaVert" wrap="none" anchor="ctr"/>
          <a:lstStyle/>
          <a:p>
            <a:endParaRPr lang="en-US"/>
          </a:p>
        </p:txBody>
      </p:sp>
      <p:sp>
        <p:nvSpPr>
          <p:cNvPr id="40971" name="AutoShape 11"/>
          <p:cNvSpPr>
            <a:spLocks noChangeArrowheads="1"/>
          </p:cNvSpPr>
          <p:nvPr/>
        </p:nvSpPr>
        <p:spPr bwMode="auto">
          <a:xfrm>
            <a:off x="4572000" y="4300538"/>
            <a:ext cx="152400" cy="609600"/>
          </a:xfrm>
          <a:prstGeom prst="upDownArrow">
            <a:avLst>
              <a:gd name="adj1" fmla="val 50000"/>
              <a:gd name="adj2" fmla="val 80000"/>
            </a:avLst>
          </a:prstGeom>
          <a:solidFill>
            <a:srgbClr val="FF0000"/>
          </a:solidFill>
          <a:ln w="9525">
            <a:solidFill>
              <a:srgbClr val="FF0000"/>
            </a:solidFill>
            <a:miter lim="800000"/>
            <a:headEnd/>
            <a:tailEnd/>
          </a:ln>
        </p:spPr>
        <p:txBody>
          <a:bodyPr vert="eaVert" wrap="none" anchor="ctr"/>
          <a:lstStyle/>
          <a:p>
            <a:endParaRPr lang="en-US"/>
          </a:p>
        </p:txBody>
      </p:sp>
      <p:sp>
        <p:nvSpPr>
          <p:cNvPr id="40972" name="AutoShape 12"/>
          <p:cNvSpPr>
            <a:spLocks noChangeArrowheads="1"/>
          </p:cNvSpPr>
          <p:nvPr/>
        </p:nvSpPr>
        <p:spPr bwMode="auto">
          <a:xfrm>
            <a:off x="4616450" y="1806575"/>
            <a:ext cx="76200" cy="304800"/>
          </a:xfrm>
          <a:prstGeom prst="downArrow">
            <a:avLst>
              <a:gd name="adj1" fmla="val 50000"/>
              <a:gd name="adj2" fmla="val 100000"/>
            </a:avLst>
          </a:prstGeom>
          <a:solidFill>
            <a:schemeClr val="tx1"/>
          </a:solidFill>
          <a:ln w="9525">
            <a:solidFill>
              <a:schemeClr val="tx1"/>
            </a:solidFill>
            <a:miter lim="800000"/>
            <a:headEnd/>
            <a:tailEnd/>
          </a:ln>
        </p:spPr>
        <p:txBody>
          <a:bodyPr vert="eaVert" wrap="none" anchor="ctr"/>
          <a:lstStyle/>
          <a:p>
            <a:endParaRPr lang="en-US"/>
          </a:p>
        </p:txBody>
      </p:sp>
      <p:sp>
        <p:nvSpPr>
          <p:cNvPr id="40973" name="AutoShape 13"/>
          <p:cNvSpPr>
            <a:spLocks noChangeArrowheads="1"/>
          </p:cNvSpPr>
          <p:nvPr/>
        </p:nvSpPr>
        <p:spPr bwMode="auto">
          <a:xfrm>
            <a:off x="3048000" y="3733800"/>
            <a:ext cx="609600" cy="184150"/>
          </a:xfrm>
          <a:prstGeom prst="leftRightArrow">
            <a:avLst>
              <a:gd name="adj1" fmla="val 50000"/>
              <a:gd name="adj2" fmla="val 66207"/>
            </a:avLst>
          </a:prstGeom>
          <a:solidFill>
            <a:srgbClr val="FF0000"/>
          </a:solidFill>
          <a:ln w="9525">
            <a:solidFill>
              <a:srgbClr val="FF0000"/>
            </a:solidFill>
            <a:miter lim="800000"/>
            <a:headEnd/>
            <a:tailEnd/>
          </a:ln>
        </p:spPr>
        <p:txBody>
          <a:bodyPr wrap="none" anchor="ctr"/>
          <a:lstStyle/>
          <a:p>
            <a:endParaRPr lang="en-US"/>
          </a:p>
        </p:txBody>
      </p:sp>
      <p:sp>
        <p:nvSpPr>
          <p:cNvPr id="40974" name="AutoShape 14"/>
          <p:cNvSpPr>
            <a:spLocks noChangeArrowheads="1"/>
          </p:cNvSpPr>
          <p:nvPr/>
        </p:nvSpPr>
        <p:spPr bwMode="auto">
          <a:xfrm>
            <a:off x="5607050" y="3733800"/>
            <a:ext cx="609600" cy="184150"/>
          </a:xfrm>
          <a:prstGeom prst="leftRightArrow">
            <a:avLst>
              <a:gd name="adj1" fmla="val 50000"/>
              <a:gd name="adj2" fmla="val 66207"/>
            </a:avLst>
          </a:prstGeom>
          <a:solidFill>
            <a:srgbClr val="FF0000"/>
          </a:solidFill>
          <a:ln w="9525">
            <a:solidFill>
              <a:srgbClr val="FF0000"/>
            </a:solidFill>
            <a:miter lim="800000"/>
            <a:headEnd/>
            <a:tailEnd/>
          </a:ln>
        </p:spPr>
        <p:txBody>
          <a:bodyPr wrap="none" anchor="ctr"/>
          <a:lstStyle/>
          <a:p>
            <a:endParaRPr lang="en-US"/>
          </a:p>
        </p:txBody>
      </p:sp>
      <p:cxnSp>
        <p:nvCxnSpPr>
          <p:cNvPr id="40978" name="AutoShape 18"/>
          <p:cNvCxnSpPr>
            <a:cxnSpLocks noChangeShapeType="1"/>
            <a:stCxn id="40965" idx="3"/>
            <a:endCxn id="40967" idx="2"/>
          </p:cNvCxnSpPr>
          <p:nvPr/>
        </p:nvCxnSpPr>
        <p:spPr bwMode="auto">
          <a:xfrm flipV="1">
            <a:off x="5641975" y="4495800"/>
            <a:ext cx="1671638" cy="1257300"/>
          </a:xfrm>
          <a:prstGeom prst="curvedConnector2">
            <a:avLst/>
          </a:prstGeom>
          <a:noFill/>
          <a:ln w="50800">
            <a:solidFill>
              <a:schemeClr val="tx1"/>
            </a:solidFill>
            <a:round/>
            <a:headEnd/>
            <a:tailEnd type="stealth" w="med" len="med"/>
          </a:ln>
          <a:extLst>
            <a:ext uri="{909E8E84-426E-40DD-AFC4-6F175D3DCCD1}">
              <a14:hiddenFill xmlns:a14="http://schemas.microsoft.com/office/drawing/2010/main">
                <a:noFill/>
              </a14:hiddenFill>
            </a:ext>
          </a:extLst>
        </p:spPr>
      </p:cxnSp>
      <p:cxnSp>
        <p:nvCxnSpPr>
          <p:cNvPr id="40979" name="AutoShape 19"/>
          <p:cNvCxnSpPr>
            <a:cxnSpLocks noChangeShapeType="1"/>
            <a:stCxn id="40967" idx="0"/>
            <a:endCxn id="40964" idx="3"/>
          </p:cNvCxnSpPr>
          <p:nvPr/>
        </p:nvCxnSpPr>
        <p:spPr bwMode="auto">
          <a:xfrm rot="5400000" flipH="1">
            <a:off x="5849144" y="1735931"/>
            <a:ext cx="1257300" cy="1671638"/>
          </a:xfrm>
          <a:prstGeom prst="curvedConnector2">
            <a:avLst/>
          </a:prstGeom>
          <a:noFill/>
          <a:ln w="50800">
            <a:solidFill>
              <a:schemeClr val="tx1"/>
            </a:solidFill>
            <a:round/>
            <a:headEnd/>
            <a:tailEnd type="stealth" w="med" len="med"/>
          </a:ln>
          <a:extLst>
            <a:ext uri="{909E8E84-426E-40DD-AFC4-6F175D3DCCD1}">
              <a14:hiddenFill xmlns:a14="http://schemas.microsoft.com/office/drawing/2010/main">
                <a:noFill/>
              </a14:hiddenFill>
            </a:ext>
          </a:extLst>
        </p:spPr>
      </p:cxnSp>
      <p:cxnSp>
        <p:nvCxnSpPr>
          <p:cNvPr id="40980" name="AutoShape 20"/>
          <p:cNvCxnSpPr>
            <a:cxnSpLocks noChangeShapeType="1"/>
            <a:stCxn id="40964" idx="1"/>
            <a:endCxn id="40966" idx="0"/>
          </p:cNvCxnSpPr>
          <p:nvPr/>
        </p:nvCxnSpPr>
        <p:spPr bwMode="auto">
          <a:xfrm rot="10800000" flipV="1">
            <a:off x="1982788" y="1943100"/>
            <a:ext cx="1674812" cy="1257300"/>
          </a:xfrm>
          <a:prstGeom prst="curvedConnector2">
            <a:avLst/>
          </a:prstGeom>
          <a:noFill/>
          <a:ln w="50800">
            <a:solidFill>
              <a:schemeClr val="tx1"/>
            </a:solidFill>
            <a:round/>
            <a:headEnd/>
            <a:tailEnd type="stealth" w="med" len="med"/>
          </a:ln>
          <a:extLst>
            <a:ext uri="{909E8E84-426E-40DD-AFC4-6F175D3DCCD1}">
              <a14:hiddenFill xmlns:a14="http://schemas.microsoft.com/office/drawing/2010/main">
                <a:noFill/>
              </a14:hiddenFill>
            </a:ext>
          </a:extLst>
        </p:spPr>
      </p:cxnSp>
      <p:cxnSp>
        <p:nvCxnSpPr>
          <p:cNvPr id="40981" name="AutoShape 21"/>
          <p:cNvCxnSpPr>
            <a:cxnSpLocks noChangeShapeType="1"/>
            <a:stCxn id="40966" idx="2"/>
          </p:cNvCxnSpPr>
          <p:nvPr/>
        </p:nvCxnSpPr>
        <p:spPr bwMode="auto">
          <a:xfrm rot="16200000" flipH="1">
            <a:off x="2153444" y="4325144"/>
            <a:ext cx="1333500" cy="1674812"/>
          </a:xfrm>
          <a:prstGeom prst="curvedConnector2">
            <a:avLst/>
          </a:prstGeom>
          <a:noFill/>
          <a:ln w="50800">
            <a:solidFill>
              <a:schemeClr val="tx1"/>
            </a:solidFill>
            <a:round/>
            <a:headEnd/>
            <a:tailEnd type="stealth" w="med" len="med"/>
          </a:ln>
          <a:extLst>
            <a:ext uri="{909E8E84-426E-40DD-AFC4-6F175D3DCCD1}">
              <a14:hiddenFill xmlns:a14="http://schemas.microsoft.com/office/drawing/2010/main">
                <a:noFill/>
              </a14:hiddenFill>
            </a:ext>
          </a:extLst>
        </p:spPr>
      </p:cxnSp>
      <p:sp>
        <p:nvSpPr>
          <p:cNvPr id="40986" name="AutoShape 26"/>
          <p:cNvSpPr>
            <a:spLocks/>
          </p:cNvSpPr>
          <p:nvPr/>
        </p:nvSpPr>
        <p:spPr bwMode="auto">
          <a:xfrm>
            <a:off x="22225" y="1447800"/>
            <a:ext cx="2416175" cy="342900"/>
          </a:xfrm>
          <a:prstGeom prst="borderCallout2">
            <a:avLst>
              <a:gd name="adj1" fmla="val 33333"/>
              <a:gd name="adj2" fmla="val 103153"/>
              <a:gd name="adj3" fmla="val 33333"/>
              <a:gd name="adj4" fmla="val 111759"/>
              <a:gd name="adj5" fmla="val 537500"/>
              <a:gd name="adj6" fmla="val 120366"/>
            </a:avLst>
          </a:prstGeom>
          <a:solidFill>
            <a:srgbClr val="FFFF99"/>
          </a:solidFill>
          <a:ln w="9525">
            <a:solidFill>
              <a:schemeClr val="tx1"/>
            </a:solidFill>
            <a:miter lim="800000"/>
            <a:headEnd/>
            <a:tailEnd/>
          </a:ln>
        </p:spPr>
        <p:txBody>
          <a:bodyPr/>
          <a:lstStyle/>
          <a:p>
            <a:pPr algn="ctr"/>
            <a:r>
              <a:rPr lang="en-US" dirty="0" smtClean="0"/>
              <a:t>Identify </a:t>
            </a:r>
            <a:r>
              <a:rPr lang="en-US" b="1" dirty="0" smtClean="0"/>
              <a:t>uncertainties</a:t>
            </a:r>
            <a:endParaRPr lang="en-US" b="1" dirty="0"/>
          </a:p>
        </p:txBody>
      </p:sp>
      <p:sp>
        <p:nvSpPr>
          <p:cNvPr id="40990" name="AutoShape 30"/>
          <p:cNvSpPr>
            <a:spLocks/>
          </p:cNvSpPr>
          <p:nvPr/>
        </p:nvSpPr>
        <p:spPr bwMode="auto">
          <a:xfrm>
            <a:off x="152399" y="5753100"/>
            <a:ext cx="2822575" cy="914400"/>
          </a:xfrm>
          <a:prstGeom prst="borderCallout2">
            <a:avLst>
              <a:gd name="adj1" fmla="val 33333"/>
              <a:gd name="adj2" fmla="val 103125"/>
              <a:gd name="adj3" fmla="val 33333"/>
              <a:gd name="adj4" fmla="val 123505"/>
              <a:gd name="adj5" fmla="val 15339"/>
              <a:gd name="adj6" fmla="val 136197"/>
            </a:avLst>
          </a:prstGeom>
          <a:solidFill>
            <a:srgbClr val="FFFF99"/>
          </a:solidFill>
          <a:ln w="9525">
            <a:solidFill>
              <a:schemeClr val="tx1"/>
            </a:solidFill>
            <a:miter lim="800000"/>
            <a:headEnd/>
            <a:tailEnd/>
          </a:ln>
        </p:spPr>
        <p:txBody>
          <a:bodyPr/>
          <a:lstStyle/>
          <a:p>
            <a:pPr algn="ctr"/>
            <a:r>
              <a:rPr lang="en-US" dirty="0" smtClean="0"/>
              <a:t>Implemented as an </a:t>
            </a:r>
            <a:r>
              <a:rPr lang="en-US" b="1" dirty="0" smtClean="0"/>
              <a:t>experiment</a:t>
            </a:r>
            <a:r>
              <a:rPr lang="en-US" dirty="0" smtClean="0"/>
              <a:t> with controls, replication, etc.</a:t>
            </a:r>
            <a:endParaRPr lang="en-US" dirty="0"/>
          </a:p>
        </p:txBody>
      </p:sp>
      <p:sp>
        <p:nvSpPr>
          <p:cNvPr id="28" name="AutoShape 26"/>
          <p:cNvSpPr>
            <a:spLocks/>
          </p:cNvSpPr>
          <p:nvPr/>
        </p:nvSpPr>
        <p:spPr bwMode="auto">
          <a:xfrm>
            <a:off x="22225" y="1905000"/>
            <a:ext cx="2416175" cy="342900"/>
          </a:xfrm>
          <a:prstGeom prst="borderCallout2">
            <a:avLst>
              <a:gd name="adj1" fmla="val 33333"/>
              <a:gd name="adj2" fmla="val 103153"/>
              <a:gd name="adj3" fmla="val 33333"/>
              <a:gd name="adj4" fmla="val 111759"/>
              <a:gd name="adj5" fmla="val 401268"/>
              <a:gd name="adj6" fmla="val 120777"/>
            </a:avLst>
          </a:prstGeom>
          <a:solidFill>
            <a:srgbClr val="FFFF99"/>
          </a:solidFill>
          <a:ln w="9525">
            <a:solidFill>
              <a:schemeClr val="tx1"/>
            </a:solidFill>
            <a:miter lim="800000"/>
            <a:headEnd/>
            <a:tailEnd/>
          </a:ln>
        </p:spPr>
        <p:txBody>
          <a:bodyPr/>
          <a:lstStyle/>
          <a:p>
            <a:pPr algn="ctr"/>
            <a:r>
              <a:rPr lang="en-US" dirty="0" smtClean="0"/>
              <a:t>Form </a:t>
            </a:r>
            <a:r>
              <a:rPr lang="en-US" b="1" dirty="0" smtClean="0"/>
              <a:t>hypotheses</a:t>
            </a:r>
            <a:endParaRPr lang="en-US" b="1" dirty="0"/>
          </a:p>
        </p:txBody>
      </p:sp>
    </p:spTree>
    <p:extLst>
      <p:ext uri="{BB962C8B-B14F-4D97-AF65-F5344CB8AC3E}">
        <p14:creationId xmlns:p14="http://schemas.microsoft.com/office/powerpoint/2010/main" val="2857067717"/>
      </p:ext>
    </p:extLst>
  </p:cSld>
  <p:clrMapOvr>
    <a:masterClrMapping/>
  </p:clrMapOvr>
  <p:transition>
    <p:wheel spokes="8"/>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40986"/>
                                        </p:tgtEl>
                                        <p:attrNameLst>
                                          <p:attrName>style.visibility</p:attrName>
                                        </p:attrNameLst>
                                      </p:cBhvr>
                                      <p:to>
                                        <p:strVal val="visible"/>
                                      </p:to>
                                    </p:set>
                                    <p:animEffect transition="in" filter="wipe(right)">
                                      <p:cBhvr>
                                        <p:cTn id="7" dur="500"/>
                                        <p:tgtEl>
                                          <p:spTgt spid="40986"/>
                                        </p:tgtEl>
                                      </p:cBhvr>
                                    </p:animEffect>
                                  </p:childTnLst>
                                </p:cTn>
                              </p:par>
                            </p:childTnLst>
                          </p:cTn>
                        </p:par>
                        <p:par>
                          <p:cTn id="8" fill="hold" nodeType="withGroup">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28"/>
                                        </p:tgtEl>
                                        <p:attrNameLst>
                                          <p:attrName>style.visibility</p:attrName>
                                        </p:attrNameLst>
                                      </p:cBhvr>
                                      <p:to>
                                        <p:strVal val="visible"/>
                                      </p:to>
                                    </p:set>
                                    <p:animEffect transition="in" filter="wipe(right)">
                                      <p:cBhvr>
                                        <p:cTn id="11" dur="500"/>
                                        <p:tgtEl>
                                          <p:spTgt spid="28"/>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40990"/>
                                        </p:tgtEl>
                                        <p:attrNameLst>
                                          <p:attrName>style.visibility</p:attrName>
                                        </p:attrNameLst>
                                      </p:cBhvr>
                                      <p:to>
                                        <p:strVal val="visible"/>
                                      </p:to>
                                    </p:set>
                                    <p:animEffect transition="in" filter="wipe(left)">
                                      <p:cBhvr>
                                        <p:cTn id="16" dur="500"/>
                                        <p:tgtEl>
                                          <p:spTgt spid="409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6" grpId="0" animBg="1"/>
      <p:bldP spid="40990" grpId="0" animBg="1"/>
      <p:bldP spid="2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9144000" cy="1143000"/>
          </a:xfrm>
        </p:spPr>
        <p:txBody>
          <a:bodyPr>
            <a:normAutofit/>
          </a:bodyPr>
          <a:lstStyle/>
          <a:p>
            <a:r>
              <a:rPr lang="en-US" dirty="0"/>
              <a:t>A</a:t>
            </a:r>
            <a:r>
              <a:rPr lang="en-US" dirty="0" smtClean="0"/>
              <a:t>daptive Management: Planning</a:t>
            </a:r>
            <a:endParaRPr lang="en-US" dirty="0"/>
          </a:p>
        </p:txBody>
      </p:sp>
      <p:sp>
        <p:nvSpPr>
          <p:cNvPr id="3" name="Content Placeholder 2"/>
          <p:cNvSpPr>
            <a:spLocks noGrp="1"/>
          </p:cNvSpPr>
          <p:nvPr>
            <p:ph idx="1"/>
          </p:nvPr>
        </p:nvSpPr>
        <p:spPr>
          <a:xfrm>
            <a:off x="152400" y="1219200"/>
            <a:ext cx="8915400" cy="5105400"/>
          </a:xfrm>
        </p:spPr>
        <p:txBody>
          <a:bodyPr>
            <a:normAutofit fontScale="77500" lnSpcReduction="20000"/>
          </a:bodyPr>
          <a:lstStyle/>
          <a:p>
            <a:r>
              <a:rPr lang="en-US" b="1" dirty="0" smtClean="0"/>
              <a:t>Objective</a:t>
            </a:r>
            <a:endParaRPr lang="en-US" dirty="0" smtClean="0"/>
          </a:p>
          <a:p>
            <a:pPr lvl="1"/>
            <a:r>
              <a:rPr lang="en-US" dirty="0" smtClean="0"/>
              <a:t>Improve walleye fishing</a:t>
            </a:r>
          </a:p>
          <a:p>
            <a:pPr lvl="1"/>
            <a:r>
              <a:rPr lang="en-US" dirty="0" smtClean="0"/>
              <a:t>YOY walleye catch rate of </a:t>
            </a:r>
            <a:r>
              <a:rPr lang="en-US" u="sng" dirty="0" smtClean="0"/>
              <a:t>&gt;</a:t>
            </a:r>
            <a:r>
              <a:rPr lang="en-US" dirty="0" smtClean="0"/>
              <a:t>30/mile in 75% of lakes within 10 </a:t>
            </a:r>
            <a:r>
              <a:rPr lang="en-US" dirty="0" err="1" smtClean="0"/>
              <a:t>yrs</a:t>
            </a:r>
            <a:endParaRPr lang="en-US" dirty="0" smtClean="0"/>
          </a:p>
          <a:p>
            <a:pPr lvl="1"/>
            <a:endParaRPr lang="en-US" dirty="0" smtClean="0"/>
          </a:p>
          <a:p>
            <a:r>
              <a:rPr lang="en-US" b="1" dirty="0" smtClean="0"/>
              <a:t>Uncertainties</a:t>
            </a:r>
          </a:p>
          <a:p>
            <a:pPr lvl="1"/>
            <a:r>
              <a:rPr lang="en-US" dirty="0" smtClean="0"/>
              <a:t>Effects of largemouth bass (LMB) on walleye</a:t>
            </a:r>
          </a:p>
          <a:p>
            <a:pPr lvl="1"/>
            <a:r>
              <a:rPr lang="en-US" dirty="0" smtClean="0"/>
              <a:t>Role of harvest regulations in determining LMB abundance</a:t>
            </a:r>
          </a:p>
          <a:p>
            <a:pPr lvl="1"/>
            <a:endParaRPr lang="en-US" dirty="0" smtClean="0"/>
          </a:p>
          <a:p>
            <a:r>
              <a:rPr lang="en-US" b="1" dirty="0" smtClean="0"/>
              <a:t>Hypotheses</a:t>
            </a:r>
            <a:endParaRPr lang="en-US" dirty="0" smtClean="0"/>
          </a:p>
          <a:p>
            <a:pPr lvl="1"/>
            <a:r>
              <a:rPr lang="en-US" dirty="0" smtClean="0"/>
              <a:t>LMB are causing declines in </a:t>
            </a:r>
            <a:r>
              <a:rPr lang="en-US" smtClean="0"/>
              <a:t>walleye reproduction</a:t>
            </a:r>
            <a:endParaRPr lang="en-US" dirty="0" smtClean="0"/>
          </a:p>
          <a:p>
            <a:pPr lvl="1"/>
            <a:r>
              <a:rPr lang="en-US" dirty="0" smtClean="0"/>
              <a:t>Liberalized harvest regulations will decrease LMB population</a:t>
            </a:r>
          </a:p>
          <a:p>
            <a:pPr lvl="1"/>
            <a:endParaRPr lang="en-US" dirty="0"/>
          </a:p>
          <a:p>
            <a:r>
              <a:rPr lang="en-US" b="1" dirty="0" smtClean="0"/>
              <a:t>Action option</a:t>
            </a:r>
            <a:endParaRPr lang="en-US" dirty="0"/>
          </a:p>
          <a:p>
            <a:pPr lvl="1"/>
            <a:r>
              <a:rPr lang="en-US" dirty="0" smtClean="0"/>
              <a:t>Remove length and bag limits on LMB on </a:t>
            </a:r>
            <a:r>
              <a:rPr lang="en-US" b="1" u="sng" dirty="0" smtClean="0"/>
              <a:t>SOME</a:t>
            </a:r>
            <a:r>
              <a:rPr lang="en-US" dirty="0" smtClean="0"/>
              <a:t> lakes</a:t>
            </a:r>
          </a:p>
        </p:txBody>
      </p:sp>
      <p:cxnSp>
        <p:nvCxnSpPr>
          <p:cNvPr id="5" name="Straight Connector 4"/>
          <p:cNvCxnSpPr/>
          <p:nvPr/>
        </p:nvCxnSpPr>
        <p:spPr>
          <a:xfrm flipH="1">
            <a:off x="990600" y="1752600"/>
            <a:ext cx="3810000" cy="0"/>
          </a:xfrm>
          <a:prstGeom prst="line">
            <a:avLst/>
          </a:prstGeom>
          <a:ln w="82550">
            <a:solidFill>
              <a:srgbClr val="FF0000"/>
            </a:solidFill>
          </a:ln>
        </p:spPr>
        <p:style>
          <a:lnRef idx="1">
            <a:schemeClr val="accent1"/>
          </a:lnRef>
          <a:fillRef idx="0">
            <a:schemeClr val="accent1"/>
          </a:fillRef>
          <a:effectRef idx="0">
            <a:schemeClr val="accent1"/>
          </a:effectRef>
          <a:fontRef idx="minor">
            <a:schemeClr val="tx1"/>
          </a:fontRef>
        </p:style>
      </p:cxnSp>
      <p:sp>
        <p:nvSpPr>
          <p:cNvPr id="4" name="Footer Placeholder 3"/>
          <p:cNvSpPr>
            <a:spLocks noGrp="1"/>
          </p:cNvSpPr>
          <p:nvPr>
            <p:ph type="ftr" sz="quarter" idx="10"/>
          </p:nvPr>
        </p:nvSpPr>
        <p:spPr/>
        <p:txBody>
          <a:bodyPr/>
          <a:lstStyle/>
          <a:p>
            <a:pPr>
              <a:defRPr/>
            </a:pPr>
            <a:r>
              <a:rPr lang="en-US" smtClean="0"/>
              <a:t>Adaptive Management</a:t>
            </a:r>
            <a:endParaRPr lang="en-US"/>
          </a:p>
        </p:txBody>
      </p:sp>
      <p:sp>
        <p:nvSpPr>
          <p:cNvPr id="6" name="Slide Number Placeholder 5"/>
          <p:cNvSpPr>
            <a:spLocks noGrp="1"/>
          </p:cNvSpPr>
          <p:nvPr>
            <p:ph type="sldNum" sz="quarter" idx="11"/>
          </p:nvPr>
        </p:nvSpPr>
        <p:spPr/>
        <p:txBody>
          <a:bodyPr/>
          <a:lstStyle/>
          <a:p>
            <a:pPr>
              <a:defRPr/>
            </a:pPr>
            <a:fld id="{C6A2F5B4-2197-4B8F-A126-FB2FF53A65C9}" type="slidenum">
              <a:rPr lang="en-US" smtClean="0"/>
              <a:pPr>
                <a:defRPr/>
              </a:pPr>
              <a:t>8</a:t>
            </a:fld>
            <a:endParaRPr lang="en-US"/>
          </a:p>
        </p:txBody>
      </p:sp>
    </p:spTree>
    <p:extLst>
      <p:ext uri="{BB962C8B-B14F-4D97-AF65-F5344CB8AC3E}">
        <p14:creationId xmlns:p14="http://schemas.microsoft.com/office/powerpoint/2010/main" val="3786418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3">
                                            <p:txEl>
                                              <p:pRg st="8" end="8"/>
                                            </p:txEl>
                                          </p:spTgt>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3">
                                            <p:txEl>
                                              <p:pRg st="9" end="9"/>
                                            </p:txEl>
                                          </p:spTgt>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3">
                                            <p:txEl>
                                              <p:pRg st="12" end="12"/>
                                            </p:txEl>
                                          </p:spTgt>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524000"/>
            <a:ext cx="6096000" cy="4572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1752600" y="2209800"/>
            <a:ext cx="533400" cy="609600"/>
          </a:xfrm>
          <a:prstGeom prst="ellipse">
            <a:avLst/>
          </a:prstGeom>
          <a:solidFill>
            <a:srgbClr val="FFCC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6096000" y="2514600"/>
            <a:ext cx="838200" cy="762000"/>
          </a:xfrm>
          <a:prstGeom prst="ellipse">
            <a:avLst/>
          </a:prstGeom>
          <a:solidFill>
            <a:srgbClr val="4EB1B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4419600" y="3962400"/>
            <a:ext cx="304800" cy="381000"/>
          </a:xfrm>
          <a:prstGeom prst="ellipse">
            <a:avLst/>
          </a:prstGeom>
          <a:solidFill>
            <a:srgbClr val="FFCC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038600" y="1828800"/>
            <a:ext cx="685800" cy="685800"/>
          </a:xfrm>
          <a:prstGeom prst="ellipse">
            <a:avLst/>
          </a:prstGeom>
          <a:solidFill>
            <a:srgbClr val="FFCC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2019300" y="5029200"/>
            <a:ext cx="342900" cy="533400"/>
          </a:xfrm>
          <a:prstGeom prst="ellipse">
            <a:avLst/>
          </a:prstGeom>
          <a:solidFill>
            <a:srgbClr val="4EB1B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5943600" y="4724400"/>
            <a:ext cx="571500" cy="838200"/>
          </a:xfrm>
          <a:prstGeom prst="ellipse">
            <a:avLst/>
          </a:prstGeom>
          <a:solidFill>
            <a:srgbClr val="FFCC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3048000" y="3276600"/>
            <a:ext cx="533400" cy="304800"/>
          </a:xfrm>
          <a:prstGeom prst="ellipse">
            <a:avLst/>
          </a:prstGeom>
          <a:solidFill>
            <a:srgbClr val="CCCC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4381500" y="4724400"/>
            <a:ext cx="190500" cy="533400"/>
          </a:xfrm>
          <a:prstGeom prst="ellipse">
            <a:avLst/>
          </a:prstGeom>
          <a:solidFill>
            <a:srgbClr val="4EB1B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5410200" y="2895600"/>
            <a:ext cx="152400" cy="381000"/>
          </a:xfrm>
          <a:prstGeom prst="ellipse">
            <a:avLst/>
          </a:prstGeom>
          <a:solidFill>
            <a:srgbClr val="CCCC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2514600" y="4495800"/>
            <a:ext cx="76200" cy="76200"/>
          </a:xfrm>
          <a:prstGeom prst="ellipse">
            <a:avLst/>
          </a:prstGeom>
          <a:solidFill>
            <a:srgbClr val="CCCC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2895600" y="2171700"/>
            <a:ext cx="533400" cy="342900"/>
          </a:xfrm>
          <a:prstGeom prst="ellipse">
            <a:avLst/>
          </a:prstGeom>
          <a:solidFill>
            <a:srgbClr val="4EB1B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6515100" y="4152900"/>
            <a:ext cx="419100" cy="381000"/>
          </a:xfrm>
          <a:prstGeom prst="ellipse">
            <a:avLst/>
          </a:prstGeom>
          <a:solidFill>
            <a:srgbClr val="CCCC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3162300" y="4724400"/>
            <a:ext cx="876300" cy="1066800"/>
          </a:xfrm>
          <a:prstGeom prst="ellipse">
            <a:avLst/>
          </a:prstGeom>
          <a:solidFill>
            <a:srgbClr val="CCCC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4953000" y="4572000"/>
            <a:ext cx="152400" cy="152400"/>
          </a:xfrm>
          <a:prstGeom prst="ellipse">
            <a:avLst/>
          </a:prstGeom>
          <a:solidFill>
            <a:srgbClr val="CCCC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5562600" y="1676400"/>
            <a:ext cx="152400" cy="152400"/>
          </a:xfrm>
          <a:prstGeom prst="ellipse">
            <a:avLst/>
          </a:prstGeom>
          <a:solidFill>
            <a:srgbClr val="CCCC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2286000" y="1676400"/>
            <a:ext cx="266700" cy="228600"/>
          </a:xfrm>
          <a:prstGeom prst="ellipse">
            <a:avLst/>
          </a:prstGeom>
          <a:solidFill>
            <a:srgbClr val="FFCC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2019300" y="3086100"/>
            <a:ext cx="171450" cy="342900"/>
          </a:xfrm>
          <a:prstGeom prst="ellipse">
            <a:avLst/>
          </a:prstGeom>
          <a:solidFill>
            <a:srgbClr val="CCCC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2286000" y="4152900"/>
            <a:ext cx="304800" cy="182879"/>
          </a:xfrm>
          <a:prstGeom prst="ellipse">
            <a:avLst/>
          </a:prstGeom>
          <a:solidFill>
            <a:srgbClr val="CCCC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5257800" y="5562600"/>
            <a:ext cx="381000" cy="228600"/>
          </a:xfrm>
          <a:prstGeom prst="ellipse">
            <a:avLst/>
          </a:prstGeom>
          <a:solidFill>
            <a:srgbClr val="4EB1B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4267200" y="3257550"/>
            <a:ext cx="685800" cy="552450"/>
          </a:xfrm>
          <a:prstGeom prst="ellipse">
            <a:avLst/>
          </a:prstGeom>
          <a:solidFill>
            <a:srgbClr val="4EB1B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6724650" y="5791200"/>
            <a:ext cx="209550" cy="152400"/>
          </a:xfrm>
          <a:prstGeom prst="ellipse">
            <a:avLst/>
          </a:prstGeom>
          <a:solidFill>
            <a:srgbClr val="CCCC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7162800" y="5029200"/>
            <a:ext cx="152400" cy="228600"/>
          </a:xfrm>
          <a:prstGeom prst="ellipse">
            <a:avLst/>
          </a:prstGeom>
          <a:solidFill>
            <a:srgbClr val="4EB1B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6934200" y="1828800"/>
            <a:ext cx="304800" cy="342900"/>
          </a:xfrm>
          <a:prstGeom prst="ellipse">
            <a:avLst/>
          </a:prstGeom>
          <a:solidFill>
            <a:srgbClr val="FFCC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6724650" y="3429000"/>
            <a:ext cx="104775" cy="152400"/>
          </a:xfrm>
          <a:prstGeom prst="ellipse">
            <a:avLst/>
          </a:prstGeom>
          <a:solidFill>
            <a:srgbClr val="CCCC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5638800" y="3962400"/>
            <a:ext cx="304800" cy="190500"/>
          </a:xfrm>
          <a:prstGeom prst="ellipse">
            <a:avLst/>
          </a:prstGeom>
          <a:solidFill>
            <a:srgbClr val="4EB1B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3429000" y="4175759"/>
            <a:ext cx="171450" cy="320041"/>
          </a:xfrm>
          <a:prstGeom prst="ellipse">
            <a:avLst/>
          </a:prstGeom>
          <a:solidFill>
            <a:srgbClr val="FFCC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itle 1"/>
          <p:cNvSpPr>
            <a:spLocks noGrp="1"/>
          </p:cNvSpPr>
          <p:nvPr>
            <p:ph type="title"/>
          </p:nvPr>
        </p:nvSpPr>
        <p:spPr>
          <a:xfrm>
            <a:off x="0" y="274638"/>
            <a:ext cx="9144000" cy="792162"/>
          </a:xfrm>
        </p:spPr>
        <p:txBody>
          <a:bodyPr>
            <a:normAutofit fontScale="90000"/>
          </a:bodyPr>
          <a:lstStyle/>
          <a:p>
            <a:r>
              <a:rPr lang="en-US" dirty="0" smtClean="0"/>
              <a:t>Adaptive Management: Implementation</a:t>
            </a:r>
            <a:endParaRPr lang="en-US" dirty="0"/>
          </a:p>
        </p:txBody>
      </p:sp>
      <p:sp>
        <p:nvSpPr>
          <p:cNvPr id="34" name="Oval 33"/>
          <p:cNvSpPr/>
          <p:nvPr/>
        </p:nvSpPr>
        <p:spPr>
          <a:xfrm>
            <a:off x="3314700" y="2819400"/>
            <a:ext cx="285750" cy="266700"/>
          </a:xfrm>
          <a:prstGeom prst="ellipse">
            <a:avLst/>
          </a:prstGeom>
          <a:solidFill>
            <a:srgbClr val="FFCC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5410200" y="2000250"/>
            <a:ext cx="685800" cy="819150"/>
          </a:xfrm>
          <a:prstGeom prst="ellipse">
            <a:avLst/>
          </a:prstGeom>
          <a:solidFill>
            <a:srgbClr val="FFCC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5029200" y="1752600"/>
            <a:ext cx="228600" cy="419100"/>
          </a:xfrm>
          <a:prstGeom prst="ellipse">
            <a:avLst/>
          </a:prstGeom>
          <a:solidFill>
            <a:srgbClr val="CCCC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4038600" y="2667000"/>
            <a:ext cx="45719" cy="152400"/>
          </a:xfrm>
          <a:prstGeom prst="ellipse">
            <a:avLst/>
          </a:prstGeom>
          <a:solidFill>
            <a:srgbClr val="CCCC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3514725" y="1676400"/>
            <a:ext cx="295275" cy="152400"/>
          </a:xfrm>
          <a:prstGeom prst="ellipse">
            <a:avLst/>
          </a:prstGeom>
          <a:solidFill>
            <a:srgbClr val="CCCC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a:off x="4381500" y="5791200"/>
            <a:ext cx="228600" cy="152400"/>
          </a:xfrm>
          <a:prstGeom prst="ellipse">
            <a:avLst/>
          </a:prstGeom>
          <a:solidFill>
            <a:srgbClr val="CCCC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1752600" y="3810000"/>
            <a:ext cx="438150" cy="342900"/>
          </a:xfrm>
          <a:prstGeom prst="ellipse">
            <a:avLst/>
          </a:prstGeom>
          <a:solidFill>
            <a:srgbClr val="CCCC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1752600" y="2209800"/>
            <a:ext cx="533400" cy="60960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2019300" y="5029200"/>
            <a:ext cx="342900" cy="53340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6515100" y="4152900"/>
            <a:ext cx="419100" cy="38100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p:cNvSpPr/>
          <p:nvPr/>
        </p:nvSpPr>
        <p:spPr>
          <a:xfrm>
            <a:off x="4267200" y="3257550"/>
            <a:ext cx="685800" cy="55245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p:cNvSpPr/>
          <p:nvPr/>
        </p:nvSpPr>
        <p:spPr>
          <a:xfrm>
            <a:off x="6934200" y="1828800"/>
            <a:ext cx="304800" cy="34290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p:cNvSpPr/>
          <p:nvPr/>
        </p:nvSpPr>
        <p:spPr>
          <a:xfrm>
            <a:off x="5029200" y="1752600"/>
            <a:ext cx="228600" cy="41910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1752600" y="3810000"/>
            <a:ext cx="438150" cy="34290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p:cNvSpPr txBox="1"/>
          <p:nvPr/>
        </p:nvSpPr>
        <p:spPr>
          <a:xfrm>
            <a:off x="7772400" y="2751483"/>
            <a:ext cx="1223412" cy="707886"/>
          </a:xfrm>
          <a:prstGeom prst="rect">
            <a:avLst/>
          </a:prstGeom>
          <a:noFill/>
        </p:spPr>
        <p:txBody>
          <a:bodyPr wrap="none" rtlCol="0">
            <a:spAutoFit/>
          </a:bodyPr>
          <a:lstStyle/>
          <a:p>
            <a:r>
              <a:rPr lang="en-US" sz="4000" dirty="0" smtClean="0">
                <a:solidFill>
                  <a:srgbClr val="C00000"/>
                </a:solidFill>
              </a:rPr>
              <a:t>2013</a:t>
            </a:r>
            <a:endParaRPr lang="en-US" sz="4000" dirty="0">
              <a:solidFill>
                <a:srgbClr val="C00000"/>
              </a:solidFill>
            </a:endParaRPr>
          </a:p>
        </p:txBody>
      </p:sp>
      <p:sp>
        <p:nvSpPr>
          <p:cNvPr id="49" name="Oval 48"/>
          <p:cNvSpPr/>
          <p:nvPr/>
        </p:nvSpPr>
        <p:spPr>
          <a:xfrm>
            <a:off x="4419600" y="3962400"/>
            <a:ext cx="304800" cy="381000"/>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p:cNvSpPr/>
          <p:nvPr/>
        </p:nvSpPr>
        <p:spPr>
          <a:xfrm>
            <a:off x="4038600" y="1828800"/>
            <a:ext cx="685800" cy="685800"/>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p:cNvSpPr/>
          <p:nvPr/>
        </p:nvSpPr>
        <p:spPr>
          <a:xfrm>
            <a:off x="4381500" y="4724400"/>
            <a:ext cx="190500" cy="533400"/>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2895600" y="2171700"/>
            <a:ext cx="533400" cy="342900"/>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p:cNvSpPr/>
          <p:nvPr/>
        </p:nvSpPr>
        <p:spPr>
          <a:xfrm>
            <a:off x="2286000" y="4152900"/>
            <a:ext cx="304800" cy="182879"/>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p:cNvSpPr/>
          <p:nvPr/>
        </p:nvSpPr>
        <p:spPr>
          <a:xfrm>
            <a:off x="6724650" y="5791200"/>
            <a:ext cx="209550" cy="152400"/>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p:cNvSpPr/>
          <p:nvPr/>
        </p:nvSpPr>
        <p:spPr>
          <a:xfrm>
            <a:off x="5638800" y="3962400"/>
            <a:ext cx="304800" cy="190500"/>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p:cNvSpPr txBox="1"/>
          <p:nvPr/>
        </p:nvSpPr>
        <p:spPr>
          <a:xfrm>
            <a:off x="7772400" y="3377097"/>
            <a:ext cx="1223412" cy="707886"/>
          </a:xfrm>
          <a:prstGeom prst="rect">
            <a:avLst/>
          </a:prstGeom>
          <a:noFill/>
        </p:spPr>
        <p:txBody>
          <a:bodyPr wrap="none" rtlCol="0">
            <a:spAutoFit/>
          </a:bodyPr>
          <a:lstStyle/>
          <a:p>
            <a:r>
              <a:rPr lang="en-US" sz="4000" dirty="0" smtClean="0">
                <a:solidFill>
                  <a:schemeClr val="accent2">
                    <a:lumMod val="60000"/>
                    <a:lumOff val="40000"/>
                  </a:schemeClr>
                </a:solidFill>
              </a:rPr>
              <a:t>2018</a:t>
            </a:r>
            <a:endParaRPr lang="en-US" sz="4000" dirty="0">
              <a:solidFill>
                <a:schemeClr val="accent2">
                  <a:lumMod val="60000"/>
                  <a:lumOff val="40000"/>
                </a:schemeClr>
              </a:solidFill>
            </a:endParaRPr>
          </a:p>
        </p:txBody>
      </p:sp>
      <p:sp>
        <p:nvSpPr>
          <p:cNvPr id="2" name="Footer Placeholder 1"/>
          <p:cNvSpPr>
            <a:spLocks noGrp="1"/>
          </p:cNvSpPr>
          <p:nvPr>
            <p:ph type="ftr" sz="quarter" idx="10"/>
          </p:nvPr>
        </p:nvSpPr>
        <p:spPr/>
        <p:txBody>
          <a:bodyPr/>
          <a:lstStyle/>
          <a:p>
            <a:pPr>
              <a:defRPr/>
            </a:pPr>
            <a:r>
              <a:rPr lang="en-US" smtClean="0"/>
              <a:t>Adaptive Management</a:t>
            </a:r>
            <a:endParaRPr lang="en-US"/>
          </a:p>
        </p:txBody>
      </p:sp>
      <p:sp>
        <p:nvSpPr>
          <p:cNvPr id="3" name="Slide Number Placeholder 2"/>
          <p:cNvSpPr>
            <a:spLocks noGrp="1"/>
          </p:cNvSpPr>
          <p:nvPr>
            <p:ph type="sldNum" sz="quarter" idx="11"/>
          </p:nvPr>
        </p:nvSpPr>
        <p:spPr/>
        <p:txBody>
          <a:bodyPr/>
          <a:lstStyle/>
          <a:p>
            <a:pPr>
              <a:defRPr/>
            </a:pPr>
            <a:fld id="{C6A2F5B4-2197-4B8F-A126-FB2FF53A65C9}" type="slidenum">
              <a:rPr lang="en-US" smtClean="0"/>
              <a:pPr>
                <a:defRPr/>
              </a:pPr>
              <a:t>9</a:t>
            </a:fld>
            <a:endParaRPr lang="en-US"/>
          </a:p>
        </p:txBody>
      </p:sp>
    </p:spTree>
    <p:extLst>
      <p:ext uri="{BB962C8B-B14F-4D97-AF65-F5344CB8AC3E}">
        <p14:creationId xmlns:p14="http://schemas.microsoft.com/office/powerpoint/2010/main" val="2784835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wheel(1)">
                                      <p:cBhvr>
                                        <p:cTn id="7" dur="2000"/>
                                        <p:tgtEl>
                                          <p:spTgt spid="41"/>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42"/>
                                        </p:tgtEl>
                                        <p:attrNameLst>
                                          <p:attrName>style.visibility</p:attrName>
                                        </p:attrNameLst>
                                      </p:cBhvr>
                                      <p:to>
                                        <p:strVal val="visible"/>
                                      </p:to>
                                    </p:set>
                                    <p:animEffect transition="in" filter="wheel(1)">
                                      <p:cBhvr>
                                        <p:cTn id="10" dur="2000"/>
                                        <p:tgtEl>
                                          <p:spTgt spid="42"/>
                                        </p:tgtEl>
                                      </p:cBhvr>
                                    </p:animEffect>
                                  </p:childTnLst>
                                </p:cTn>
                              </p:par>
                              <p:par>
                                <p:cTn id="11" presetID="21" presetClass="entr" presetSubtype="1" fill="hold" grpId="0" nodeType="withEffect">
                                  <p:stCondLst>
                                    <p:cond delay="0"/>
                                  </p:stCondLst>
                                  <p:childTnLst>
                                    <p:set>
                                      <p:cBhvr>
                                        <p:cTn id="12" dur="1" fill="hold">
                                          <p:stCondLst>
                                            <p:cond delay="0"/>
                                          </p:stCondLst>
                                        </p:cTn>
                                        <p:tgtEl>
                                          <p:spTgt spid="43"/>
                                        </p:tgtEl>
                                        <p:attrNameLst>
                                          <p:attrName>style.visibility</p:attrName>
                                        </p:attrNameLst>
                                      </p:cBhvr>
                                      <p:to>
                                        <p:strVal val="visible"/>
                                      </p:to>
                                    </p:set>
                                    <p:animEffect transition="in" filter="wheel(1)">
                                      <p:cBhvr>
                                        <p:cTn id="13" dur="2000"/>
                                        <p:tgtEl>
                                          <p:spTgt spid="43"/>
                                        </p:tgtEl>
                                      </p:cBhvr>
                                    </p:animEffect>
                                  </p:childTnLst>
                                </p:cTn>
                              </p:par>
                              <p:par>
                                <p:cTn id="14" presetID="21" presetClass="entr" presetSubtype="1" fill="hold" grpId="0" nodeType="withEffect">
                                  <p:stCondLst>
                                    <p:cond delay="0"/>
                                  </p:stCondLst>
                                  <p:childTnLst>
                                    <p:set>
                                      <p:cBhvr>
                                        <p:cTn id="15" dur="1" fill="hold">
                                          <p:stCondLst>
                                            <p:cond delay="0"/>
                                          </p:stCondLst>
                                        </p:cTn>
                                        <p:tgtEl>
                                          <p:spTgt spid="44"/>
                                        </p:tgtEl>
                                        <p:attrNameLst>
                                          <p:attrName>style.visibility</p:attrName>
                                        </p:attrNameLst>
                                      </p:cBhvr>
                                      <p:to>
                                        <p:strVal val="visible"/>
                                      </p:to>
                                    </p:set>
                                    <p:animEffect transition="in" filter="wheel(1)">
                                      <p:cBhvr>
                                        <p:cTn id="16" dur="2000"/>
                                        <p:tgtEl>
                                          <p:spTgt spid="44"/>
                                        </p:tgtEl>
                                      </p:cBhvr>
                                    </p:animEffect>
                                  </p:childTnLst>
                                </p:cTn>
                              </p:par>
                              <p:par>
                                <p:cTn id="17" presetID="21" presetClass="entr" presetSubtype="1" fill="hold" grpId="0" nodeType="withEffect">
                                  <p:stCondLst>
                                    <p:cond delay="0"/>
                                  </p:stCondLst>
                                  <p:childTnLst>
                                    <p:set>
                                      <p:cBhvr>
                                        <p:cTn id="18" dur="1" fill="hold">
                                          <p:stCondLst>
                                            <p:cond delay="0"/>
                                          </p:stCondLst>
                                        </p:cTn>
                                        <p:tgtEl>
                                          <p:spTgt spid="45"/>
                                        </p:tgtEl>
                                        <p:attrNameLst>
                                          <p:attrName>style.visibility</p:attrName>
                                        </p:attrNameLst>
                                      </p:cBhvr>
                                      <p:to>
                                        <p:strVal val="visible"/>
                                      </p:to>
                                    </p:set>
                                    <p:animEffect transition="in" filter="wheel(1)">
                                      <p:cBhvr>
                                        <p:cTn id="19" dur="2000"/>
                                        <p:tgtEl>
                                          <p:spTgt spid="45"/>
                                        </p:tgtEl>
                                      </p:cBhvr>
                                    </p:animEffect>
                                  </p:childTnLst>
                                </p:cTn>
                              </p:par>
                              <p:par>
                                <p:cTn id="20" presetID="21" presetClass="entr" presetSubtype="1" fill="hold" grpId="0" nodeType="withEffect">
                                  <p:stCondLst>
                                    <p:cond delay="0"/>
                                  </p:stCondLst>
                                  <p:childTnLst>
                                    <p:set>
                                      <p:cBhvr>
                                        <p:cTn id="21" dur="1" fill="hold">
                                          <p:stCondLst>
                                            <p:cond delay="0"/>
                                          </p:stCondLst>
                                        </p:cTn>
                                        <p:tgtEl>
                                          <p:spTgt spid="46"/>
                                        </p:tgtEl>
                                        <p:attrNameLst>
                                          <p:attrName>style.visibility</p:attrName>
                                        </p:attrNameLst>
                                      </p:cBhvr>
                                      <p:to>
                                        <p:strVal val="visible"/>
                                      </p:to>
                                    </p:set>
                                    <p:animEffect transition="in" filter="wheel(1)">
                                      <p:cBhvr>
                                        <p:cTn id="22" dur="2000"/>
                                        <p:tgtEl>
                                          <p:spTgt spid="46"/>
                                        </p:tgtEl>
                                      </p:cBhvr>
                                    </p:animEffect>
                                  </p:childTnLst>
                                </p:cTn>
                              </p:par>
                              <p:par>
                                <p:cTn id="23" presetID="21" presetClass="entr" presetSubtype="1" fill="hold" grpId="0" nodeType="withEffect">
                                  <p:stCondLst>
                                    <p:cond delay="0"/>
                                  </p:stCondLst>
                                  <p:childTnLst>
                                    <p:set>
                                      <p:cBhvr>
                                        <p:cTn id="24" dur="1" fill="hold">
                                          <p:stCondLst>
                                            <p:cond delay="0"/>
                                          </p:stCondLst>
                                        </p:cTn>
                                        <p:tgtEl>
                                          <p:spTgt spid="47"/>
                                        </p:tgtEl>
                                        <p:attrNameLst>
                                          <p:attrName>style.visibility</p:attrName>
                                        </p:attrNameLst>
                                      </p:cBhvr>
                                      <p:to>
                                        <p:strVal val="visible"/>
                                      </p:to>
                                    </p:set>
                                    <p:animEffect transition="in" filter="wheel(1)">
                                      <p:cBhvr>
                                        <p:cTn id="25" dur="2000"/>
                                        <p:tgtEl>
                                          <p:spTgt spid="47"/>
                                        </p:tgtEl>
                                      </p:cBhvr>
                                    </p:animEffect>
                                  </p:childTnLst>
                                </p:cTn>
                              </p:par>
                              <p:par>
                                <p:cTn id="26" presetID="1" presetClass="entr" presetSubtype="0" fill="hold" grpId="0" nodeType="withEffect">
                                  <p:stCondLst>
                                    <p:cond delay="0"/>
                                  </p:stCondLst>
                                  <p:childTnLst>
                                    <p:set>
                                      <p:cBhvr>
                                        <p:cTn id="27" dur="1" fill="hold">
                                          <p:stCondLst>
                                            <p:cond delay="0"/>
                                          </p:stCondLst>
                                        </p:cTn>
                                        <p:tgtEl>
                                          <p:spTgt spid="48"/>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21" presetClass="entr" presetSubtype="2" fill="hold" grpId="0" nodeType="clickEffect">
                                  <p:stCondLst>
                                    <p:cond delay="0"/>
                                  </p:stCondLst>
                                  <p:childTnLst>
                                    <p:set>
                                      <p:cBhvr>
                                        <p:cTn id="31" dur="1" fill="hold">
                                          <p:stCondLst>
                                            <p:cond delay="0"/>
                                          </p:stCondLst>
                                        </p:cTn>
                                        <p:tgtEl>
                                          <p:spTgt spid="49"/>
                                        </p:tgtEl>
                                        <p:attrNameLst>
                                          <p:attrName>style.visibility</p:attrName>
                                        </p:attrNameLst>
                                      </p:cBhvr>
                                      <p:to>
                                        <p:strVal val="visible"/>
                                      </p:to>
                                    </p:set>
                                    <p:animEffect transition="in" filter="wheel(2)">
                                      <p:cBhvr>
                                        <p:cTn id="32" dur="2000"/>
                                        <p:tgtEl>
                                          <p:spTgt spid="49"/>
                                        </p:tgtEl>
                                      </p:cBhvr>
                                    </p:animEffect>
                                  </p:childTnLst>
                                </p:cTn>
                              </p:par>
                              <p:par>
                                <p:cTn id="33" presetID="21" presetClass="entr" presetSubtype="2" fill="hold" grpId="0" nodeType="withEffect">
                                  <p:stCondLst>
                                    <p:cond delay="0"/>
                                  </p:stCondLst>
                                  <p:childTnLst>
                                    <p:set>
                                      <p:cBhvr>
                                        <p:cTn id="34" dur="1" fill="hold">
                                          <p:stCondLst>
                                            <p:cond delay="0"/>
                                          </p:stCondLst>
                                        </p:cTn>
                                        <p:tgtEl>
                                          <p:spTgt spid="50"/>
                                        </p:tgtEl>
                                        <p:attrNameLst>
                                          <p:attrName>style.visibility</p:attrName>
                                        </p:attrNameLst>
                                      </p:cBhvr>
                                      <p:to>
                                        <p:strVal val="visible"/>
                                      </p:to>
                                    </p:set>
                                    <p:animEffect transition="in" filter="wheel(2)">
                                      <p:cBhvr>
                                        <p:cTn id="35" dur="2000"/>
                                        <p:tgtEl>
                                          <p:spTgt spid="50"/>
                                        </p:tgtEl>
                                      </p:cBhvr>
                                    </p:animEffect>
                                  </p:childTnLst>
                                </p:cTn>
                              </p:par>
                              <p:par>
                                <p:cTn id="36" presetID="21" presetClass="entr" presetSubtype="2" fill="hold" grpId="0" nodeType="withEffect">
                                  <p:stCondLst>
                                    <p:cond delay="0"/>
                                  </p:stCondLst>
                                  <p:childTnLst>
                                    <p:set>
                                      <p:cBhvr>
                                        <p:cTn id="37" dur="1" fill="hold">
                                          <p:stCondLst>
                                            <p:cond delay="0"/>
                                          </p:stCondLst>
                                        </p:cTn>
                                        <p:tgtEl>
                                          <p:spTgt spid="51"/>
                                        </p:tgtEl>
                                        <p:attrNameLst>
                                          <p:attrName>style.visibility</p:attrName>
                                        </p:attrNameLst>
                                      </p:cBhvr>
                                      <p:to>
                                        <p:strVal val="visible"/>
                                      </p:to>
                                    </p:set>
                                    <p:animEffect transition="in" filter="wheel(2)">
                                      <p:cBhvr>
                                        <p:cTn id="38" dur="2000"/>
                                        <p:tgtEl>
                                          <p:spTgt spid="51"/>
                                        </p:tgtEl>
                                      </p:cBhvr>
                                    </p:animEffect>
                                  </p:childTnLst>
                                </p:cTn>
                              </p:par>
                              <p:par>
                                <p:cTn id="39" presetID="21" presetClass="entr" presetSubtype="2" fill="hold" grpId="0" nodeType="withEffect">
                                  <p:stCondLst>
                                    <p:cond delay="0"/>
                                  </p:stCondLst>
                                  <p:childTnLst>
                                    <p:set>
                                      <p:cBhvr>
                                        <p:cTn id="40" dur="1" fill="hold">
                                          <p:stCondLst>
                                            <p:cond delay="0"/>
                                          </p:stCondLst>
                                        </p:cTn>
                                        <p:tgtEl>
                                          <p:spTgt spid="52"/>
                                        </p:tgtEl>
                                        <p:attrNameLst>
                                          <p:attrName>style.visibility</p:attrName>
                                        </p:attrNameLst>
                                      </p:cBhvr>
                                      <p:to>
                                        <p:strVal val="visible"/>
                                      </p:to>
                                    </p:set>
                                    <p:animEffect transition="in" filter="wheel(2)">
                                      <p:cBhvr>
                                        <p:cTn id="41" dur="2000"/>
                                        <p:tgtEl>
                                          <p:spTgt spid="52"/>
                                        </p:tgtEl>
                                      </p:cBhvr>
                                    </p:animEffect>
                                  </p:childTnLst>
                                </p:cTn>
                              </p:par>
                              <p:par>
                                <p:cTn id="42" presetID="21" presetClass="entr" presetSubtype="2" fill="hold" grpId="0" nodeType="withEffect">
                                  <p:stCondLst>
                                    <p:cond delay="0"/>
                                  </p:stCondLst>
                                  <p:childTnLst>
                                    <p:set>
                                      <p:cBhvr>
                                        <p:cTn id="43" dur="1" fill="hold">
                                          <p:stCondLst>
                                            <p:cond delay="0"/>
                                          </p:stCondLst>
                                        </p:cTn>
                                        <p:tgtEl>
                                          <p:spTgt spid="53"/>
                                        </p:tgtEl>
                                        <p:attrNameLst>
                                          <p:attrName>style.visibility</p:attrName>
                                        </p:attrNameLst>
                                      </p:cBhvr>
                                      <p:to>
                                        <p:strVal val="visible"/>
                                      </p:to>
                                    </p:set>
                                    <p:animEffect transition="in" filter="wheel(2)">
                                      <p:cBhvr>
                                        <p:cTn id="44" dur="2000"/>
                                        <p:tgtEl>
                                          <p:spTgt spid="53"/>
                                        </p:tgtEl>
                                      </p:cBhvr>
                                    </p:animEffect>
                                  </p:childTnLst>
                                </p:cTn>
                              </p:par>
                              <p:par>
                                <p:cTn id="45" presetID="21" presetClass="entr" presetSubtype="2" fill="hold" grpId="0" nodeType="withEffect">
                                  <p:stCondLst>
                                    <p:cond delay="0"/>
                                  </p:stCondLst>
                                  <p:childTnLst>
                                    <p:set>
                                      <p:cBhvr>
                                        <p:cTn id="46" dur="1" fill="hold">
                                          <p:stCondLst>
                                            <p:cond delay="0"/>
                                          </p:stCondLst>
                                        </p:cTn>
                                        <p:tgtEl>
                                          <p:spTgt spid="54"/>
                                        </p:tgtEl>
                                        <p:attrNameLst>
                                          <p:attrName>style.visibility</p:attrName>
                                        </p:attrNameLst>
                                      </p:cBhvr>
                                      <p:to>
                                        <p:strVal val="visible"/>
                                      </p:to>
                                    </p:set>
                                    <p:animEffect transition="in" filter="wheel(2)">
                                      <p:cBhvr>
                                        <p:cTn id="47" dur="2000"/>
                                        <p:tgtEl>
                                          <p:spTgt spid="54"/>
                                        </p:tgtEl>
                                      </p:cBhvr>
                                    </p:animEffect>
                                  </p:childTnLst>
                                </p:cTn>
                              </p:par>
                              <p:par>
                                <p:cTn id="48" presetID="21" presetClass="entr" presetSubtype="2" fill="hold" grpId="0" nodeType="withEffect">
                                  <p:stCondLst>
                                    <p:cond delay="0"/>
                                  </p:stCondLst>
                                  <p:childTnLst>
                                    <p:set>
                                      <p:cBhvr>
                                        <p:cTn id="49" dur="1" fill="hold">
                                          <p:stCondLst>
                                            <p:cond delay="0"/>
                                          </p:stCondLst>
                                        </p:cTn>
                                        <p:tgtEl>
                                          <p:spTgt spid="55"/>
                                        </p:tgtEl>
                                        <p:attrNameLst>
                                          <p:attrName>style.visibility</p:attrName>
                                        </p:attrNameLst>
                                      </p:cBhvr>
                                      <p:to>
                                        <p:strVal val="visible"/>
                                      </p:to>
                                    </p:set>
                                    <p:animEffect transition="in" filter="wheel(2)">
                                      <p:cBhvr>
                                        <p:cTn id="50" dur="2000"/>
                                        <p:tgtEl>
                                          <p:spTgt spid="55"/>
                                        </p:tgtEl>
                                      </p:cBhvr>
                                    </p:animEffect>
                                  </p:childTnLst>
                                </p:cTn>
                              </p:par>
                              <p:par>
                                <p:cTn id="51" presetID="1" presetClass="entr" presetSubtype="0" fill="hold" grpId="0" nodeType="withEffect">
                                  <p:stCondLst>
                                    <p:cond delay="0"/>
                                  </p:stCondLst>
                                  <p:childTnLst>
                                    <p:set>
                                      <p:cBhvr>
                                        <p:cTn id="52"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42" grpId="0" animBg="1"/>
      <p:bldP spid="43" grpId="0" animBg="1"/>
      <p:bldP spid="44" grpId="0" animBg="1"/>
      <p:bldP spid="45" grpId="0" animBg="1"/>
      <p:bldP spid="46" grpId="0" animBg="1"/>
      <p:bldP spid="47" grpId="0" animBg="1"/>
      <p:bldP spid="48" grpId="0"/>
      <p:bldP spid="49" grpId="0" animBg="1"/>
      <p:bldP spid="50" grpId="0" animBg="1"/>
      <p:bldP spid="51" grpId="0" animBg="1"/>
      <p:bldP spid="52" grpId="0" animBg="1"/>
      <p:bldP spid="53" grpId="0" animBg="1"/>
      <p:bldP spid="54" grpId="0" animBg="1"/>
      <p:bldP spid="55" grpId="0" animBg="1"/>
      <p:bldP spid="56" grpId="0"/>
    </p:bld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Textured</Template>
  <TotalTime>1431</TotalTime>
  <Words>698</Words>
  <Application>Microsoft Office PowerPoint</Application>
  <PresentationFormat>On-screen Show (4:3)</PresentationFormat>
  <Paragraphs>139</Paragraphs>
  <Slides>9</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ＭＳ Ｐゴシック</vt:lpstr>
      <vt:lpstr>Arial</vt:lpstr>
      <vt:lpstr>Calibri</vt:lpstr>
      <vt:lpstr>Times New Roman</vt:lpstr>
      <vt:lpstr>Default Design</vt:lpstr>
      <vt:lpstr>Adaptive Management</vt:lpstr>
      <vt:lpstr>Conceptual Model</vt:lpstr>
      <vt:lpstr>Fisheries Management: Art &amp; Science</vt:lpstr>
      <vt:lpstr>Adaptive Management</vt:lpstr>
      <vt:lpstr>Example: Black bass and walleye</vt:lpstr>
      <vt:lpstr>PowerPoint Presentation</vt:lpstr>
      <vt:lpstr>Adaptive Management Process</vt:lpstr>
      <vt:lpstr>Adaptive Management: Planning</vt:lpstr>
      <vt:lpstr>Adaptive Management: Implementation</vt:lpstr>
    </vt:vector>
  </TitlesOfParts>
  <Company>Northland College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dogle</dc:creator>
  <cp:lastModifiedBy>Derek Ogle</cp:lastModifiedBy>
  <cp:revision>48</cp:revision>
  <dcterms:created xsi:type="dcterms:W3CDTF">2005-12-26T20:44:58Z</dcterms:created>
  <dcterms:modified xsi:type="dcterms:W3CDTF">2016-03-11T16:16:08Z</dcterms:modified>
</cp:coreProperties>
</file>