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76" r:id="rId3"/>
    <p:sldId id="270" r:id="rId4"/>
    <p:sldId id="277" r:id="rId5"/>
    <p:sldId id="268" r:id="rId6"/>
    <p:sldId id="294" r:id="rId7"/>
    <p:sldId id="269" r:id="rId8"/>
    <p:sldId id="271" r:id="rId9"/>
    <p:sldId id="275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CC99"/>
    <a:srgbClr val="FFFF99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44" autoAdjust="0"/>
  </p:normalViewPr>
  <p:slideViewPr>
    <p:cSldViewPr showGuides="1">
      <p:cViewPr varScale="1">
        <p:scale>
          <a:sx n="69" d="100"/>
          <a:sy n="69" d="100"/>
        </p:scale>
        <p:origin x="14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537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EDB3E7-DD78-4A95-B5AA-6C1EE68AF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29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Ecological</a:t>
            </a:r>
          </a:p>
          <a:p>
            <a:pPr lvl="1" eaLnBrk="1" hangingPunct="1"/>
            <a:r>
              <a:rPr lang="en-US" dirty="0" smtClean="0"/>
              <a:t>Walleye abundance, spawning behavior, etc.</a:t>
            </a:r>
          </a:p>
          <a:p>
            <a:pPr eaLnBrk="1" hangingPunct="1"/>
            <a:r>
              <a:rPr lang="en-US" b="1" dirty="0" smtClean="0"/>
              <a:t>Economic</a:t>
            </a:r>
          </a:p>
          <a:p>
            <a:pPr lvl="1" eaLnBrk="1" hangingPunct="1"/>
            <a:r>
              <a:rPr lang="en-US" dirty="0" smtClean="0"/>
              <a:t>Impact on recreational fishing (license sales), tourism, enforcement costs, etc.</a:t>
            </a:r>
          </a:p>
          <a:p>
            <a:pPr eaLnBrk="1" hangingPunct="1"/>
            <a:r>
              <a:rPr lang="en-US" b="1" dirty="0" smtClean="0"/>
              <a:t>Political</a:t>
            </a:r>
          </a:p>
          <a:p>
            <a:pPr lvl="1" eaLnBrk="1" hangingPunct="1"/>
            <a:r>
              <a:rPr lang="en-US" dirty="0" smtClean="0"/>
              <a:t>Treaties, federal vs. state, racism</a:t>
            </a:r>
          </a:p>
          <a:p>
            <a:pPr eaLnBrk="1" hangingPunct="1"/>
            <a:r>
              <a:rPr lang="en-US" b="1" dirty="0" smtClean="0"/>
              <a:t>Sociocultural</a:t>
            </a:r>
          </a:p>
          <a:p>
            <a:pPr lvl="1" eaLnBrk="1" hangingPunct="1"/>
            <a:r>
              <a:rPr lang="en-US" smtClean="0"/>
              <a:t>Native traditions, tourist expectations, racism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B3E7-DD78-4A95-B5AA-6C1EE68AF3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94F06-84EE-4A28-BBCC-E2EBFB034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E56C9-F744-4A58-8EDD-57C96B8E2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4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150D2-6DEC-4A9A-83F0-6B959CC41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2F5B4-2197-4B8F-A126-FB2FF53A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81BBB-998C-4D5A-B477-FEEE530C3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9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102C8-613A-4420-8C27-360BC9888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D1941-5536-4571-800A-61F1AF2F6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4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484E7-B315-4398-A2CA-0206B54AB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B13D9-7DD3-4926-8C30-3405562D1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3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BDC8C-4DC6-487A-BC88-B44DDC680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08F23-D14C-4AEC-A9B2-37245BAA8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1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F185031-A3CA-4D3D-B9A6-A0AC09B1A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21D5FD-AFCD-4D5E-A99E-B2C754A9B1C1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143000"/>
            <a:ext cx="8294687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AutoShape 8"/>
          <p:cNvSpPr>
            <a:spLocks/>
          </p:cNvSpPr>
          <p:nvPr/>
        </p:nvSpPr>
        <p:spPr bwMode="auto">
          <a:xfrm>
            <a:off x="4495800" y="2301875"/>
            <a:ext cx="1219200" cy="495300"/>
          </a:xfrm>
          <a:prstGeom prst="callout2">
            <a:avLst>
              <a:gd name="adj1" fmla="val 23079"/>
              <a:gd name="adj2" fmla="val -6250"/>
              <a:gd name="adj3" fmla="val 23079"/>
              <a:gd name="adj4" fmla="val -150389"/>
              <a:gd name="adj5" fmla="val 176921"/>
              <a:gd name="adj6" fmla="val -30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Action</a:t>
            </a:r>
          </a:p>
        </p:txBody>
      </p:sp>
      <p:sp>
        <p:nvSpPr>
          <p:cNvPr id="44041" name="AutoShape 9"/>
          <p:cNvSpPr>
            <a:spLocks/>
          </p:cNvSpPr>
          <p:nvPr/>
        </p:nvSpPr>
        <p:spPr bwMode="auto">
          <a:xfrm>
            <a:off x="4495800" y="2308225"/>
            <a:ext cx="1219200" cy="495300"/>
          </a:xfrm>
          <a:prstGeom prst="callout2">
            <a:avLst>
              <a:gd name="adj1" fmla="val 23079"/>
              <a:gd name="adj2" fmla="val -6250"/>
              <a:gd name="adj3" fmla="val 23079"/>
              <a:gd name="adj4" fmla="val -149611"/>
              <a:gd name="adj5" fmla="val 331088"/>
              <a:gd name="adj6" fmla="val -29817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Action</a:t>
            </a:r>
          </a:p>
        </p:txBody>
      </p:sp>
      <p:sp>
        <p:nvSpPr>
          <p:cNvPr id="44042" name="AutoShape 10"/>
          <p:cNvSpPr>
            <a:spLocks/>
          </p:cNvSpPr>
          <p:nvPr/>
        </p:nvSpPr>
        <p:spPr bwMode="auto">
          <a:xfrm>
            <a:off x="5868988" y="2303463"/>
            <a:ext cx="1751012" cy="495300"/>
          </a:xfrm>
          <a:prstGeom prst="callout2">
            <a:avLst>
              <a:gd name="adj1" fmla="val 23079"/>
              <a:gd name="adj2" fmla="val -4352"/>
              <a:gd name="adj3" fmla="val 23079"/>
              <a:gd name="adj4" fmla="val -122847"/>
              <a:gd name="adj5" fmla="val 806412"/>
              <a:gd name="adj6" fmla="val -24569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Evaluation</a:t>
            </a:r>
          </a:p>
        </p:txBody>
      </p:sp>
      <p:sp>
        <p:nvSpPr>
          <p:cNvPr id="44043" name="AutoShape 11"/>
          <p:cNvSpPr>
            <a:spLocks/>
          </p:cNvSpPr>
          <p:nvPr/>
        </p:nvSpPr>
        <p:spPr bwMode="auto">
          <a:xfrm>
            <a:off x="4495800" y="1143000"/>
            <a:ext cx="2819400" cy="495300"/>
          </a:xfrm>
          <a:prstGeom prst="callout2">
            <a:avLst>
              <a:gd name="adj1" fmla="val 23079"/>
              <a:gd name="adj2" fmla="val -2704"/>
              <a:gd name="adj3" fmla="val 23079"/>
              <a:gd name="adj4" fmla="val -64694"/>
              <a:gd name="adj5" fmla="val 676602"/>
              <a:gd name="adj6" fmla="val -129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Information Base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-132522" y="0"/>
            <a:ext cx="9372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Process - Coaster BKT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 animBg="1"/>
      <p:bldP spid="44040" grpId="1" animBg="1"/>
      <p:bldP spid="44041" grpId="0" animBg="1"/>
      <p:bldP spid="44041" grpId="1" animBg="1"/>
      <p:bldP spid="44042" grpId="0" animBg="1"/>
      <p:bldP spid="44042" grpId="1" animBg="1"/>
      <p:bldP spid="440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FB1D7E-3AEE-4A7A-9BB5-8125B7633A67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630363"/>
            <a:ext cx="832643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057275"/>
            <a:ext cx="8313737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2522" y="0"/>
            <a:ext cx="9372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Process - Coaster BKT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597932"/>
          </a:xfrm>
        </p:spPr>
        <p:txBody>
          <a:bodyPr/>
          <a:lstStyle/>
          <a:p>
            <a:r>
              <a:rPr lang="en-US" dirty="0" smtClean="0"/>
              <a:t>Environments of a Stock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Ecology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5956" y="685800"/>
            <a:ext cx="8915400" cy="5943600"/>
            <a:chOff x="76200" y="685800"/>
            <a:chExt cx="8915400" cy="5943600"/>
          </a:xfrm>
        </p:grpSpPr>
        <p:sp>
          <p:nvSpPr>
            <p:cNvPr id="6" name="Rounded Rectangle 5"/>
            <p:cNvSpPr/>
            <p:nvPr/>
          </p:nvSpPr>
          <p:spPr>
            <a:xfrm>
              <a:off x="76200" y="685800"/>
              <a:ext cx="8915400" cy="5943600"/>
            </a:xfrm>
            <a:prstGeom prst="round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685800"/>
              <a:ext cx="39356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Socio-Cultural Environment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3217" y="1216751"/>
            <a:ext cx="8001000" cy="5031649"/>
            <a:chOff x="533400" y="1216751"/>
            <a:chExt cx="8001000" cy="5031649"/>
          </a:xfrm>
        </p:grpSpPr>
        <p:sp>
          <p:nvSpPr>
            <p:cNvPr id="9" name="Rounded Rectangle 8"/>
            <p:cNvSpPr/>
            <p:nvPr/>
          </p:nvSpPr>
          <p:spPr>
            <a:xfrm>
              <a:off x="533400" y="1216751"/>
              <a:ext cx="8001000" cy="5031649"/>
            </a:xfrm>
            <a:prstGeom prst="roundRect">
              <a:avLst/>
            </a:prstGeom>
            <a:solidFill>
              <a:srgbClr val="764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0600" y="1219200"/>
              <a:ext cx="3147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DC97"/>
                  </a:solidFill>
                </a:rPr>
                <a:t>Physical Environment</a:t>
              </a:r>
              <a:endParaRPr lang="en-US" sz="2400" dirty="0">
                <a:solidFill>
                  <a:srgbClr val="FFDC97"/>
                </a:solidFill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952500" y="1758232"/>
            <a:ext cx="7239000" cy="4191000"/>
          </a:xfrm>
          <a:prstGeom prst="roundRect">
            <a:avLst/>
          </a:prstGeom>
          <a:solidFill>
            <a:srgbClr val="C5D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33500" y="1758232"/>
            <a:ext cx="300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Biotic Environment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>
            <a:stCxn id="23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2"/>
          </p:cNvCxnSpPr>
          <p:nvPr/>
        </p:nvCxnSpPr>
        <p:spPr>
          <a:xfrm flipH="1" flipV="1">
            <a:off x="4581939" y="4267200"/>
            <a:ext cx="3110" cy="53340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18688" y="48006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endCxn id="31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3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44915" y="2466945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Competition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81697" y="5240625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Predation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19800" y="533400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Behavior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63717" y="1280755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CC9900"/>
                </a:solidFill>
              </a:rPr>
              <a:t>Habitat</a:t>
            </a:r>
            <a:endParaRPr lang="en-US" sz="2000" b="1" i="1" dirty="0">
              <a:solidFill>
                <a:srgbClr val="CC99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53000" y="747355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Economics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52170" y="74289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Politics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47370" y="6229290"/>
            <a:ext cx="1419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Traditions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14800" y="622929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Behavior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14600" y="622929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990033"/>
                </a:solidFill>
              </a:rPr>
              <a:t>Beliefs</a:t>
            </a:r>
            <a:endParaRPr lang="en-US" sz="2000" b="1" i="1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5524E-6 L -0.33472 -4.45524E-6 L -0.47014 -0.38445 L -0.13559 -0.38445 L -2.22222E-6 -4.45524E-6 Z " pathEditMode="relative" rAng="0" ptsTypes="FFFFF">
                                      <p:cBhvr>
                                        <p:cTn id="20" dur="4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7" y="-192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44 0.00277 L 0.16858 9.85427E-7 L 0.31528 0.20611 L 0.16858 0.41059 L -0.12188 0.41059 L -0.26806 0.20611 L -0.02344 0.00277 Z " pathEditMode="relative" rAng="0" ptsTypes="FFFFFFF">
                                      <p:cBhvr>
                                        <p:cTn id="22" dur="4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5" y="2024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47444E-6 L 0.33594 3.47444E-6 L 0.47205 -0.43743 L 0.13594 -0.43743 L 1.94444E-6 3.47444E-6 Z " pathEditMode="relative" rAng="0" ptsTypes="FFFFF">
                                      <p:cBhvr>
                                        <p:cTn id="24" dur="4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-2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1 0.00047 C 0.03854 0.00324 0.10191 -0.01898 0.16875 0.00162 C 0.27326 0.00162 0.36024 0.02292 0.36024 0.11111 L 0.3592 0.48727 C 0.3592 0.575 0.36996 0.66968 0.26545 0.66968 L -0.37136 0.67107 C -0.47466 0.67107 -0.48125 0.61528 -0.47136 0.54051 C -0.4757 0.48634 -0.51198 0.12477 -0.43559 0.03519 C -0.37344 -0.05741 -0.16945 -0.00926 -0.09792 -0.01504 C -0.02639 -0.02083 -0.0191 -0.00208 -0.00591 0.00047 Z " pathEditMode="relative" rAng="0" ptsTypes="ffFfFffaaf">
                                      <p:cBhvr>
                                        <p:cTn id="36" dur="4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0" y="3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364 0.1213 C -0.52587 0.0257 -0.49705 -0.00486 -0.37882 -0.00486 L 0.11684 -0.00486 C 0.2349 -0.00486 0.33177 0.07871 0.33177 0.18149 L 0.33177 0.60487 C 0.33177 0.70764 0.2349 0.79514 0.11684 0.79514 L -0.37882 0.79514 C -0.49705 0.79514 -0.57934 0.21598 -0.55364 0.1213 Z " pathEditMode="relative" rAng="0" ptsTypes="fFfFfFff">
                                      <p:cBhvr>
                                        <p:cTn id="56" dur="4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86" y="2738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82 0.81806 C -0.66823 0.81806 -0.76562 0.73426 -0.76562 0.63032 L -0.76562 0.19583 C -0.76562 0.09213 -0.66823 0.00694 -0.54982 0.00694 L -0.05902 0.00694 C 0.05938 0.00694 0.15973 0.09213 0.15973 0.19583 L 0.15973 0.63032 C 0.15973 0.73426 0.05938 0.81806 -0.05902 0.81806 Z " pathEditMode="relative" rAng="16200000" ptsTypes="fFfFfFff">
                                      <p:cBhvr>
                                        <p:cTn id="58" dur="4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-4055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36 -0.81528 C 0.53716 -0.81528 0.63542 -0.73125 0.63542 -0.62755 L 0.63542 -0.19259 C 0.63542 -0.08889 0.53716 -0.00417 0.41736 -0.00417 L -0.0776 -0.00417 C -0.19722 -0.00417 -0.29757 -0.08889 -0.29757 -0.19259 L -0.27083 -0.63171 C -0.27083 -0.73542 -0.19722 -0.81528 -0.0776 -0.81528 Z " pathEditMode="relative" rAng="0" ptsTypes="fFfFfFff">
                                      <p:cBhvr>
                                        <p:cTn id="60" dur="4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44" y="4055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33 -0.79884 C 0.08993 -0.80787 0.36059 -0.86736 0.40833 -0.78866 L 0.45139 -0.65255 C 0.46302 -0.55579 0.44479 -0.06389 0.42621 -0.04352 L -0.03802 0.00417 C -0.0566 0.02407 -0.41424 0.04144 -0.46233 -0.03796 L -0.47743 -0.73356 C -0.45278 -0.82245 0.03194 -0.79236 0.06233 -0.79884 Z " pathEditMode="relative" rAng="0" ptsTypes="fFfFfFff">
                                      <p:cBhvr>
                                        <p:cTn id="62" dur="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3858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698 -0.01388 C -0.79618 -0.08929 -0.75417 -0.47213 -0.74045 -0.59172 C -0.73976 -0.72195 -0.72222 -0.75989 -0.68264 -0.79528 L -0.50261 -0.80361 C -0.44792 -0.78811 0.02083 -0.8929 0.09635 -0.79806 L 0.16667 -0.69975 C 0.2066 -0.59172 0.19566 -0.07055 0.17413 -0.03933 L -0.01788 0.01087 C -0.03941 0.04141 -0.57761 0.01827 -0.68698 -0.01388 Z " pathEditMode="relative" rAng="0" ptsTypes="faFfFfFff">
                                      <p:cBhvr>
                                        <p:cTn id="64" dur="4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19" y="-41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E38C27-8966-4D9A-AC98-F2BFF18F65D2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Management Environment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76400" y="1143000"/>
            <a:ext cx="5867400" cy="4953000"/>
            <a:chOff x="1752600" y="1409700"/>
            <a:chExt cx="5867400" cy="4953000"/>
          </a:xfrm>
        </p:grpSpPr>
        <p:sp>
          <p:nvSpPr>
            <p:cNvPr id="41988" name="AutoShape 4"/>
            <p:cNvSpPr>
              <a:spLocks noChangeArrowheads="1"/>
            </p:cNvSpPr>
            <p:nvPr/>
          </p:nvSpPr>
          <p:spPr bwMode="auto">
            <a:xfrm>
              <a:off x="1981200" y="1638300"/>
              <a:ext cx="5410200" cy="44958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1" name="WordArt 5"/>
            <p:cNvSpPr>
              <a:spLocks noChangeArrowheads="1" noChangeShapeType="1" noTextEdit="1"/>
            </p:cNvSpPr>
            <p:nvPr/>
          </p:nvSpPr>
          <p:spPr bwMode="auto">
            <a:xfrm>
              <a:off x="3200400" y="2171700"/>
              <a:ext cx="2990850" cy="5715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Sociocultural</a:t>
              </a:r>
            </a:p>
          </p:txBody>
        </p:sp>
        <p:sp>
          <p:nvSpPr>
            <p:cNvPr id="6152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429000" y="5437188"/>
              <a:ext cx="2667000" cy="54451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Ecological</a:t>
              </a:r>
            </a:p>
          </p:txBody>
        </p:sp>
        <p:sp>
          <p:nvSpPr>
            <p:cNvPr id="6153" name="WordArt 7"/>
            <p:cNvSpPr>
              <a:spLocks noChangeArrowheads="1" noChangeShapeType="1" noTextEdit="1"/>
            </p:cNvSpPr>
            <p:nvPr/>
          </p:nvSpPr>
          <p:spPr bwMode="auto">
            <a:xfrm rot="16200000">
              <a:off x="1676400" y="3695700"/>
              <a:ext cx="2133600" cy="4572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Economic</a:t>
              </a:r>
            </a:p>
          </p:txBody>
        </p:sp>
        <p:sp>
          <p:nvSpPr>
            <p:cNvPr id="6154" name="WordArt 8"/>
            <p:cNvSpPr>
              <a:spLocks noChangeArrowheads="1" noChangeShapeType="1" noTextEdit="1"/>
            </p:cNvSpPr>
            <p:nvPr/>
          </p:nvSpPr>
          <p:spPr bwMode="auto">
            <a:xfrm rot="5400000">
              <a:off x="5829300" y="3657600"/>
              <a:ext cx="1828800" cy="3810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Political</a:t>
              </a:r>
            </a:p>
          </p:txBody>
        </p:sp>
        <p:sp>
          <p:nvSpPr>
            <p:cNvPr id="6155" name="Oval 9"/>
            <p:cNvSpPr>
              <a:spLocks noChangeArrowheads="1"/>
            </p:cNvSpPr>
            <p:nvPr/>
          </p:nvSpPr>
          <p:spPr bwMode="auto">
            <a:xfrm>
              <a:off x="1752600" y="1409700"/>
              <a:ext cx="5867400" cy="495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56" name="Rectangle 10"/>
            <p:cNvSpPr>
              <a:spLocks noChangeArrowheads="1"/>
            </p:cNvSpPr>
            <p:nvPr/>
          </p:nvSpPr>
          <p:spPr bwMode="auto">
            <a:xfrm rot="18778718">
              <a:off x="6059488" y="5680075"/>
              <a:ext cx="990600" cy="21272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57" name="Rectangle 11"/>
            <p:cNvSpPr>
              <a:spLocks noChangeArrowheads="1"/>
            </p:cNvSpPr>
            <p:nvPr/>
          </p:nvSpPr>
          <p:spPr bwMode="auto">
            <a:xfrm rot="18778718">
              <a:off x="2084388" y="2009775"/>
              <a:ext cx="1066800" cy="233363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12"/>
            <p:cNvSpPr txBox="1">
              <a:spLocks noChangeArrowheads="1"/>
            </p:cNvSpPr>
            <p:nvPr/>
          </p:nvSpPr>
          <p:spPr bwMode="auto">
            <a:xfrm rot="19798419">
              <a:off x="6019800" y="5538788"/>
              <a:ext cx="10144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/>
                <a:t>Time</a:t>
              </a:r>
            </a:p>
          </p:txBody>
        </p:sp>
        <p:sp>
          <p:nvSpPr>
            <p:cNvPr id="6159" name="Text Box 13"/>
            <p:cNvSpPr txBox="1">
              <a:spLocks noChangeArrowheads="1"/>
            </p:cNvSpPr>
            <p:nvPr/>
          </p:nvSpPr>
          <p:spPr bwMode="auto">
            <a:xfrm rot="19003330">
              <a:off x="1981200" y="1881188"/>
              <a:ext cx="12334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/>
                <a:t>Space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r>
              <a:rPr lang="en-US" dirty="0" smtClean="0"/>
              <a:t>Ecological (Biotic and Physical)</a:t>
            </a:r>
          </a:p>
          <a:p>
            <a:pPr lvl="1"/>
            <a:r>
              <a:rPr lang="en-US" dirty="0" smtClean="0"/>
              <a:t>Habitat, predation, forage base, genetics, etc.</a:t>
            </a:r>
          </a:p>
          <a:p>
            <a:endParaRPr lang="en-US" sz="1400" dirty="0" smtClean="0"/>
          </a:p>
          <a:p>
            <a:r>
              <a:rPr lang="en-US" dirty="0" smtClean="0"/>
              <a:t>Economic</a:t>
            </a:r>
          </a:p>
          <a:p>
            <a:pPr lvl="1"/>
            <a:r>
              <a:rPr lang="en-US" dirty="0" smtClean="0"/>
              <a:t>Market forces, license fees, budgets, etc.</a:t>
            </a:r>
            <a:endParaRPr lang="en-US" dirty="0"/>
          </a:p>
          <a:p>
            <a:endParaRPr lang="en-US" sz="1400" dirty="0" smtClean="0"/>
          </a:p>
          <a:p>
            <a:r>
              <a:rPr lang="en-US" dirty="0" smtClean="0"/>
              <a:t>Political</a:t>
            </a:r>
          </a:p>
          <a:p>
            <a:pPr lvl="1"/>
            <a:r>
              <a:rPr lang="en-US" dirty="0" smtClean="0"/>
              <a:t>Laws, treaties, etc.</a:t>
            </a:r>
          </a:p>
          <a:p>
            <a:endParaRPr lang="en-US" sz="1400" dirty="0" smtClean="0"/>
          </a:p>
          <a:p>
            <a:r>
              <a:rPr lang="en-US" dirty="0" smtClean="0"/>
              <a:t>Social / Cultural</a:t>
            </a:r>
          </a:p>
          <a:p>
            <a:pPr lvl="1"/>
            <a:r>
              <a:rPr lang="en-US" dirty="0" smtClean="0"/>
              <a:t>Traditions, values, perceptions, philosophies,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A2F5B4-2197-4B8F-A126-FB2FF53A65C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09600" y="1659834"/>
            <a:ext cx="7315200" cy="1159566"/>
            <a:chOff x="609600" y="1659834"/>
            <a:chExt cx="7315200" cy="1159566"/>
          </a:xfrm>
        </p:grpSpPr>
        <p:sp>
          <p:nvSpPr>
            <p:cNvPr id="6" name="Line Callout 1 5"/>
            <p:cNvSpPr/>
            <p:nvPr/>
          </p:nvSpPr>
          <p:spPr>
            <a:xfrm>
              <a:off x="3505200" y="2286000"/>
              <a:ext cx="4419600" cy="533400"/>
            </a:xfrm>
            <a:prstGeom prst="borderCallout1">
              <a:avLst>
                <a:gd name="adj1" fmla="val 47209"/>
                <a:gd name="adj2" fmla="val -772"/>
                <a:gd name="adj3" fmla="val -116693"/>
                <a:gd name="adj4" fmla="val -32968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Sets bounds on productivity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09600" y="1659834"/>
              <a:ext cx="5638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09600" y="2991678"/>
            <a:ext cx="7467600" cy="2723322"/>
            <a:chOff x="609600" y="2991678"/>
            <a:chExt cx="7467600" cy="272332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09600" y="2991678"/>
              <a:ext cx="1828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9600" y="4343400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1295400" y="4343400"/>
              <a:ext cx="6781800" cy="1371600"/>
              <a:chOff x="1295400" y="4343400"/>
              <a:chExt cx="6781800" cy="1371600"/>
            </a:xfrm>
          </p:grpSpPr>
          <p:sp>
            <p:nvSpPr>
              <p:cNvPr id="9" name="Line Callout 1 8"/>
              <p:cNvSpPr/>
              <p:nvPr/>
            </p:nvSpPr>
            <p:spPr>
              <a:xfrm>
                <a:off x="4572000" y="4648200"/>
                <a:ext cx="3505200" cy="533400"/>
              </a:xfrm>
              <a:prstGeom prst="borderCallout1">
                <a:avLst>
                  <a:gd name="adj1" fmla="val 47209"/>
                  <a:gd name="adj2" fmla="val -772"/>
                  <a:gd name="adj3" fmla="val -314208"/>
                  <a:gd name="adj4" fmla="val -87469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Sets limits on actions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9" idx="2"/>
              </p:cNvCxnSpPr>
              <p:nvPr/>
            </p:nvCxnSpPr>
            <p:spPr>
              <a:xfrm flipH="1" flipV="1">
                <a:off x="1295400" y="4343400"/>
                <a:ext cx="3276600" cy="5715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1752600" y="4914900"/>
                <a:ext cx="2819400" cy="8001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609600" y="3733800"/>
            <a:ext cx="7086600" cy="1981200"/>
            <a:chOff x="609600" y="3733800"/>
            <a:chExt cx="7086600" cy="19812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600" y="5715000"/>
              <a:ext cx="2895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utoShape 28"/>
            <p:cNvSpPr>
              <a:spLocks/>
            </p:cNvSpPr>
            <p:nvPr/>
          </p:nvSpPr>
          <p:spPr bwMode="auto">
            <a:xfrm>
              <a:off x="4572000" y="3733800"/>
              <a:ext cx="3124200" cy="457200"/>
            </a:xfrm>
            <a:prstGeom prst="borderCallout2">
              <a:avLst>
                <a:gd name="adj1" fmla="val 49185"/>
                <a:gd name="adj2" fmla="val -148"/>
                <a:gd name="adj3" fmla="val 47011"/>
                <a:gd name="adj4" fmla="val -14717"/>
                <a:gd name="adj5" fmla="val 426016"/>
                <a:gd name="adj6" fmla="val -8805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b="1" dirty="0"/>
                <a:t>Provides motivation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98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7D708A-5100-44B2-BB83-4E5A458E4F39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76200"/>
            <a:ext cx="9012237" cy="868363"/>
          </a:xfrm>
        </p:spPr>
        <p:txBody>
          <a:bodyPr/>
          <a:lstStyle/>
          <a:p>
            <a:pPr eaLnBrk="1" hangingPunct="1"/>
            <a:r>
              <a:rPr lang="en-US" smtClean="0"/>
              <a:t>Walleye War – Mgmt Environment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800600"/>
          </a:xfrm>
        </p:spPr>
        <p:txBody>
          <a:bodyPr/>
          <a:lstStyle/>
          <a:p>
            <a:pPr eaLnBrk="1" hangingPunct="1"/>
            <a:r>
              <a:rPr lang="en-US" b="1" dirty="0" smtClean="0"/>
              <a:t>Ecological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Economic</a:t>
            </a:r>
            <a:endParaRPr lang="en-US" b="1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b="1" dirty="0"/>
              <a:t>Political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b="1" dirty="0" smtClean="0"/>
              <a:t>Sociocultural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E38C27-8966-4D9A-AC98-F2BFF18F65D2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Management Environment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76400" y="1143000"/>
            <a:ext cx="5867400" cy="4953000"/>
            <a:chOff x="1752600" y="1409700"/>
            <a:chExt cx="5867400" cy="4953000"/>
          </a:xfrm>
        </p:grpSpPr>
        <p:sp>
          <p:nvSpPr>
            <p:cNvPr id="41988" name="AutoShape 4"/>
            <p:cNvSpPr>
              <a:spLocks noChangeArrowheads="1"/>
            </p:cNvSpPr>
            <p:nvPr/>
          </p:nvSpPr>
          <p:spPr bwMode="auto">
            <a:xfrm>
              <a:off x="1981200" y="1638300"/>
              <a:ext cx="5410200" cy="44958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51" name="WordArt 5"/>
            <p:cNvSpPr>
              <a:spLocks noChangeArrowheads="1" noChangeShapeType="1" noTextEdit="1"/>
            </p:cNvSpPr>
            <p:nvPr/>
          </p:nvSpPr>
          <p:spPr bwMode="auto">
            <a:xfrm>
              <a:off x="3200400" y="2171700"/>
              <a:ext cx="2990850" cy="5715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Sociocultural</a:t>
              </a:r>
            </a:p>
          </p:txBody>
        </p:sp>
        <p:sp>
          <p:nvSpPr>
            <p:cNvPr id="6152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429000" y="5437188"/>
              <a:ext cx="2667000" cy="54451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Ecological</a:t>
              </a:r>
            </a:p>
          </p:txBody>
        </p:sp>
        <p:sp>
          <p:nvSpPr>
            <p:cNvPr id="6153" name="WordArt 7"/>
            <p:cNvSpPr>
              <a:spLocks noChangeArrowheads="1" noChangeShapeType="1" noTextEdit="1"/>
            </p:cNvSpPr>
            <p:nvPr/>
          </p:nvSpPr>
          <p:spPr bwMode="auto">
            <a:xfrm rot="16200000">
              <a:off x="1676400" y="3695700"/>
              <a:ext cx="2133600" cy="4572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Economic</a:t>
              </a:r>
            </a:p>
          </p:txBody>
        </p:sp>
        <p:sp>
          <p:nvSpPr>
            <p:cNvPr id="6154" name="WordArt 8"/>
            <p:cNvSpPr>
              <a:spLocks noChangeArrowheads="1" noChangeShapeType="1" noTextEdit="1"/>
            </p:cNvSpPr>
            <p:nvPr/>
          </p:nvSpPr>
          <p:spPr bwMode="auto">
            <a:xfrm rot="5400000">
              <a:off x="5829300" y="3657600"/>
              <a:ext cx="1828800" cy="38100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US" sz="32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Political</a:t>
              </a:r>
            </a:p>
          </p:txBody>
        </p:sp>
        <p:sp>
          <p:nvSpPr>
            <p:cNvPr id="6155" name="Oval 9"/>
            <p:cNvSpPr>
              <a:spLocks noChangeArrowheads="1"/>
            </p:cNvSpPr>
            <p:nvPr/>
          </p:nvSpPr>
          <p:spPr bwMode="auto">
            <a:xfrm>
              <a:off x="1752600" y="1409700"/>
              <a:ext cx="5867400" cy="495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56" name="Rectangle 10"/>
            <p:cNvSpPr>
              <a:spLocks noChangeArrowheads="1"/>
            </p:cNvSpPr>
            <p:nvPr/>
          </p:nvSpPr>
          <p:spPr bwMode="auto">
            <a:xfrm rot="18778718">
              <a:off x="6059488" y="5680075"/>
              <a:ext cx="990600" cy="21272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57" name="Rectangle 11"/>
            <p:cNvSpPr>
              <a:spLocks noChangeArrowheads="1"/>
            </p:cNvSpPr>
            <p:nvPr/>
          </p:nvSpPr>
          <p:spPr bwMode="auto">
            <a:xfrm rot="18778718">
              <a:off x="2084388" y="2009775"/>
              <a:ext cx="1066800" cy="233363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12"/>
            <p:cNvSpPr txBox="1">
              <a:spLocks noChangeArrowheads="1"/>
            </p:cNvSpPr>
            <p:nvPr/>
          </p:nvSpPr>
          <p:spPr bwMode="auto">
            <a:xfrm rot="19798419">
              <a:off x="6019800" y="5538788"/>
              <a:ext cx="10144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/>
                <a:t>Time</a:t>
              </a:r>
            </a:p>
          </p:txBody>
        </p:sp>
        <p:sp>
          <p:nvSpPr>
            <p:cNvPr id="6159" name="Text Box 13"/>
            <p:cNvSpPr txBox="1">
              <a:spLocks noChangeArrowheads="1"/>
            </p:cNvSpPr>
            <p:nvPr/>
          </p:nvSpPr>
          <p:spPr bwMode="auto">
            <a:xfrm rot="19003330">
              <a:off x="1981200" y="1881188"/>
              <a:ext cx="12334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 b="1"/>
                <a:t>Space</a:t>
              </a:r>
            </a:p>
          </p:txBody>
        </p:sp>
      </p:grpSp>
      <p:sp>
        <p:nvSpPr>
          <p:cNvPr id="6160" name="Text Box 14"/>
          <p:cNvSpPr txBox="1">
            <a:spLocks noChangeArrowheads="1"/>
          </p:cNvSpPr>
          <p:nvPr/>
        </p:nvSpPr>
        <p:spPr bwMode="auto">
          <a:xfrm>
            <a:off x="3429000" y="3124200"/>
            <a:ext cx="2362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b="1" dirty="0"/>
              <a:t>Management</a:t>
            </a:r>
          </a:p>
          <a:p>
            <a:pPr algn="ctr" eaLnBrk="1" hangingPunct="1"/>
            <a:r>
              <a:rPr lang="en-US" sz="2800" b="1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7588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5A897B-2BDE-4141-908B-F0568360B39B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0"/>
            <a:ext cx="9012237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Process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3657600" y="1295400"/>
            <a:ext cx="1984375" cy="1295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Goal</a:t>
            </a:r>
          </a:p>
          <a:p>
            <a:pPr algn="ctr"/>
            <a:endParaRPr lang="en-US" sz="2400" b="1"/>
          </a:p>
          <a:p>
            <a:pPr algn="ctr"/>
            <a:r>
              <a:rPr lang="en-US" sz="2400" b="1"/>
              <a:t>Objective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3657600" y="5105400"/>
            <a:ext cx="1984375" cy="1295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Actions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990600" y="3200400"/>
            <a:ext cx="1984375" cy="1295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Problem</a:t>
            </a:r>
          </a:p>
          <a:p>
            <a:pPr algn="ctr"/>
            <a:r>
              <a:rPr lang="en-US" sz="2400" b="1"/>
              <a:t>Identification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6321425" y="3200400"/>
            <a:ext cx="1984375" cy="1295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Evaluation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722688" y="3403600"/>
            <a:ext cx="18589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FF0000"/>
                </a:solidFill>
              </a:rPr>
              <a:t>Information</a:t>
            </a:r>
          </a:p>
          <a:p>
            <a:pPr algn="ctr" eaLnBrk="1" hangingPunct="1"/>
            <a:r>
              <a:rPr lang="en-US" sz="2400" b="1">
                <a:solidFill>
                  <a:srgbClr val="FF0000"/>
                </a:solidFill>
              </a:rPr>
              <a:t>Base</a:t>
            </a:r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4572000" y="2765425"/>
            <a:ext cx="152400" cy="609600"/>
          </a:xfrm>
          <a:prstGeom prst="upDownArrow">
            <a:avLst>
              <a:gd name="adj1" fmla="val 50000"/>
              <a:gd name="adj2" fmla="val 8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4572000" y="4300538"/>
            <a:ext cx="152400" cy="609600"/>
          </a:xfrm>
          <a:prstGeom prst="upDownArrow">
            <a:avLst>
              <a:gd name="adj1" fmla="val 50000"/>
              <a:gd name="adj2" fmla="val 8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auto">
          <a:xfrm>
            <a:off x="4616450" y="1806575"/>
            <a:ext cx="76200" cy="3048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0973" name="AutoShape 13"/>
          <p:cNvSpPr>
            <a:spLocks noChangeArrowheads="1"/>
          </p:cNvSpPr>
          <p:nvPr/>
        </p:nvSpPr>
        <p:spPr bwMode="auto">
          <a:xfrm>
            <a:off x="3048000" y="3733800"/>
            <a:ext cx="609600" cy="184150"/>
          </a:xfrm>
          <a:prstGeom prst="leftRightArrow">
            <a:avLst>
              <a:gd name="adj1" fmla="val 50000"/>
              <a:gd name="adj2" fmla="val 6620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auto">
          <a:xfrm>
            <a:off x="5607050" y="3733800"/>
            <a:ext cx="609600" cy="184150"/>
          </a:xfrm>
          <a:prstGeom prst="leftRightArrow">
            <a:avLst>
              <a:gd name="adj1" fmla="val 50000"/>
              <a:gd name="adj2" fmla="val 6620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78" name="AutoShape 18"/>
          <p:cNvCxnSpPr>
            <a:cxnSpLocks noChangeShapeType="1"/>
            <a:stCxn id="40965" idx="3"/>
            <a:endCxn id="40967" idx="2"/>
          </p:cNvCxnSpPr>
          <p:nvPr/>
        </p:nvCxnSpPr>
        <p:spPr bwMode="auto">
          <a:xfrm flipV="1">
            <a:off x="5641975" y="4495800"/>
            <a:ext cx="1671638" cy="125730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9" name="AutoShape 19"/>
          <p:cNvCxnSpPr>
            <a:cxnSpLocks noChangeShapeType="1"/>
            <a:stCxn id="40967" idx="0"/>
            <a:endCxn id="40964" idx="3"/>
          </p:cNvCxnSpPr>
          <p:nvPr/>
        </p:nvCxnSpPr>
        <p:spPr bwMode="auto">
          <a:xfrm rot="5400000" flipH="1">
            <a:off x="5849144" y="1735931"/>
            <a:ext cx="1257300" cy="1671638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0" name="AutoShape 20"/>
          <p:cNvCxnSpPr>
            <a:cxnSpLocks noChangeShapeType="1"/>
            <a:stCxn id="40964" idx="1"/>
            <a:endCxn id="40966" idx="0"/>
          </p:cNvCxnSpPr>
          <p:nvPr/>
        </p:nvCxnSpPr>
        <p:spPr bwMode="auto">
          <a:xfrm rot="10800000" flipV="1">
            <a:off x="1982788" y="1943100"/>
            <a:ext cx="1674812" cy="125730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1" name="AutoShape 21"/>
          <p:cNvCxnSpPr>
            <a:cxnSpLocks noChangeShapeType="1"/>
            <a:stCxn id="40966" idx="2"/>
          </p:cNvCxnSpPr>
          <p:nvPr/>
        </p:nvCxnSpPr>
        <p:spPr bwMode="auto">
          <a:xfrm rot="16200000" flipH="1">
            <a:off x="2153444" y="4325144"/>
            <a:ext cx="1333500" cy="1674812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2" name="AutoShape 22"/>
          <p:cNvSpPr>
            <a:spLocks/>
          </p:cNvSpPr>
          <p:nvPr/>
        </p:nvSpPr>
        <p:spPr bwMode="auto">
          <a:xfrm>
            <a:off x="5780088" y="876300"/>
            <a:ext cx="3352800" cy="342900"/>
          </a:xfrm>
          <a:prstGeom prst="borderCallout2">
            <a:avLst>
              <a:gd name="adj1" fmla="val 33333"/>
              <a:gd name="adj2" fmla="val -2273"/>
              <a:gd name="adj3" fmla="val 33333"/>
              <a:gd name="adj4" fmla="val -16523"/>
              <a:gd name="adj5" fmla="val 175926"/>
              <a:gd name="adj6" fmla="val -3144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Broad, long-tem, sets direction</a:t>
            </a:r>
          </a:p>
        </p:txBody>
      </p:sp>
      <p:sp>
        <p:nvSpPr>
          <p:cNvPr id="40984" name="AutoShape 24"/>
          <p:cNvSpPr>
            <a:spLocks/>
          </p:cNvSpPr>
          <p:nvPr/>
        </p:nvSpPr>
        <p:spPr bwMode="auto">
          <a:xfrm>
            <a:off x="33338" y="4800600"/>
            <a:ext cx="1600200" cy="685800"/>
          </a:xfrm>
          <a:prstGeom prst="borderCallout2">
            <a:avLst>
              <a:gd name="adj1" fmla="val 16667"/>
              <a:gd name="adj2" fmla="val 104764"/>
              <a:gd name="adj3" fmla="val 16667"/>
              <a:gd name="adj4" fmla="val 113394"/>
              <a:gd name="adj5" fmla="val -84259"/>
              <a:gd name="adj6" fmla="val 122319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Obstructions to objectives</a:t>
            </a:r>
          </a:p>
        </p:txBody>
      </p:sp>
      <p:sp>
        <p:nvSpPr>
          <p:cNvPr id="40985" name="AutoShape 25"/>
          <p:cNvSpPr>
            <a:spLocks/>
          </p:cNvSpPr>
          <p:nvPr/>
        </p:nvSpPr>
        <p:spPr bwMode="auto">
          <a:xfrm>
            <a:off x="42863" y="990600"/>
            <a:ext cx="2819400" cy="342900"/>
          </a:xfrm>
          <a:prstGeom prst="borderCallout2">
            <a:avLst>
              <a:gd name="adj1" fmla="val 33333"/>
              <a:gd name="adj2" fmla="val 102704"/>
              <a:gd name="adj3" fmla="val 33333"/>
              <a:gd name="adj4" fmla="val 116667"/>
              <a:gd name="adj5" fmla="val 120370"/>
              <a:gd name="adj6" fmla="val 13136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Where do we want to be?</a:t>
            </a:r>
          </a:p>
        </p:txBody>
      </p:sp>
      <p:sp>
        <p:nvSpPr>
          <p:cNvPr id="40986" name="AutoShape 26"/>
          <p:cNvSpPr>
            <a:spLocks/>
          </p:cNvSpPr>
          <p:nvPr/>
        </p:nvSpPr>
        <p:spPr bwMode="auto">
          <a:xfrm>
            <a:off x="22225" y="1447800"/>
            <a:ext cx="2416175" cy="342900"/>
          </a:xfrm>
          <a:prstGeom prst="borderCallout2">
            <a:avLst>
              <a:gd name="adj1" fmla="val 33333"/>
              <a:gd name="adj2" fmla="val 103153"/>
              <a:gd name="adj3" fmla="val 33333"/>
              <a:gd name="adj4" fmla="val 111759"/>
              <a:gd name="adj5" fmla="val 537500"/>
              <a:gd name="adj6" fmla="val 12036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What will prevent us?</a:t>
            </a:r>
          </a:p>
        </p:txBody>
      </p:sp>
      <p:sp>
        <p:nvSpPr>
          <p:cNvPr id="40987" name="AutoShape 27"/>
          <p:cNvSpPr>
            <a:spLocks/>
          </p:cNvSpPr>
          <p:nvPr/>
        </p:nvSpPr>
        <p:spPr bwMode="auto">
          <a:xfrm>
            <a:off x="6858000" y="5334000"/>
            <a:ext cx="2209800" cy="342900"/>
          </a:xfrm>
          <a:prstGeom prst="borderCallout2">
            <a:avLst>
              <a:gd name="adj1" fmla="val 33333"/>
              <a:gd name="adj2" fmla="val -3449"/>
              <a:gd name="adj3" fmla="val 33333"/>
              <a:gd name="adj4" fmla="val -11278"/>
              <a:gd name="adj5" fmla="val -273611"/>
              <a:gd name="adj6" fmla="val -1911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Did we make it?</a:t>
            </a:r>
          </a:p>
        </p:txBody>
      </p:sp>
      <p:sp>
        <p:nvSpPr>
          <p:cNvPr id="40988" name="AutoShape 28"/>
          <p:cNvSpPr>
            <a:spLocks/>
          </p:cNvSpPr>
          <p:nvPr/>
        </p:nvSpPr>
        <p:spPr bwMode="auto">
          <a:xfrm>
            <a:off x="7924800" y="2438400"/>
            <a:ext cx="1219200" cy="1295400"/>
          </a:xfrm>
          <a:prstGeom prst="borderCallout2">
            <a:avLst>
              <a:gd name="adj1" fmla="val 8824"/>
              <a:gd name="adj2" fmla="val -6250"/>
              <a:gd name="adj3" fmla="val 8824"/>
              <a:gd name="adj4" fmla="val -65884"/>
              <a:gd name="adj5" fmla="val 63111"/>
              <a:gd name="adj6" fmla="val -127606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Measure</a:t>
            </a:r>
          </a:p>
          <a:p>
            <a:r>
              <a:rPr lang="en-US"/>
              <a:t>Compare</a:t>
            </a:r>
          </a:p>
          <a:p>
            <a:r>
              <a:rPr lang="en-US"/>
              <a:t>Assess</a:t>
            </a:r>
          </a:p>
          <a:p>
            <a:r>
              <a:rPr lang="en-US"/>
              <a:t>Revise</a:t>
            </a:r>
          </a:p>
        </p:txBody>
      </p:sp>
      <p:sp>
        <p:nvSpPr>
          <p:cNvPr id="40989" name="AutoShape 29"/>
          <p:cNvSpPr>
            <a:spLocks/>
          </p:cNvSpPr>
          <p:nvPr/>
        </p:nvSpPr>
        <p:spPr bwMode="auto">
          <a:xfrm>
            <a:off x="7086600" y="2152650"/>
            <a:ext cx="2057400" cy="342900"/>
          </a:xfrm>
          <a:prstGeom prst="borderCallout2">
            <a:avLst>
              <a:gd name="adj1" fmla="val 33333"/>
              <a:gd name="adj2" fmla="val -3704"/>
              <a:gd name="adj3" fmla="val 33333"/>
              <a:gd name="adj4" fmla="val -16051"/>
              <a:gd name="adj5" fmla="val 308796"/>
              <a:gd name="adj6" fmla="val -3348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What to do next?</a:t>
            </a:r>
          </a:p>
        </p:txBody>
      </p:sp>
      <p:sp>
        <p:nvSpPr>
          <p:cNvPr id="40990" name="AutoShape 30"/>
          <p:cNvSpPr>
            <a:spLocks/>
          </p:cNvSpPr>
          <p:nvPr/>
        </p:nvSpPr>
        <p:spPr bwMode="auto">
          <a:xfrm>
            <a:off x="228600" y="6324600"/>
            <a:ext cx="2438400" cy="342900"/>
          </a:xfrm>
          <a:prstGeom prst="borderCallout2">
            <a:avLst>
              <a:gd name="adj1" fmla="val 33333"/>
              <a:gd name="adj2" fmla="val 103125"/>
              <a:gd name="adj3" fmla="val 33333"/>
              <a:gd name="adj4" fmla="val 123505"/>
              <a:gd name="adj5" fmla="val 5556"/>
              <a:gd name="adj6" fmla="val 14394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How do we get there?</a:t>
            </a:r>
          </a:p>
        </p:txBody>
      </p:sp>
      <p:sp>
        <p:nvSpPr>
          <p:cNvPr id="40983" name="AutoShape 23"/>
          <p:cNvSpPr>
            <a:spLocks/>
          </p:cNvSpPr>
          <p:nvPr/>
        </p:nvSpPr>
        <p:spPr bwMode="auto">
          <a:xfrm>
            <a:off x="6705600" y="1295400"/>
            <a:ext cx="2427288" cy="914400"/>
          </a:xfrm>
          <a:prstGeom prst="borderCallout2">
            <a:avLst>
              <a:gd name="adj1" fmla="val 12500"/>
              <a:gd name="adj2" fmla="val -3139"/>
              <a:gd name="adj3" fmla="val 12500"/>
              <a:gd name="adj4" fmla="val -42444"/>
              <a:gd name="adj5" fmla="val 96704"/>
              <a:gd name="adj6" fmla="val -83713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S</a:t>
            </a:r>
            <a:r>
              <a:rPr lang="en-US"/>
              <a:t>pecific, </a:t>
            </a:r>
            <a:r>
              <a:rPr lang="en-US" b="1">
                <a:solidFill>
                  <a:schemeClr val="hlink"/>
                </a:solidFill>
              </a:rPr>
              <a:t>M</a:t>
            </a:r>
            <a:r>
              <a:rPr lang="en-US"/>
              <a:t>easurable, </a:t>
            </a:r>
            <a:r>
              <a:rPr lang="en-US" b="1">
                <a:solidFill>
                  <a:schemeClr val="hlink"/>
                </a:solidFill>
              </a:rPr>
              <a:t>A</a:t>
            </a:r>
            <a:r>
              <a:rPr lang="en-US"/>
              <a:t>chievable, </a:t>
            </a:r>
            <a:r>
              <a:rPr lang="en-US" b="1">
                <a:solidFill>
                  <a:schemeClr val="hlink"/>
                </a:solidFill>
              </a:rPr>
              <a:t>R</a:t>
            </a:r>
            <a:r>
              <a:rPr lang="en-US"/>
              <a:t>elated to Goal, </a:t>
            </a:r>
            <a:r>
              <a:rPr lang="en-US" b="1">
                <a:solidFill>
                  <a:schemeClr val="hlink"/>
                </a:solidFill>
              </a:rPr>
              <a:t>T</a:t>
            </a:r>
            <a:r>
              <a:rPr lang="en-US"/>
              <a:t>ime-specific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9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10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37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10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42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10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37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10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4" grpId="0" build="p"/>
      <p:bldP spid="40964" grpId="1" build="p" animBg="1"/>
      <p:bldP spid="40965" grpId="0" animBg="1"/>
      <p:bldP spid="40966" grpId="0" animBg="1"/>
      <p:bldP spid="40967" grpId="0" animBg="1"/>
      <p:bldP spid="40969" grpId="0"/>
      <p:bldP spid="40970" grpId="0" animBg="1"/>
      <p:bldP spid="40971" grpId="0" animBg="1"/>
      <p:bldP spid="40972" grpId="0" animBg="1"/>
      <p:bldP spid="40973" grpId="0" animBg="1"/>
      <p:bldP spid="40974" grpId="0" animBg="1"/>
      <p:bldP spid="40982" grpId="0" animBg="1"/>
      <p:bldP spid="40982" grpId="1" animBg="1"/>
      <p:bldP spid="40984" grpId="0" animBg="1"/>
      <p:bldP spid="40984" grpId="1" animBg="1"/>
      <p:bldP spid="40985" grpId="0" animBg="1"/>
      <p:bldP spid="40986" grpId="0" animBg="1"/>
      <p:bldP spid="40987" grpId="0" animBg="1"/>
      <p:bldP spid="40988" grpId="0" animBg="1"/>
      <p:bldP spid="40988" grpId="1" animBg="1"/>
      <p:bldP spid="40989" grpId="0" animBg="1"/>
      <p:bldP spid="40990" grpId="0" animBg="1"/>
      <p:bldP spid="40983" grpId="0" animBg="1"/>
      <p:bldP spid="4098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FC9797-F357-4473-95C1-22E96B804E5F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68750"/>
            <a:ext cx="88392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35025"/>
            <a:ext cx="3733800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4060825" y="3808413"/>
            <a:ext cx="1120775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Goal</a:t>
            </a:r>
          </a:p>
        </p:txBody>
      </p:sp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37238"/>
            <a:ext cx="8991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76200" y="5808663"/>
            <a:ext cx="12192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-132522" y="0"/>
            <a:ext cx="9372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Process - Coaster BKT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repeatCount="300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repeatCount="300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/>
      <p:bldP spid="430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C0EB30-8DBF-427A-973D-6627EC2C8070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390650"/>
            <a:ext cx="8370887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209800" y="838200"/>
            <a:ext cx="41910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Problem Identification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-132522" y="0"/>
            <a:ext cx="9372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Management Process - Coaster BKT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repeatCount="300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1431</TotalTime>
  <Words>273</Words>
  <Application>Microsoft Office PowerPoint</Application>
  <PresentationFormat>On-screen Show (4:3)</PresentationFormat>
  <Paragraphs>124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Default Design</vt:lpstr>
      <vt:lpstr>Introduction</vt:lpstr>
      <vt:lpstr>Environments of a Stock</vt:lpstr>
      <vt:lpstr>Management Environment</vt:lpstr>
      <vt:lpstr>Management Environment</vt:lpstr>
      <vt:lpstr>Walleye War – Mgmt Environment</vt:lpstr>
      <vt:lpstr>Management Environment</vt:lpstr>
      <vt:lpstr>Management Process</vt:lpstr>
      <vt:lpstr>Management Process - Coaster BKT</vt:lpstr>
      <vt:lpstr>Management Process - Coaster BKT</vt:lpstr>
      <vt:lpstr>Management Process - Coaster BKT</vt:lpstr>
      <vt:lpstr>Management Process - Coaster BKT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49</cp:revision>
  <dcterms:created xsi:type="dcterms:W3CDTF">2005-12-26T20:44:58Z</dcterms:created>
  <dcterms:modified xsi:type="dcterms:W3CDTF">2016-03-12T16:59:20Z</dcterms:modified>
</cp:coreProperties>
</file>