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77" r:id="rId4"/>
    <p:sldId id="280" r:id="rId5"/>
    <p:sldId id="271" r:id="rId6"/>
    <p:sldId id="258" r:id="rId7"/>
    <p:sldId id="279" r:id="rId8"/>
    <p:sldId id="278" r:id="rId9"/>
    <p:sldId id="290" r:id="rId10"/>
    <p:sldId id="289" r:id="rId11"/>
    <p:sldId id="284" r:id="rId12"/>
    <p:sldId id="282" r:id="rId13"/>
    <p:sldId id="285" r:id="rId14"/>
    <p:sldId id="286" r:id="rId15"/>
    <p:sldId id="283" r:id="rId16"/>
    <p:sldId id="287" r:id="rId17"/>
    <p:sldId id="288" r:id="rId18"/>
    <p:sldId id="293" r:id="rId19"/>
    <p:sldId id="273" r:id="rId20"/>
    <p:sldId id="274" r:id="rId21"/>
    <p:sldId id="281" r:id="rId2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13" autoAdjust="0"/>
  </p:normalViewPr>
  <p:slideViewPr>
    <p:cSldViewPr>
      <p:cViewPr varScale="1">
        <p:scale>
          <a:sx n="80" d="100"/>
          <a:sy n="80" d="100"/>
        </p:scale>
        <p:origin x="893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Stock-Recruitment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/>
          <p:cNvSpPr/>
          <p:nvPr/>
        </p:nvSpPr>
        <p:spPr>
          <a:xfrm>
            <a:off x="1192307" y="2375647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572000" cy="5334000"/>
          </a:xfrm>
        </p:spPr>
        <p:txBody>
          <a:bodyPr/>
          <a:lstStyle/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600" dirty="0" smtClean="0"/>
              <a:t> if the number of recruits increases at a </a:t>
            </a:r>
            <a:r>
              <a:rPr lang="en-US" sz="2600" b="1" i="1" dirty="0" smtClean="0"/>
              <a:t>constant </a:t>
            </a:r>
            <a:r>
              <a:rPr lang="en-US" sz="2600" dirty="0" smtClean="0"/>
              <a:t>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600" dirty="0" smtClean="0"/>
              <a:t> if the number of recruits does </a:t>
            </a:r>
            <a:r>
              <a:rPr lang="en-US" sz="2600" b="1" dirty="0" smtClean="0"/>
              <a:t>NOT</a:t>
            </a:r>
            <a:r>
              <a:rPr lang="en-US" sz="2600" dirty="0" smtClean="0"/>
              <a:t> increase at a constant 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538163" y="1423988"/>
            <a:ext cx="2020888" cy="3906837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7350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93875" y="5588000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-122238" y="3340100"/>
            <a:ext cx="6731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38163" y="4078288"/>
            <a:ext cx="3754438" cy="1252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38163" y="4635500"/>
            <a:ext cx="3754438" cy="695325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pPr lvl="1"/>
            <a:r>
              <a:rPr lang="en-US" dirty="0" smtClean="0"/>
              <a:t>R/S is </a:t>
            </a:r>
            <a:r>
              <a:rPr lang="en-US" dirty="0"/>
              <a:t>a</a:t>
            </a:r>
            <a:r>
              <a:rPr lang="en-US" dirty="0" smtClean="0"/>
              <a:t> constant of S</a:t>
            </a:r>
          </a:p>
          <a:p>
            <a:pPr lvl="1"/>
            <a:r>
              <a:rPr lang="en-US" dirty="0" smtClean="0"/>
              <a:t>a is the “density independent” parameter</a:t>
            </a:r>
          </a:p>
          <a:p>
            <a:pPr lvl="2"/>
            <a:r>
              <a:rPr lang="en-US" dirty="0" smtClean="0"/>
              <a:t>Units are “recruits per </a:t>
            </a:r>
            <a:r>
              <a:rPr lang="en-US" dirty="0" err="1" smtClean="0"/>
              <a:t>spawner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this model realistic?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9" name="Rectangle 8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548481" y="2362200"/>
            <a:ext cx="3907632" cy="3949700"/>
            <a:chOff x="548481" y="2362200"/>
            <a:chExt cx="3907632" cy="394970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41388" y="2362200"/>
              <a:ext cx="1817688" cy="3514725"/>
            </a:xfrm>
            <a:custGeom>
              <a:avLst/>
              <a:gdLst>
                <a:gd name="T0" fmla="*/ 5 w 297"/>
                <a:gd name="T1" fmla="*/ 584 h 593"/>
                <a:gd name="T2" fmla="*/ 10 w 297"/>
                <a:gd name="T3" fmla="*/ 574 h 593"/>
                <a:gd name="T4" fmla="*/ 15 w 297"/>
                <a:gd name="T5" fmla="*/ 564 h 593"/>
                <a:gd name="T6" fmla="*/ 20 w 297"/>
                <a:gd name="T7" fmla="*/ 554 h 593"/>
                <a:gd name="T8" fmla="*/ 24 w 297"/>
                <a:gd name="T9" fmla="*/ 544 h 593"/>
                <a:gd name="T10" fmla="*/ 29 w 297"/>
                <a:gd name="T11" fmla="*/ 534 h 593"/>
                <a:gd name="T12" fmla="*/ 34 w 297"/>
                <a:gd name="T13" fmla="*/ 524 h 593"/>
                <a:gd name="T14" fmla="*/ 39 w 297"/>
                <a:gd name="T15" fmla="*/ 514 h 593"/>
                <a:gd name="T16" fmla="*/ 44 w 297"/>
                <a:gd name="T17" fmla="*/ 504 h 593"/>
                <a:gd name="T18" fmla="*/ 49 w 297"/>
                <a:gd name="T19" fmla="*/ 495 h 593"/>
                <a:gd name="T20" fmla="*/ 54 w 297"/>
                <a:gd name="T21" fmla="*/ 485 h 593"/>
                <a:gd name="T22" fmla="*/ 59 w 297"/>
                <a:gd name="T23" fmla="*/ 475 h 593"/>
                <a:gd name="T24" fmla="*/ 64 w 297"/>
                <a:gd name="T25" fmla="*/ 465 h 593"/>
                <a:gd name="T26" fmla="*/ 69 w 297"/>
                <a:gd name="T27" fmla="*/ 455 h 593"/>
                <a:gd name="T28" fmla="*/ 74 w 297"/>
                <a:gd name="T29" fmla="*/ 445 h 593"/>
                <a:gd name="T30" fmla="*/ 79 w 297"/>
                <a:gd name="T31" fmla="*/ 435 h 593"/>
                <a:gd name="T32" fmla="*/ 84 w 297"/>
                <a:gd name="T33" fmla="*/ 425 h 593"/>
                <a:gd name="T34" fmla="*/ 89 w 297"/>
                <a:gd name="T35" fmla="*/ 415 h 593"/>
                <a:gd name="T36" fmla="*/ 94 w 297"/>
                <a:gd name="T37" fmla="*/ 405 h 593"/>
                <a:gd name="T38" fmla="*/ 99 w 297"/>
                <a:gd name="T39" fmla="*/ 395 h 593"/>
                <a:gd name="T40" fmla="*/ 104 w 297"/>
                <a:gd name="T41" fmla="*/ 385 h 593"/>
                <a:gd name="T42" fmla="*/ 109 w 297"/>
                <a:gd name="T43" fmla="*/ 375 h 593"/>
                <a:gd name="T44" fmla="*/ 114 w 297"/>
                <a:gd name="T45" fmla="*/ 365 h 593"/>
                <a:gd name="T46" fmla="*/ 119 w 297"/>
                <a:gd name="T47" fmla="*/ 355 h 593"/>
                <a:gd name="T48" fmla="*/ 124 w 297"/>
                <a:gd name="T49" fmla="*/ 346 h 593"/>
                <a:gd name="T50" fmla="*/ 129 w 297"/>
                <a:gd name="T51" fmla="*/ 336 h 593"/>
                <a:gd name="T52" fmla="*/ 134 w 297"/>
                <a:gd name="T53" fmla="*/ 326 h 593"/>
                <a:gd name="T54" fmla="*/ 139 w 297"/>
                <a:gd name="T55" fmla="*/ 316 h 593"/>
                <a:gd name="T56" fmla="*/ 144 w 297"/>
                <a:gd name="T57" fmla="*/ 306 h 593"/>
                <a:gd name="T58" fmla="*/ 149 w 297"/>
                <a:gd name="T59" fmla="*/ 296 h 593"/>
                <a:gd name="T60" fmla="*/ 154 w 297"/>
                <a:gd name="T61" fmla="*/ 286 h 593"/>
                <a:gd name="T62" fmla="*/ 159 w 297"/>
                <a:gd name="T63" fmla="*/ 276 h 593"/>
                <a:gd name="T64" fmla="*/ 164 w 297"/>
                <a:gd name="T65" fmla="*/ 266 h 593"/>
                <a:gd name="T66" fmla="*/ 169 w 297"/>
                <a:gd name="T67" fmla="*/ 256 h 593"/>
                <a:gd name="T68" fmla="*/ 174 w 297"/>
                <a:gd name="T69" fmla="*/ 246 h 593"/>
                <a:gd name="T70" fmla="*/ 178 w 297"/>
                <a:gd name="T71" fmla="*/ 236 h 593"/>
                <a:gd name="T72" fmla="*/ 183 w 297"/>
                <a:gd name="T73" fmla="*/ 226 h 593"/>
                <a:gd name="T74" fmla="*/ 188 w 297"/>
                <a:gd name="T75" fmla="*/ 216 h 593"/>
                <a:gd name="T76" fmla="*/ 193 w 297"/>
                <a:gd name="T77" fmla="*/ 206 h 593"/>
                <a:gd name="T78" fmla="*/ 198 w 297"/>
                <a:gd name="T79" fmla="*/ 196 h 593"/>
                <a:gd name="T80" fmla="*/ 203 w 297"/>
                <a:gd name="T81" fmla="*/ 187 h 593"/>
                <a:gd name="T82" fmla="*/ 208 w 297"/>
                <a:gd name="T83" fmla="*/ 177 h 593"/>
                <a:gd name="T84" fmla="*/ 213 w 297"/>
                <a:gd name="T85" fmla="*/ 167 h 593"/>
                <a:gd name="T86" fmla="*/ 218 w 297"/>
                <a:gd name="T87" fmla="*/ 157 h 593"/>
                <a:gd name="T88" fmla="*/ 223 w 297"/>
                <a:gd name="T89" fmla="*/ 147 h 593"/>
                <a:gd name="T90" fmla="*/ 228 w 297"/>
                <a:gd name="T91" fmla="*/ 137 h 593"/>
                <a:gd name="T92" fmla="*/ 233 w 297"/>
                <a:gd name="T93" fmla="*/ 127 h 593"/>
                <a:gd name="T94" fmla="*/ 238 w 297"/>
                <a:gd name="T95" fmla="*/ 117 h 593"/>
                <a:gd name="T96" fmla="*/ 243 w 297"/>
                <a:gd name="T97" fmla="*/ 107 h 593"/>
                <a:gd name="T98" fmla="*/ 248 w 297"/>
                <a:gd name="T99" fmla="*/ 97 h 593"/>
                <a:gd name="T100" fmla="*/ 253 w 297"/>
                <a:gd name="T101" fmla="*/ 87 h 593"/>
                <a:gd name="T102" fmla="*/ 258 w 297"/>
                <a:gd name="T103" fmla="*/ 77 h 593"/>
                <a:gd name="T104" fmla="*/ 263 w 297"/>
                <a:gd name="T105" fmla="*/ 67 h 593"/>
                <a:gd name="T106" fmla="*/ 268 w 297"/>
                <a:gd name="T107" fmla="*/ 57 h 593"/>
                <a:gd name="T108" fmla="*/ 273 w 297"/>
                <a:gd name="T109" fmla="*/ 47 h 593"/>
                <a:gd name="T110" fmla="*/ 278 w 297"/>
                <a:gd name="T111" fmla="*/ 37 h 593"/>
                <a:gd name="T112" fmla="*/ 283 w 297"/>
                <a:gd name="T113" fmla="*/ 28 h 593"/>
                <a:gd name="T114" fmla="*/ 288 w 297"/>
                <a:gd name="T115" fmla="*/ 18 h 593"/>
                <a:gd name="T116" fmla="*/ 293 w 297"/>
                <a:gd name="T117" fmla="*/ 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" h="593">
                  <a:moveTo>
                    <a:pt x="0" y="593"/>
                  </a:moveTo>
                  <a:lnTo>
                    <a:pt x="1" y="592"/>
                  </a:lnTo>
                  <a:lnTo>
                    <a:pt x="1" y="591"/>
                  </a:lnTo>
                  <a:lnTo>
                    <a:pt x="2" y="590"/>
                  </a:lnTo>
                  <a:lnTo>
                    <a:pt x="2" y="588"/>
                  </a:lnTo>
                  <a:lnTo>
                    <a:pt x="3" y="587"/>
                  </a:lnTo>
                  <a:lnTo>
                    <a:pt x="3" y="586"/>
                  </a:lnTo>
                  <a:lnTo>
                    <a:pt x="4" y="585"/>
                  </a:lnTo>
                  <a:lnTo>
                    <a:pt x="5" y="584"/>
                  </a:lnTo>
                  <a:lnTo>
                    <a:pt x="5" y="583"/>
                  </a:lnTo>
                  <a:lnTo>
                    <a:pt x="6" y="582"/>
                  </a:lnTo>
                  <a:lnTo>
                    <a:pt x="6" y="581"/>
                  </a:lnTo>
                  <a:lnTo>
                    <a:pt x="7" y="580"/>
                  </a:lnTo>
                  <a:lnTo>
                    <a:pt x="7" y="578"/>
                  </a:lnTo>
                  <a:lnTo>
                    <a:pt x="8" y="577"/>
                  </a:lnTo>
                  <a:lnTo>
                    <a:pt x="8" y="576"/>
                  </a:lnTo>
                  <a:lnTo>
                    <a:pt x="9" y="575"/>
                  </a:lnTo>
                  <a:lnTo>
                    <a:pt x="10" y="574"/>
                  </a:lnTo>
                  <a:lnTo>
                    <a:pt x="10" y="573"/>
                  </a:lnTo>
                  <a:lnTo>
                    <a:pt x="11" y="572"/>
                  </a:lnTo>
                  <a:lnTo>
                    <a:pt x="11" y="571"/>
                  </a:lnTo>
                  <a:lnTo>
                    <a:pt x="12" y="570"/>
                  </a:lnTo>
                  <a:lnTo>
                    <a:pt x="12" y="569"/>
                  </a:lnTo>
                  <a:lnTo>
                    <a:pt x="13" y="567"/>
                  </a:lnTo>
                  <a:lnTo>
                    <a:pt x="13" y="566"/>
                  </a:lnTo>
                  <a:lnTo>
                    <a:pt x="14" y="565"/>
                  </a:lnTo>
                  <a:lnTo>
                    <a:pt x="15" y="564"/>
                  </a:lnTo>
                  <a:lnTo>
                    <a:pt x="15" y="563"/>
                  </a:lnTo>
                  <a:lnTo>
                    <a:pt x="16" y="562"/>
                  </a:lnTo>
                  <a:lnTo>
                    <a:pt x="16" y="561"/>
                  </a:lnTo>
                  <a:lnTo>
                    <a:pt x="17" y="560"/>
                  </a:lnTo>
                  <a:lnTo>
                    <a:pt x="17" y="559"/>
                  </a:lnTo>
                  <a:lnTo>
                    <a:pt x="18" y="557"/>
                  </a:lnTo>
                  <a:lnTo>
                    <a:pt x="18" y="556"/>
                  </a:lnTo>
                  <a:lnTo>
                    <a:pt x="19" y="555"/>
                  </a:lnTo>
                  <a:lnTo>
                    <a:pt x="20" y="554"/>
                  </a:lnTo>
                  <a:lnTo>
                    <a:pt x="20" y="553"/>
                  </a:lnTo>
                  <a:lnTo>
                    <a:pt x="21" y="552"/>
                  </a:lnTo>
                  <a:lnTo>
                    <a:pt x="21" y="551"/>
                  </a:lnTo>
                  <a:lnTo>
                    <a:pt x="22" y="550"/>
                  </a:lnTo>
                  <a:lnTo>
                    <a:pt x="22" y="549"/>
                  </a:lnTo>
                  <a:lnTo>
                    <a:pt x="23" y="548"/>
                  </a:lnTo>
                  <a:lnTo>
                    <a:pt x="23" y="546"/>
                  </a:lnTo>
                  <a:lnTo>
                    <a:pt x="24" y="545"/>
                  </a:lnTo>
                  <a:lnTo>
                    <a:pt x="24" y="544"/>
                  </a:lnTo>
                  <a:lnTo>
                    <a:pt x="25" y="543"/>
                  </a:lnTo>
                  <a:lnTo>
                    <a:pt x="26" y="542"/>
                  </a:lnTo>
                  <a:lnTo>
                    <a:pt x="26" y="541"/>
                  </a:lnTo>
                  <a:lnTo>
                    <a:pt x="27" y="540"/>
                  </a:lnTo>
                  <a:lnTo>
                    <a:pt x="27" y="539"/>
                  </a:lnTo>
                  <a:lnTo>
                    <a:pt x="28" y="538"/>
                  </a:lnTo>
                  <a:lnTo>
                    <a:pt x="28" y="537"/>
                  </a:lnTo>
                  <a:lnTo>
                    <a:pt x="29" y="535"/>
                  </a:lnTo>
                  <a:lnTo>
                    <a:pt x="29" y="534"/>
                  </a:lnTo>
                  <a:lnTo>
                    <a:pt x="30" y="533"/>
                  </a:lnTo>
                  <a:lnTo>
                    <a:pt x="31" y="532"/>
                  </a:lnTo>
                  <a:lnTo>
                    <a:pt x="31" y="531"/>
                  </a:lnTo>
                  <a:lnTo>
                    <a:pt x="32" y="530"/>
                  </a:lnTo>
                  <a:lnTo>
                    <a:pt x="32" y="529"/>
                  </a:lnTo>
                  <a:lnTo>
                    <a:pt x="33" y="528"/>
                  </a:lnTo>
                  <a:lnTo>
                    <a:pt x="33" y="527"/>
                  </a:lnTo>
                  <a:lnTo>
                    <a:pt x="34" y="525"/>
                  </a:lnTo>
                  <a:lnTo>
                    <a:pt x="34" y="524"/>
                  </a:lnTo>
                  <a:lnTo>
                    <a:pt x="35" y="523"/>
                  </a:lnTo>
                  <a:lnTo>
                    <a:pt x="36" y="522"/>
                  </a:lnTo>
                  <a:lnTo>
                    <a:pt x="36" y="521"/>
                  </a:lnTo>
                  <a:lnTo>
                    <a:pt x="37" y="520"/>
                  </a:lnTo>
                  <a:lnTo>
                    <a:pt x="37" y="519"/>
                  </a:lnTo>
                  <a:lnTo>
                    <a:pt x="38" y="518"/>
                  </a:lnTo>
                  <a:lnTo>
                    <a:pt x="38" y="517"/>
                  </a:lnTo>
                  <a:lnTo>
                    <a:pt x="39" y="516"/>
                  </a:lnTo>
                  <a:lnTo>
                    <a:pt x="39" y="514"/>
                  </a:lnTo>
                  <a:lnTo>
                    <a:pt x="40" y="513"/>
                  </a:lnTo>
                  <a:lnTo>
                    <a:pt x="40" y="512"/>
                  </a:lnTo>
                  <a:lnTo>
                    <a:pt x="41" y="511"/>
                  </a:lnTo>
                  <a:lnTo>
                    <a:pt x="42" y="510"/>
                  </a:lnTo>
                  <a:lnTo>
                    <a:pt x="42" y="509"/>
                  </a:lnTo>
                  <a:lnTo>
                    <a:pt x="43" y="508"/>
                  </a:lnTo>
                  <a:lnTo>
                    <a:pt x="43" y="507"/>
                  </a:lnTo>
                  <a:lnTo>
                    <a:pt x="44" y="506"/>
                  </a:lnTo>
                  <a:lnTo>
                    <a:pt x="44" y="504"/>
                  </a:lnTo>
                  <a:lnTo>
                    <a:pt x="45" y="503"/>
                  </a:lnTo>
                  <a:lnTo>
                    <a:pt x="45" y="502"/>
                  </a:lnTo>
                  <a:lnTo>
                    <a:pt x="46" y="501"/>
                  </a:lnTo>
                  <a:lnTo>
                    <a:pt x="47" y="500"/>
                  </a:lnTo>
                  <a:lnTo>
                    <a:pt x="47" y="499"/>
                  </a:lnTo>
                  <a:lnTo>
                    <a:pt x="48" y="498"/>
                  </a:lnTo>
                  <a:lnTo>
                    <a:pt x="48" y="497"/>
                  </a:lnTo>
                  <a:lnTo>
                    <a:pt x="49" y="496"/>
                  </a:lnTo>
                  <a:lnTo>
                    <a:pt x="49" y="495"/>
                  </a:lnTo>
                  <a:lnTo>
                    <a:pt x="50" y="493"/>
                  </a:lnTo>
                  <a:lnTo>
                    <a:pt x="50" y="492"/>
                  </a:lnTo>
                  <a:lnTo>
                    <a:pt x="51" y="491"/>
                  </a:lnTo>
                  <a:lnTo>
                    <a:pt x="52" y="490"/>
                  </a:lnTo>
                  <a:lnTo>
                    <a:pt x="52" y="489"/>
                  </a:lnTo>
                  <a:lnTo>
                    <a:pt x="53" y="488"/>
                  </a:lnTo>
                  <a:lnTo>
                    <a:pt x="53" y="487"/>
                  </a:lnTo>
                  <a:lnTo>
                    <a:pt x="54" y="486"/>
                  </a:lnTo>
                  <a:lnTo>
                    <a:pt x="54" y="485"/>
                  </a:lnTo>
                  <a:lnTo>
                    <a:pt x="55" y="484"/>
                  </a:lnTo>
                  <a:lnTo>
                    <a:pt x="55" y="482"/>
                  </a:lnTo>
                  <a:lnTo>
                    <a:pt x="56" y="481"/>
                  </a:lnTo>
                  <a:lnTo>
                    <a:pt x="56" y="480"/>
                  </a:lnTo>
                  <a:lnTo>
                    <a:pt x="57" y="479"/>
                  </a:lnTo>
                  <a:lnTo>
                    <a:pt x="58" y="478"/>
                  </a:lnTo>
                  <a:lnTo>
                    <a:pt x="58" y="477"/>
                  </a:lnTo>
                  <a:lnTo>
                    <a:pt x="59" y="476"/>
                  </a:lnTo>
                  <a:lnTo>
                    <a:pt x="59" y="475"/>
                  </a:lnTo>
                  <a:lnTo>
                    <a:pt x="60" y="474"/>
                  </a:lnTo>
                  <a:lnTo>
                    <a:pt x="60" y="472"/>
                  </a:lnTo>
                  <a:lnTo>
                    <a:pt x="61" y="471"/>
                  </a:lnTo>
                  <a:lnTo>
                    <a:pt x="61" y="470"/>
                  </a:lnTo>
                  <a:lnTo>
                    <a:pt x="62" y="469"/>
                  </a:lnTo>
                  <a:lnTo>
                    <a:pt x="63" y="468"/>
                  </a:lnTo>
                  <a:lnTo>
                    <a:pt x="63" y="467"/>
                  </a:lnTo>
                  <a:lnTo>
                    <a:pt x="64" y="466"/>
                  </a:lnTo>
                  <a:lnTo>
                    <a:pt x="64" y="465"/>
                  </a:lnTo>
                  <a:lnTo>
                    <a:pt x="65" y="464"/>
                  </a:lnTo>
                  <a:lnTo>
                    <a:pt x="65" y="463"/>
                  </a:lnTo>
                  <a:lnTo>
                    <a:pt x="66" y="461"/>
                  </a:lnTo>
                  <a:lnTo>
                    <a:pt x="66" y="460"/>
                  </a:lnTo>
                  <a:lnTo>
                    <a:pt x="67" y="459"/>
                  </a:lnTo>
                  <a:lnTo>
                    <a:pt x="68" y="458"/>
                  </a:lnTo>
                  <a:lnTo>
                    <a:pt x="68" y="457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70" y="454"/>
                  </a:lnTo>
                  <a:lnTo>
                    <a:pt x="70" y="453"/>
                  </a:lnTo>
                  <a:lnTo>
                    <a:pt x="71" y="451"/>
                  </a:lnTo>
                  <a:lnTo>
                    <a:pt x="71" y="450"/>
                  </a:lnTo>
                  <a:lnTo>
                    <a:pt x="72" y="449"/>
                  </a:lnTo>
                  <a:lnTo>
                    <a:pt x="72" y="448"/>
                  </a:lnTo>
                  <a:lnTo>
                    <a:pt x="73" y="447"/>
                  </a:lnTo>
                  <a:lnTo>
                    <a:pt x="74" y="446"/>
                  </a:lnTo>
                  <a:lnTo>
                    <a:pt x="74" y="445"/>
                  </a:lnTo>
                  <a:lnTo>
                    <a:pt x="75" y="444"/>
                  </a:lnTo>
                  <a:lnTo>
                    <a:pt x="75" y="443"/>
                  </a:lnTo>
                  <a:lnTo>
                    <a:pt x="76" y="442"/>
                  </a:lnTo>
                  <a:lnTo>
                    <a:pt x="76" y="440"/>
                  </a:lnTo>
                  <a:lnTo>
                    <a:pt x="77" y="439"/>
                  </a:lnTo>
                  <a:lnTo>
                    <a:pt x="77" y="438"/>
                  </a:lnTo>
                  <a:lnTo>
                    <a:pt x="78" y="437"/>
                  </a:lnTo>
                  <a:lnTo>
                    <a:pt x="79" y="436"/>
                  </a:lnTo>
                  <a:lnTo>
                    <a:pt x="79" y="435"/>
                  </a:lnTo>
                  <a:lnTo>
                    <a:pt x="80" y="434"/>
                  </a:lnTo>
                  <a:lnTo>
                    <a:pt x="80" y="433"/>
                  </a:lnTo>
                  <a:lnTo>
                    <a:pt x="81" y="432"/>
                  </a:lnTo>
                  <a:lnTo>
                    <a:pt x="81" y="431"/>
                  </a:lnTo>
                  <a:lnTo>
                    <a:pt x="82" y="429"/>
                  </a:lnTo>
                  <a:lnTo>
                    <a:pt x="82" y="428"/>
                  </a:lnTo>
                  <a:lnTo>
                    <a:pt x="83" y="427"/>
                  </a:lnTo>
                  <a:lnTo>
                    <a:pt x="84" y="426"/>
                  </a:lnTo>
                  <a:lnTo>
                    <a:pt x="84" y="425"/>
                  </a:lnTo>
                  <a:lnTo>
                    <a:pt x="85" y="424"/>
                  </a:lnTo>
                  <a:lnTo>
                    <a:pt x="85" y="423"/>
                  </a:lnTo>
                  <a:lnTo>
                    <a:pt x="86" y="422"/>
                  </a:lnTo>
                  <a:lnTo>
                    <a:pt x="86" y="421"/>
                  </a:lnTo>
                  <a:lnTo>
                    <a:pt x="87" y="419"/>
                  </a:lnTo>
                  <a:lnTo>
                    <a:pt x="87" y="418"/>
                  </a:lnTo>
                  <a:lnTo>
                    <a:pt x="88" y="417"/>
                  </a:lnTo>
                  <a:lnTo>
                    <a:pt x="89" y="416"/>
                  </a:lnTo>
                  <a:lnTo>
                    <a:pt x="89" y="415"/>
                  </a:lnTo>
                  <a:lnTo>
                    <a:pt x="90" y="414"/>
                  </a:lnTo>
                  <a:lnTo>
                    <a:pt x="90" y="413"/>
                  </a:lnTo>
                  <a:lnTo>
                    <a:pt x="91" y="412"/>
                  </a:lnTo>
                  <a:lnTo>
                    <a:pt x="91" y="411"/>
                  </a:lnTo>
                  <a:lnTo>
                    <a:pt x="92" y="410"/>
                  </a:lnTo>
                  <a:lnTo>
                    <a:pt x="92" y="408"/>
                  </a:lnTo>
                  <a:lnTo>
                    <a:pt x="93" y="407"/>
                  </a:lnTo>
                  <a:lnTo>
                    <a:pt x="93" y="406"/>
                  </a:lnTo>
                  <a:lnTo>
                    <a:pt x="94" y="405"/>
                  </a:lnTo>
                  <a:lnTo>
                    <a:pt x="95" y="404"/>
                  </a:lnTo>
                  <a:lnTo>
                    <a:pt x="95" y="403"/>
                  </a:lnTo>
                  <a:lnTo>
                    <a:pt x="96" y="402"/>
                  </a:lnTo>
                  <a:lnTo>
                    <a:pt x="96" y="401"/>
                  </a:lnTo>
                  <a:lnTo>
                    <a:pt x="97" y="400"/>
                  </a:lnTo>
                  <a:lnTo>
                    <a:pt x="97" y="399"/>
                  </a:lnTo>
                  <a:lnTo>
                    <a:pt x="98" y="397"/>
                  </a:lnTo>
                  <a:lnTo>
                    <a:pt x="98" y="396"/>
                  </a:lnTo>
                  <a:lnTo>
                    <a:pt x="99" y="395"/>
                  </a:lnTo>
                  <a:lnTo>
                    <a:pt x="100" y="394"/>
                  </a:lnTo>
                  <a:lnTo>
                    <a:pt x="100" y="393"/>
                  </a:lnTo>
                  <a:lnTo>
                    <a:pt x="101" y="392"/>
                  </a:lnTo>
                  <a:lnTo>
                    <a:pt x="101" y="391"/>
                  </a:lnTo>
                  <a:lnTo>
                    <a:pt x="102" y="390"/>
                  </a:lnTo>
                  <a:lnTo>
                    <a:pt x="102" y="389"/>
                  </a:lnTo>
                  <a:lnTo>
                    <a:pt x="103" y="387"/>
                  </a:lnTo>
                  <a:lnTo>
                    <a:pt x="103" y="386"/>
                  </a:lnTo>
                  <a:lnTo>
                    <a:pt x="104" y="385"/>
                  </a:lnTo>
                  <a:lnTo>
                    <a:pt x="105" y="384"/>
                  </a:lnTo>
                  <a:lnTo>
                    <a:pt x="105" y="383"/>
                  </a:lnTo>
                  <a:lnTo>
                    <a:pt x="106" y="382"/>
                  </a:lnTo>
                  <a:lnTo>
                    <a:pt x="106" y="381"/>
                  </a:lnTo>
                  <a:lnTo>
                    <a:pt x="107" y="380"/>
                  </a:lnTo>
                  <a:lnTo>
                    <a:pt x="107" y="379"/>
                  </a:lnTo>
                  <a:lnTo>
                    <a:pt x="108" y="378"/>
                  </a:lnTo>
                  <a:lnTo>
                    <a:pt x="108" y="376"/>
                  </a:lnTo>
                  <a:lnTo>
                    <a:pt x="109" y="375"/>
                  </a:lnTo>
                  <a:lnTo>
                    <a:pt x="109" y="374"/>
                  </a:lnTo>
                  <a:lnTo>
                    <a:pt x="110" y="373"/>
                  </a:lnTo>
                  <a:lnTo>
                    <a:pt x="111" y="372"/>
                  </a:lnTo>
                  <a:lnTo>
                    <a:pt x="111" y="371"/>
                  </a:lnTo>
                  <a:lnTo>
                    <a:pt x="112" y="370"/>
                  </a:lnTo>
                  <a:lnTo>
                    <a:pt x="112" y="369"/>
                  </a:lnTo>
                  <a:lnTo>
                    <a:pt x="113" y="368"/>
                  </a:lnTo>
                  <a:lnTo>
                    <a:pt x="113" y="366"/>
                  </a:lnTo>
                  <a:lnTo>
                    <a:pt x="114" y="365"/>
                  </a:lnTo>
                  <a:lnTo>
                    <a:pt x="114" y="364"/>
                  </a:lnTo>
                  <a:lnTo>
                    <a:pt x="115" y="363"/>
                  </a:lnTo>
                  <a:lnTo>
                    <a:pt x="116" y="362"/>
                  </a:lnTo>
                  <a:lnTo>
                    <a:pt x="116" y="361"/>
                  </a:lnTo>
                  <a:lnTo>
                    <a:pt x="117" y="360"/>
                  </a:lnTo>
                  <a:lnTo>
                    <a:pt x="117" y="359"/>
                  </a:lnTo>
                  <a:lnTo>
                    <a:pt x="118" y="358"/>
                  </a:lnTo>
                  <a:lnTo>
                    <a:pt x="118" y="357"/>
                  </a:lnTo>
                  <a:lnTo>
                    <a:pt x="119" y="355"/>
                  </a:lnTo>
                  <a:lnTo>
                    <a:pt x="119" y="354"/>
                  </a:lnTo>
                  <a:lnTo>
                    <a:pt x="120" y="353"/>
                  </a:lnTo>
                  <a:lnTo>
                    <a:pt x="121" y="352"/>
                  </a:lnTo>
                  <a:lnTo>
                    <a:pt x="121" y="351"/>
                  </a:lnTo>
                  <a:lnTo>
                    <a:pt x="122" y="350"/>
                  </a:lnTo>
                  <a:lnTo>
                    <a:pt x="122" y="349"/>
                  </a:lnTo>
                  <a:lnTo>
                    <a:pt x="123" y="348"/>
                  </a:lnTo>
                  <a:lnTo>
                    <a:pt x="123" y="347"/>
                  </a:lnTo>
                  <a:lnTo>
                    <a:pt x="124" y="346"/>
                  </a:lnTo>
                  <a:lnTo>
                    <a:pt x="124" y="344"/>
                  </a:lnTo>
                  <a:lnTo>
                    <a:pt x="125" y="343"/>
                  </a:lnTo>
                  <a:lnTo>
                    <a:pt x="125" y="342"/>
                  </a:lnTo>
                  <a:lnTo>
                    <a:pt x="126" y="341"/>
                  </a:lnTo>
                  <a:lnTo>
                    <a:pt x="127" y="340"/>
                  </a:lnTo>
                  <a:lnTo>
                    <a:pt x="127" y="339"/>
                  </a:lnTo>
                  <a:lnTo>
                    <a:pt x="128" y="338"/>
                  </a:lnTo>
                  <a:lnTo>
                    <a:pt x="128" y="337"/>
                  </a:lnTo>
                  <a:lnTo>
                    <a:pt x="129" y="336"/>
                  </a:lnTo>
                  <a:lnTo>
                    <a:pt x="129" y="334"/>
                  </a:lnTo>
                  <a:lnTo>
                    <a:pt x="130" y="333"/>
                  </a:lnTo>
                  <a:lnTo>
                    <a:pt x="130" y="332"/>
                  </a:lnTo>
                  <a:lnTo>
                    <a:pt x="131" y="331"/>
                  </a:lnTo>
                  <a:lnTo>
                    <a:pt x="132" y="330"/>
                  </a:lnTo>
                  <a:lnTo>
                    <a:pt x="132" y="329"/>
                  </a:lnTo>
                  <a:lnTo>
                    <a:pt x="133" y="328"/>
                  </a:lnTo>
                  <a:lnTo>
                    <a:pt x="133" y="327"/>
                  </a:lnTo>
                  <a:lnTo>
                    <a:pt x="134" y="326"/>
                  </a:lnTo>
                  <a:lnTo>
                    <a:pt x="134" y="325"/>
                  </a:lnTo>
                  <a:lnTo>
                    <a:pt x="135" y="323"/>
                  </a:lnTo>
                  <a:lnTo>
                    <a:pt x="135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7" y="319"/>
                  </a:lnTo>
                  <a:lnTo>
                    <a:pt x="138" y="318"/>
                  </a:lnTo>
                  <a:lnTo>
                    <a:pt x="138" y="317"/>
                  </a:lnTo>
                  <a:lnTo>
                    <a:pt x="139" y="316"/>
                  </a:lnTo>
                  <a:lnTo>
                    <a:pt x="139" y="315"/>
                  </a:lnTo>
                  <a:lnTo>
                    <a:pt x="140" y="313"/>
                  </a:lnTo>
                  <a:lnTo>
                    <a:pt x="140" y="312"/>
                  </a:lnTo>
                  <a:lnTo>
                    <a:pt x="141" y="311"/>
                  </a:lnTo>
                  <a:lnTo>
                    <a:pt x="142" y="310"/>
                  </a:lnTo>
                  <a:lnTo>
                    <a:pt x="142" y="309"/>
                  </a:lnTo>
                  <a:lnTo>
                    <a:pt x="143" y="308"/>
                  </a:lnTo>
                  <a:lnTo>
                    <a:pt x="143" y="307"/>
                  </a:lnTo>
                  <a:lnTo>
                    <a:pt x="144" y="306"/>
                  </a:lnTo>
                  <a:lnTo>
                    <a:pt x="144" y="305"/>
                  </a:lnTo>
                  <a:lnTo>
                    <a:pt x="145" y="304"/>
                  </a:lnTo>
                  <a:lnTo>
                    <a:pt x="145" y="302"/>
                  </a:lnTo>
                  <a:lnTo>
                    <a:pt x="146" y="301"/>
                  </a:lnTo>
                  <a:lnTo>
                    <a:pt x="146" y="300"/>
                  </a:lnTo>
                  <a:lnTo>
                    <a:pt x="147" y="299"/>
                  </a:lnTo>
                  <a:lnTo>
                    <a:pt x="148" y="298"/>
                  </a:lnTo>
                  <a:lnTo>
                    <a:pt x="148" y="297"/>
                  </a:lnTo>
                  <a:lnTo>
                    <a:pt x="149" y="296"/>
                  </a:lnTo>
                  <a:lnTo>
                    <a:pt x="149" y="295"/>
                  </a:lnTo>
                  <a:lnTo>
                    <a:pt x="150" y="294"/>
                  </a:lnTo>
                  <a:lnTo>
                    <a:pt x="150" y="293"/>
                  </a:lnTo>
                  <a:lnTo>
                    <a:pt x="151" y="291"/>
                  </a:lnTo>
                  <a:lnTo>
                    <a:pt x="151" y="290"/>
                  </a:lnTo>
                  <a:lnTo>
                    <a:pt x="152" y="289"/>
                  </a:lnTo>
                  <a:lnTo>
                    <a:pt x="153" y="288"/>
                  </a:lnTo>
                  <a:lnTo>
                    <a:pt x="153" y="287"/>
                  </a:lnTo>
                  <a:lnTo>
                    <a:pt x="154" y="286"/>
                  </a:lnTo>
                  <a:lnTo>
                    <a:pt x="154" y="285"/>
                  </a:lnTo>
                  <a:lnTo>
                    <a:pt x="155" y="284"/>
                  </a:lnTo>
                  <a:lnTo>
                    <a:pt x="155" y="283"/>
                  </a:lnTo>
                  <a:lnTo>
                    <a:pt x="156" y="281"/>
                  </a:lnTo>
                  <a:lnTo>
                    <a:pt x="156" y="280"/>
                  </a:lnTo>
                  <a:lnTo>
                    <a:pt x="157" y="279"/>
                  </a:lnTo>
                  <a:lnTo>
                    <a:pt x="158" y="278"/>
                  </a:lnTo>
                  <a:lnTo>
                    <a:pt x="158" y="277"/>
                  </a:lnTo>
                  <a:lnTo>
                    <a:pt x="159" y="276"/>
                  </a:lnTo>
                  <a:lnTo>
                    <a:pt x="159" y="275"/>
                  </a:lnTo>
                  <a:lnTo>
                    <a:pt x="160" y="274"/>
                  </a:lnTo>
                  <a:lnTo>
                    <a:pt x="160" y="273"/>
                  </a:lnTo>
                  <a:lnTo>
                    <a:pt x="161" y="272"/>
                  </a:lnTo>
                  <a:lnTo>
                    <a:pt x="161" y="270"/>
                  </a:lnTo>
                  <a:lnTo>
                    <a:pt x="162" y="269"/>
                  </a:lnTo>
                  <a:lnTo>
                    <a:pt x="162" y="268"/>
                  </a:lnTo>
                  <a:lnTo>
                    <a:pt x="163" y="267"/>
                  </a:lnTo>
                  <a:lnTo>
                    <a:pt x="164" y="266"/>
                  </a:lnTo>
                  <a:lnTo>
                    <a:pt x="164" y="265"/>
                  </a:lnTo>
                  <a:lnTo>
                    <a:pt x="165" y="264"/>
                  </a:lnTo>
                  <a:lnTo>
                    <a:pt x="165" y="263"/>
                  </a:lnTo>
                  <a:lnTo>
                    <a:pt x="166" y="262"/>
                  </a:lnTo>
                  <a:lnTo>
                    <a:pt x="166" y="260"/>
                  </a:lnTo>
                  <a:lnTo>
                    <a:pt x="167" y="259"/>
                  </a:lnTo>
                  <a:lnTo>
                    <a:pt x="167" y="258"/>
                  </a:lnTo>
                  <a:lnTo>
                    <a:pt x="168" y="257"/>
                  </a:lnTo>
                  <a:lnTo>
                    <a:pt x="169" y="256"/>
                  </a:lnTo>
                  <a:lnTo>
                    <a:pt x="169" y="255"/>
                  </a:lnTo>
                  <a:lnTo>
                    <a:pt x="170" y="254"/>
                  </a:lnTo>
                  <a:lnTo>
                    <a:pt x="170" y="253"/>
                  </a:lnTo>
                  <a:lnTo>
                    <a:pt x="171" y="252"/>
                  </a:lnTo>
                  <a:lnTo>
                    <a:pt x="171" y="251"/>
                  </a:lnTo>
                  <a:lnTo>
                    <a:pt x="172" y="249"/>
                  </a:lnTo>
                  <a:lnTo>
                    <a:pt x="172" y="248"/>
                  </a:lnTo>
                  <a:lnTo>
                    <a:pt x="173" y="247"/>
                  </a:lnTo>
                  <a:lnTo>
                    <a:pt x="174" y="246"/>
                  </a:lnTo>
                  <a:lnTo>
                    <a:pt x="174" y="245"/>
                  </a:lnTo>
                  <a:lnTo>
                    <a:pt x="175" y="244"/>
                  </a:lnTo>
                  <a:lnTo>
                    <a:pt x="175" y="243"/>
                  </a:lnTo>
                  <a:lnTo>
                    <a:pt x="176" y="242"/>
                  </a:lnTo>
                  <a:lnTo>
                    <a:pt x="176" y="241"/>
                  </a:lnTo>
                  <a:lnTo>
                    <a:pt x="177" y="240"/>
                  </a:lnTo>
                  <a:lnTo>
                    <a:pt x="177" y="238"/>
                  </a:lnTo>
                  <a:lnTo>
                    <a:pt x="178" y="237"/>
                  </a:lnTo>
                  <a:lnTo>
                    <a:pt x="178" y="236"/>
                  </a:lnTo>
                  <a:lnTo>
                    <a:pt x="179" y="235"/>
                  </a:lnTo>
                  <a:lnTo>
                    <a:pt x="180" y="234"/>
                  </a:lnTo>
                  <a:lnTo>
                    <a:pt x="180" y="233"/>
                  </a:lnTo>
                  <a:lnTo>
                    <a:pt x="181" y="232"/>
                  </a:lnTo>
                  <a:lnTo>
                    <a:pt x="181" y="231"/>
                  </a:lnTo>
                  <a:lnTo>
                    <a:pt x="182" y="230"/>
                  </a:lnTo>
                  <a:lnTo>
                    <a:pt x="182" y="228"/>
                  </a:lnTo>
                  <a:lnTo>
                    <a:pt x="183" y="227"/>
                  </a:lnTo>
                  <a:lnTo>
                    <a:pt x="183" y="226"/>
                  </a:lnTo>
                  <a:lnTo>
                    <a:pt x="184" y="225"/>
                  </a:lnTo>
                  <a:lnTo>
                    <a:pt x="185" y="224"/>
                  </a:lnTo>
                  <a:lnTo>
                    <a:pt x="185" y="223"/>
                  </a:lnTo>
                  <a:lnTo>
                    <a:pt x="186" y="222"/>
                  </a:lnTo>
                  <a:lnTo>
                    <a:pt x="186" y="221"/>
                  </a:lnTo>
                  <a:lnTo>
                    <a:pt x="187" y="220"/>
                  </a:lnTo>
                  <a:lnTo>
                    <a:pt x="187" y="219"/>
                  </a:lnTo>
                  <a:lnTo>
                    <a:pt x="188" y="217"/>
                  </a:lnTo>
                  <a:lnTo>
                    <a:pt x="188" y="216"/>
                  </a:lnTo>
                  <a:lnTo>
                    <a:pt x="189" y="215"/>
                  </a:lnTo>
                  <a:lnTo>
                    <a:pt x="190" y="214"/>
                  </a:lnTo>
                  <a:lnTo>
                    <a:pt x="190" y="213"/>
                  </a:lnTo>
                  <a:lnTo>
                    <a:pt x="191" y="212"/>
                  </a:lnTo>
                  <a:lnTo>
                    <a:pt x="191" y="211"/>
                  </a:lnTo>
                  <a:lnTo>
                    <a:pt x="192" y="210"/>
                  </a:lnTo>
                  <a:lnTo>
                    <a:pt x="192" y="209"/>
                  </a:lnTo>
                  <a:lnTo>
                    <a:pt x="193" y="207"/>
                  </a:lnTo>
                  <a:lnTo>
                    <a:pt x="193" y="206"/>
                  </a:lnTo>
                  <a:lnTo>
                    <a:pt x="194" y="205"/>
                  </a:lnTo>
                  <a:lnTo>
                    <a:pt x="194" y="204"/>
                  </a:lnTo>
                  <a:lnTo>
                    <a:pt x="195" y="203"/>
                  </a:lnTo>
                  <a:lnTo>
                    <a:pt x="196" y="202"/>
                  </a:lnTo>
                  <a:lnTo>
                    <a:pt x="196" y="201"/>
                  </a:lnTo>
                  <a:lnTo>
                    <a:pt x="197" y="200"/>
                  </a:lnTo>
                  <a:lnTo>
                    <a:pt x="197" y="199"/>
                  </a:lnTo>
                  <a:lnTo>
                    <a:pt x="198" y="198"/>
                  </a:lnTo>
                  <a:lnTo>
                    <a:pt x="198" y="196"/>
                  </a:lnTo>
                  <a:lnTo>
                    <a:pt x="199" y="195"/>
                  </a:lnTo>
                  <a:lnTo>
                    <a:pt x="199" y="194"/>
                  </a:lnTo>
                  <a:lnTo>
                    <a:pt x="200" y="193"/>
                  </a:lnTo>
                  <a:lnTo>
                    <a:pt x="201" y="192"/>
                  </a:lnTo>
                  <a:lnTo>
                    <a:pt x="201" y="191"/>
                  </a:lnTo>
                  <a:lnTo>
                    <a:pt x="202" y="190"/>
                  </a:lnTo>
                  <a:lnTo>
                    <a:pt x="202" y="189"/>
                  </a:lnTo>
                  <a:lnTo>
                    <a:pt x="203" y="188"/>
                  </a:lnTo>
                  <a:lnTo>
                    <a:pt x="203" y="187"/>
                  </a:lnTo>
                  <a:lnTo>
                    <a:pt x="204" y="185"/>
                  </a:lnTo>
                  <a:lnTo>
                    <a:pt x="204" y="184"/>
                  </a:lnTo>
                  <a:lnTo>
                    <a:pt x="205" y="183"/>
                  </a:lnTo>
                  <a:lnTo>
                    <a:pt x="206" y="182"/>
                  </a:lnTo>
                  <a:lnTo>
                    <a:pt x="206" y="181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8" y="178"/>
                  </a:lnTo>
                  <a:lnTo>
                    <a:pt x="208" y="177"/>
                  </a:lnTo>
                  <a:lnTo>
                    <a:pt x="209" y="175"/>
                  </a:lnTo>
                  <a:lnTo>
                    <a:pt x="209" y="174"/>
                  </a:lnTo>
                  <a:lnTo>
                    <a:pt x="210" y="173"/>
                  </a:lnTo>
                  <a:lnTo>
                    <a:pt x="211" y="172"/>
                  </a:lnTo>
                  <a:lnTo>
                    <a:pt x="211" y="171"/>
                  </a:lnTo>
                  <a:lnTo>
                    <a:pt x="212" y="170"/>
                  </a:lnTo>
                  <a:lnTo>
                    <a:pt x="212" y="169"/>
                  </a:lnTo>
                  <a:lnTo>
                    <a:pt x="213" y="168"/>
                  </a:lnTo>
                  <a:lnTo>
                    <a:pt x="213" y="167"/>
                  </a:lnTo>
                  <a:lnTo>
                    <a:pt x="214" y="166"/>
                  </a:lnTo>
                  <a:lnTo>
                    <a:pt x="214" y="164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6" y="161"/>
                  </a:lnTo>
                  <a:lnTo>
                    <a:pt x="217" y="160"/>
                  </a:lnTo>
                  <a:lnTo>
                    <a:pt x="217" y="159"/>
                  </a:lnTo>
                  <a:lnTo>
                    <a:pt x="218" y="158"/>
                  </a:lnTo>
                  <a:lnTo>
                    <a:pt x="218" y="157"/>
                  </a:lnTo>
                  <a:lnTo>
                    <a:pt x="219" y="156"/>
                  </a:lnTo>
                  <a:lnTo>
                    <a:pt x="219" y="155"/>
                  </a:lnTo>
                  <a:lnTo>
                    <a:pt x="220" y="153"/>
                  </a:lnTo>
                  <a:lnTo>
                    <a:pt x="220" y="152"/>
                  </a:lnTo>
                  <a:lnTo>
                    <a:pt x="221" y="151"/>
                  </a:lnTo>
                  <a:lnTo>
                    <a:pt x="222" y="150"/>
                  </a:lnTo>
                  <a:lnTo>
                    <a:pt x="222" y="149"/>
                  </a:lnTo>
                  <a:lnTo>
                    <a:pt x="223" y="148"/>
                  </a:lnTo>
                  <a:lnTo>
                    <a:pt x="223" y="147"/>
                  </a:lnTo>
                  <a:lnTo>
                    <a:pt x="224" y="146"/>
                  </a:lnTo>
                  <a:lnTo>
                    <a:pt x="224" y="145"/>
                  </a:lnTo>
                  <a:lnTo>
                    <a:pt x="225" y="143"/>
                  </a:lnTo>
                  <a:lnTo>
                    <a:pt x="225" y="142"/>
                  </a:lnTo>
                  <a:lnTo>
                    <a:pt x="226" y="141"/>
                  </a:lnTo>
                  <a:lnTo>
                    <a:pt x="227" y="140"/>
                  </a:lnTo>
                  <a:lnTo>
                    <a:pt x="227" y="139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9" y="136"/>
                  </a:lnTo>
                  <a:lnTo>
                    <a:pt x="229" y="135"/>
                  </a:lnTo>
                  <a:lnTo>
                    <a:pt x="230" y="134"/>
                  </a:lnTo>
                  <a:lnTo>
                    <a:pt x="230" y="132"/>
                  </a:lnTo>
                  <a:lnTo>
                    <a:pt x="231" y="131"/>
                  </a:lnTo>
                  <a:lnTo>
                    <a:pt x="231" y="130"/>
                  </a:lnTo>
                  <a:lnTo>
                    <a:pt x="232" y="129"/>
                  </a:lnTo>
                  <a:lnTo>
                    <a:pt x="233" y="128"/>
                  </a:lnTo>
                  <a:lnTo>
                    <a:pt x="233" y="127"/>
                  </a:lnTo>
                  <a:lnTo>
                    <a:pt x="234" y="126"/>
                  </a:lnTo>
                  <a:lnTo>
                    <a:pt x="234" y="125"/>
                  </a:lnTo>
                  <a:lnTo>
                    <a:pt x="235" y="124"/>
                  </a:lnTo>
                  <a:lnTo>
                    <a:pt x="235" y="122"/>
                  </a:lnTo>
                  <a:lnTo>
                    <a:pt x="236" y="121"/>
                  </a:lnTo>
                  <a:lnTo>
                    <a:pt x="236" y="120"/>
                  </a:lnTo>
                  <a:lnTo>
                    <a:pt x="237" y="119"/>
                  </a:lnTo>
                  <a:lnTo>
                    <a:pt x="238" y="118"/>
                  </a:lnTo>
                  <a:lnTo>
                    <a:pt x="238" y="117"/>
                  </a:lnTo>
                  <a:lnTo>
                    <a:pt x="239" y="116"/>
                  </a:lnTo>
                  <a:lnTo>
                    <a:pt x="239" y="115"/>
                  </a:lnTo>
                  <a:lnTo>
                    <a:pt x="240" y="114"/>
                  </a:lnTo>
                  <a:lnTo>
                    <a:pt x="240" y="113"/>
                  </a:lnTo>
                  <a:lnTo>
                    <a:pt x="241" y="111"/>
                  </a:lnTo>
                  <a:lnTo>
                    <a:pt x="241" y="110"/>
                  </a:lnTo>
                  <a:lnTo>
                    <a:pt x="242" y="109"/>
                  </a:lnTo>
                  <a:lnTo>
                    <a:pt x="243" y="108"/>
                  </a:lnTo>
                  <a:lnTo>
                    <a:pt x="243" y="107"/>
                  </a:lnTo>
                  <a:lnTo>
                    <a:pt x="244" y="106"/>
                  </a:lnTo>
                  <a:lnTo>
                    <a:pt x="244" y="105"/>
                  </a:lnTo>
                  <a:lnTo>
                    <a:pt x="245" y="104"/>
                  </a:lnTo>
                  <a:lnTo>
                    <a:pt x="245" y="103"/>
                  </a:lnTo>
                  <a:lnTo>
                    <a:pt x="246" y="102"/>
                  </a:lnTo>
                  <a:lnTo>
                    <a:pt x="246" y="100"/>
                  </a:lnTo>
                  <a:lnTo>
                    <a:pt x="247" y="99"/>
                  </a:lnTo>
                  <a:lnTo>
                    <a:pt x="247" y="98"/>
                  </a:lnTo>
                  <a:lnTo>
                    <a:pt x="248" y="97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50" y="94"/>
                  </a:lnTo>
                  <a:lnTo>
                    <a:pt x="250" y="93"/>
                  </a:lnTo>
                  <a:lnTo>
                    <a:pt x="251" y="92"/>
                  </a:lnTo>
                  <a:lnTo>
                    <a:pt x="251" y="90"/>
                  </a:lnTo>
                  <a:lnTo>
                    <a:pt x="252" y="89"/>
                  </a:lnTo>
                  <a:lnTo>
                    <a:pt x="252" y="88"/>
                  </a:lnTo>
                  <a:lnTo>
                    <a:pt x="253" y="87"/>
                  </a:lnTo>
                  <a:lnTo>
                    <a:pt x="254" y="86"/>
                  </a:lnTo>
                  <a:lnTo>
                    <a:pt x="254" y="85"/>
                  </a:lnTo>
                  <a:lnTo>
                    <a:pt x="255" y="84"/>
                  </a:lnTo>
                  <a:lnTo>
                    <a:pt x="255" y="83"/>
                  </a:lnTo>
                  <a:lnTo>
                    <a:pt x="256" y="82"/>
                  </a:lnTo>
                  <a:lnTo>
                    <a:pt x="256" y="81"/>
                  </a:lnTo>
                  <a:lnTo>
                    <a:pt x="257" y="79"/>
                  </a:lnTo>
                  <a:lnTo>
                    <a:pt x="257" y="78"/>
                  </a:lnTo>
                  <a:lnTo>
                    <a:pt x="258" y="77"/>
                  </a:lnTo>
                  <a:lnTo>
                    <a:pt x="259" y="76"/>
                  </a:lnTo>
                  <a:lnTo>
                    <a:pt x="259" y="75"/>
                  </a:lnTo>
                  <a:lnTo>
                    <a:pt x="260" y="74"/>
                  </a:lnTo>
                  <a:lnTo>
                    <a:pt x="260" y="73"/>
                  </a:lnTo>
                  <a:lnTo>
                    <a:pt x="261" y="72"/>
                  </a:lnTo>
                  <a:lnTo>
                    <a:pt x="261" y="71"/>
                  </a:lnTo>
                  <a:lnTo>
                    <a:pt x="262" y="69"/>
                  </a:lnTo>
                  <a:lnTo>
                    <a:pt x="262" y="68"/>
                  </a:lnTo>
                  <a:lnTo>
                    <a:pt x="263" y="67"/>
                  </a:lnTo>
                  <a:lnTo>
                    <a:pt x="264" y="66"/>
                  </a:lnTo>
                  <a:lnTo>
                    <a:pt x="264" y="65"/>
                  </a:lnTo>
                  <a:lnTo>
                    <a:pt x="265" y="64"/>
                  </a:lnTo>
                  <a:lnTo>
                    <a:pt x="265" y="63"/>
                  </a:lnTo>
                  <a:lnTo>
                    <a:pt x="266" y="62"/>
                  </a:lnTo>
                  <a:lnTo>
                    <a:pt x="266" y="61"/>
                  </a:lnTo>
                  <a:lnTo>
                    <a:pt x="267" y="60"/>
                  </a:lnTo>
                  <a:lnTo>
                    <a:pt x="267" y="58"/>
                  </a:lnTo>
                  <a:lnTo>
                    <a:pt x="268" y="57"/>
                  </a:lnTo>
                  <a:lnTo>
                    <a:pt x="268" y="56"/>
                  </a:lnTo>
                  <a:lnTo>
                    <a:pt x="269" y="55"/>
                  </a:lnTo>
                  <a:lnTo>
                    <a:pt x="270" y="54"/>
                  </a:lnTo>
                  <a:lnTo>
                    <a:pt x="270" y="53"/>
                  </a:lnTo>
                  <a:lnTo>
                    <a:pt x="271" y="52"/>
                  </a:lnTo>
                  <a:lnTo>
                    <a:pt x="271" y="51"/>
                  </a:lnTo>
                  <a:lnTo>
                    <a:pt x="272" y="50"/>
                  </a:lnTo>
                  <a:lnTo>
                    <a:pt x="272" y="49"/>
                  </a:lnTo>
                  <a:lnTo>
                    <a:pt x="273" y="47"/>
                  </a:lnTo>
                  <a:lnTo>
                    <a:pt x="273" y="46"/>
                  </a:lnTo>
                  <a:lnTo>
                    <a:pt x="274" y="45"/>
                  </a:lnTo>
                  <a:lnTo>
                    <a:pt x="275" y="44"/>
                  </a:lnTo>
                  <a:lnTo>
                    <a:pt x="275" y="43"/>
                  </a:lnTo>
                  <a:lnTo>
                    <a:pt x="276" y="42"/>
                  </a:lnTo>
                  <a:lnTo>
                    <a:pt x="276" y="41"/>
                  </a:lnTo>
                  <a:lnTo>
                    <a:pt x="277" y="40"/>
                  </a:lnTo>
                  <a:lnTo>
                    <a:pt x="277" y="39"/>
                  </a:lnTo>
                  <a:lnTo>
                    <a:pt x="278" y="37"/>
                  </a:lnTo>
                  <a:lnTo>
                    <a:pt x="278" y="36"/>
                  </a:lnTo>
                  <a:lnTo>
                    <a:pt x="279" y="35"/>
                  </a:lnTo>
                  <a:lnTo>
                    <a:pt x="280" y="34"/>
                  </a:lnTo>
                  <a:lnTo>
                    <a:pt x="280" y="33"/>
                  </a:lnTo>
                  <a:lnTo>
                    <a:pt x="281" y="32"/>
                  </a:lnTo>
                  <a:lnTo>
                    <a:pt x="281" y="31"/>
                  </a:lnTo>
                  <a:lnTo>
                    <a:pt x="282" y="30"/>
                  </a:lnTo>
                  <a:lnTo>
                    <a:pt x="282" y="29"/>
                  </a:lnTo>
                  <a:lnTo>
                    <a:pt x="283" y="28"/>
                  </a:lnTo>
                  <a:lnTo>
                    <a:pt x="283" y="26"/>
                  </a:lnTo>
                  <a:lnTo>
                    <a:pt x="284" y="25"/>
                  </a:lnTo>
                  <a:lnTo>
                    <a:pt x="284" y="24"/>
                  </a:lnTo>
                  <a:lnTo>
                    <a:pt x="285" y="23"/>
                  </a:lnTo>
                  <a:lnTo>
                    <a:pt x="286" y="22"/>
                  </a:lnTo>
                  <a:lnTo>
                    <a:pt x="286" y="21"/>
                  </a:lnTo>
                  <a:lnTo>
                    <a:pt x="287" y="20"/>
                  </a:lnTo>
                  <a:lnTo>
                    <a:pt x="287" y="19"/>
                  </a:lnTo>
                  <a:lnTo>
                    <a:pt x="288" y="18"/>
                  </a:lnTo>
                  <a:lnTo>
                    <a:pt x="288" y="16"/>
                  </a:lnTo>
                  <a:lnTo>
                    <a:pt x="289" y="15"/>
                  </a:lnTo>
                  <a:lnTo>
                    <a:pt x="289" y="14"/>
                  </a:lnTo>
                  <a:lnTo>
                    <a:pt x="290" y="13"/>
                  </a:lnTo>
                  <a:lnTo>
                    <a:pt x="291" y="12"/>
                  </a:lnTo>
                  <a:lnTo>
                    <a:pt x="291" y="11"/>
                  </a:lnTo>
                  <a:lnTo>
                    <a:pt x="292" y="10"/>
                  </a:lnTo>
                  <a:lnTo>
                    <a:pt x="292" y="9"/>
                  </a:lnTo>
                  <a:lnTo>
                    <a:pt x="293" y="8"/>
                  </a:lnTo>
                  <a:lnTo>
                    <a:pt x="293" y="7"/>
                  </a:lnTo>
                  <a:lnTo>
                    <a:pt x="294" y="5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6" y="2"/>
                  </a:lnTo>
                  <a:lnTo>
                    <a:pt x="296" y="1"/>
                  </a:lnTo>
                  <a:lnTo>
                    <a:pt x="297" y="0"/>
                  </a:lnTo>
                  <a:lnTo>
                    <a:pt x="29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06450" y="2362200"/>
              <a:ext cx="3649663" cy="364966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055813" y="6103937"/>
              <a:ext cx="11493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Spawning Stock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 rot="16200000">
              <a:off x="341313" y="4083050"/>
              <a:ext cx="6223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Recruits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93468" y="2362200"/>
            <a:ext cx="3906045" cy="3949700"/>
            <a:chOff x="4893468" y="2362200"/>
            <a:chExt cx="3906045" cy="3949700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 flipV="1">
              <a:off x="5291138" y="2497136"/>
              <a:ext cx="3373438" cy="45719"/>
            </a:xfrm>
            <a:custGeom>
              <a:avLst/>
              <a:gdLst>
                <a:gd name="T0" fmla="*/ 8 w 551"/>
                <a:gd name="T1" fmla="*/ 17 w 551"/>
                <a:gd name="T2" fmla="*/ 26 w 551"/>
                <a:gd name="T3" fmla="*/ 35 w 551"/>
                <a:gd name="T4" fmla="*/ 43 w 551"/>
                <a:gd name="T5" fmla="*/ 52 w 551"/>
                <a:gd name="T6" fmla="*/ 61 w 551"/>
                <a:gd name="T7" fmla="*/ 70 w 551"/>
                <a:gd name="T8" fmla="*/ 79 w 551"/>
                <a:gd name="T9" fmla="*/ 88 w 551"/>
                <a:gd name="T10" fmla="*/ 96 w 551"/>
                <a:gd name="T11" fmla="*/ 105 w 551"/>
                <a:gd name="T12" fmla="*/ 114 w 551"/>
                <a:gd name="T13" fmla="*/ 123 w 551"/>
                <a:gd name="T14" fmla="*/ 132 w 551"/>
                <a:gd name="T15" fmla="*/ 141 w 551"/>
                <a:gd name="T16" fmla="*/ 149 w 551"/>
                <a:gd name="T17" fmla="*/ 158 w 551"/>
                <a:gd name="T18" fmla="*/ 167 w 551"/>
                <a:gd name="T19" fmla="*/ 176 w 551"/>
                <a:gd name="T20" fmla="*/ 185 w 551"/>
                <a:gd name="T21" fmla="*/ 193 w 551"/>
                <a:gd name="T22" fmla="*/ 202 w 551"/>
                <a:gd name="T23" fmla="*/ 211 w 551"/>
                <a:gd name="T24" fmla="*/ 220 w 551"/>
                <a:gd name="T25" fmla="*/ 229 w 551"/>
                <a:gd name="T26" fmla="*/ 238 w 551"/>
                <a:gd name="T27" fmla="*/ 246 w 551"/>
                <a:gd name="T28" fmla="*/ 255 w 551"/>
                <a:gd name="T29" fmla="*/ 264 w 551"/>
                <a:gd name="T30" fmla="*/ 273 w 551"/>
                <a:gd name="T31" fmla="*/ 282 w 551"/>
                <a:gd name="T32" fmla="*/ 291 w 551"/>
                <a:gd name="T33" fmla="*/ 299 w 551"/>
                <a:gd name="T34" fmla="*/ 308 w 551"/>
                <a:gd name="T35" fmla="*/ 317 w 551"/>
                <a:gd name="T36" fmla="*/ 326 w 551"/>
                <a:gd name="T37" fmla="*/ 335 w 551"/>
                <a:gd name="T38" fmla="*/ 344 w 551"/>
                <a:gd name="T39" fmla="*/ 352 w 551"/>
                <a:gd name="T40" fmla="*/ 361 w 551"/>
                <a:gd name="T41" fmla="*/ 370 w 551"/>
                <a:gd name="T42" fmla="*/ 379 w 551"/>
                <a:gd name="T43" fmla="*/ 388 w 551"/>
                <a:gd name="T44" fmla="*/ 397 w 551"/>
                <a:gd name="T45" fmla="*/ 405 w 551"/>
                <a:gd name="T46" fmla="*/ 414 w 551"/>
                <a:gd name="T47" fmla="*/ 423 w 551"/>
                <a:gd name="T48" fmla="*/ 432 w 551"/>
                <a:gd name="T49" fmla="*/ 441 w 551"/>
                <a:gd name="T50" fmla="*/ 450 w 551"/>
                <a:gd name="T51" fmla="*/ 458 w 551"/>
                <a:gd name="T52" fmla="*/ 467 w 551"/>
                <a:gd name="T53" fmla="*/ 476 w 551"/>
                <a:gd name="T54" fmla="*/ 485 w 551"/>
                <a:gd name="T55" fmla="*/ 494 w 551"/>
                <a:gd name="T56" fmla="*/ 503 w 551"/>
                <a:gd name="T57" fmla="*/ 511 w 551"/>
                <a:gd name="T58" fmla="*/ 520 w 551"/>
                <a:gd name="T59" fmla="*/ 529 w 551"/>
                <a:gd name="T60" fmla="*/ 538 w 551"/>
                <a:gd name="T61" fmla="*/ 547 w 5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5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52" y="0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3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8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3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4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5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0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6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42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32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8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8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3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464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9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5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480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5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6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1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2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7" y="0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2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38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1" y="0"/>
                  </a:lnTo>
                  <a:lnTo>
                    <a:pt x="55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5149850" y="2362200"/>
              <a:ext cx="3649663" cy="364966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6399213" y="6103937"/>
              <a:ext cx="11493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Spawning Stock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rot="16200000">
              <a:off x="4225925" y="4081462"/>
              <a:ext cx="15430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Recruits-per-Spawner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a parameter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Model basis</a:t>
            </a:r>
          </a:p>
          <a:p>
            <a:pPr lvl="2"/>
            <a:r>
              <a:rPr lang="en-US" dirty="0" smtClean="0"/>
              <a:t>juvenile competition results in a mortality rate that is linearly dependent upon the number of fish alive in the cohort at any time</a:t>
            </a:r>
          </a:p>
          <a:p>
            <a:pPr lvl="2"/>
            <a:r>
              <a:rPr lang="en-US" dirty="0" smtClean="0"/>
              <a:t>predators are always present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Appropriate “if there is a maximum abundance imposed by food availability or space, or if the predator can adjust its predatory activity immediately to changes in prey abundance" </a:t>
            </a:r>
            <a:r>
              <a:rPr lang="en-US" sz="2000" dirty="0" smtClean="0"/>
              <a:t>(</a:t>
            </a:r>
            <a:r>
              <a:rPr lang="en-US" sz="2000" dirty="0" err="1" smtClean="0"/>
              <a:t>Wootton</a:t>
            </a:r>
            <a:r>
              <a:rPr lang="en-US" sz="2000" dirty="0" smtClean="0"/>
              <a:t> 1990, p. 264).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a, b parameters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</a:t>
            </a:r>
            <a:r>
              <a:rPr lang="en-US" dirty="0" smtClean="0"/>
              <a:t>/(be), </a:t>
            </a:r>
            <a:r>
              <a:rPr lang="en-US" dirty="0" smtClean="0"/>
              <a:t>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Model based on mortality rate of the eggs and juveniles is proportional to the initial cohort size.</a:t>
            </a:r>
          </a:p>
          <a:p>
            <a:pPr lvl="2"/>
            <a:r>
              <a:rPr lang="en-US" dirty="0" smtClean="0"/>
              <a:t>cannibalism of the juveniles by the adults</a:t>
            </a:r>
          </a:p>
          <a:p>
            <a:pPr lvl="2"/>
            <a:r>
              <a:rPr lang="en-US" dirty="0" smtClean="0"/>
              <a:t>disease transmission</a:t>
            </a:r>
          </a:p>
          <a:p>
            <a:pPr lvl="2"/>
            <a:r>
              <a:rPr lang="en-US" dirty="0" smtClean="0"/>
              <a:t>damage by adults of one another’s spawning sites (e.g., redd superimposition)</a:t>
            </a:r>
          </a:p>
          <a:p>
            <a:pPr lvl="2"/>
            <a:r>
              <a:rPr lang="en-US" dirty="0" smtClean="0"/>
              <a:t>density-dependent growth coupled with size-dependent predation (e.g., increase in the time it takes for the young fish to grow through a size range vulnerable to predation)</a:t>
            </a:r>
          </a:p>
          <a:p>
            <a:pPr lvl="2"/>
            <a:r>
              <a:rPr lang="en-US" dirty="0" smtClean="0"/>
              <a:t>a time-lag in the response of a predator or parasite to the abundance of the fish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Do first Class Exercise.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 -- Annual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3489325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6587" y="1600200"/>
            <a:ext cx="3579813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600200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1000" y="1624013"/>
            <a:ext cx="3530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many “recruits” are produced for X number of “adults”?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27918"/>
            <a:ext cx="5361820" cy="442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Recruitment</a:t>
            </a:r>
            <a:r>
              <a:rPr lang="en-US" dirty="0" smtClean="0"/>
              <a:t> Variability – S-R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19250"/>
            <a:ext cx="3660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33538"/>
            <a:ext cx="34893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39244"/>
            <a:ext cx="3479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4087" y="1638943"/>
            <a:ext cx="344011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1651301"/>
            <a:ext cx="3589337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1633538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r>
              <a:rPr lang="en-US" sz="2600" dirty="0" smtClean="0"/>
              <a:t>Empirical relationships between spawning stock and recruitment show </a:t>
            </a:r>
            <a:r>
              <a:rPr lang="en-US" sz="2600" b="1" dirty="0" smtClean="0">
                <a:solidFill>
                  <a:srgbClr val="FF0000"/>
                </a:solidFill>
              </a:rPr>
              <a:t>extreme</a:t>
            </a:r>
            <a:r>
              <a:rPr lang="en-US" sz="2600" dirty="0" smtClean="0"/>
              <a:t> annual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</a:t>
            </a:r>
            <a:r>
              <a:rPr lang="en-US" sz="1800" dirty="0"/>
              <a:t>– </a:t>
            </a:r>
            <a:r>
              <a:rPr lang="en-US" sz="1800" dirty="0" smtClean="0"/>
              <a:t>Quinn II and </a:t>
            </a:r>
            <a:r>
              <a:rPr lang="en-US" sz="1800" dirty="0" err="1" smtClean="0"/>
              <a:t>Deriso</a:t>
            </a:r>
            <a:r>
              <a:rPr lang="en-US" sz="1800" dirty="0" smtClean="0"/>
              <a:t> (1999, p. 86)</a:t>
            </a:r>
          </a:p>
          <a:p>
            <a:endParaRPr lang="en-US" sz="1050" dirty="0" smtClean="0"/>
          </a:p>
          <a:p>
            <a:r>
              <a:rPr lang="en-US" sz="2600" dirty="0" smtClean="0"/>
              <a:t>Much ingenuity has been spent in fitting these curves to data sets and to developing the basic models.  All this effort has largely foundered in the face of the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in the relationships between stock and recruitment shown by most natural populations.  The curves can be fitted, but it takes an </a:t>
            </a:r>
            <a:r>
              <a:rPr lang="en-US" sz="2600" b="1" i="1" dirty="0" smtClean="0">
                <a:solidFill>
                  <a:srgbClr val="FF0000"/>
                </a:solidFill>
              </a:rPr>
              <a:t>act of faith </a:t>
            </a:r>
            <a:r>
              <a:rPr lang="en-US" sz="2600" dirty="0" smtClean="0"/>
              <a:t>to take the resulting curves seriously </a:t>
            </a:r>
            <a:r>
              <a:rPr lang="en-US" sz="1800" dirty="0"/>
              <a:t>– </a:t>
            </a:r>
            <a:r>
              <a:rPr lang="en-US" sz="1800" dirty="0" err="1" smtClean="0"/>
              <a:t>Wootton</a:t>
            </a:r>
            <a:r>
              <a:rPr lang="en-US" sz="1800" dirty="0" smtClean="0"/>
              <a:t> (1990, p. 264)</a:t>
            </a:r>
          </a:p>
          <a:p>
            <a:endParaRPr lang="en-US" sz="1050" dirty="0"/>
          </a:p>
          <a:p>
            <a:r>
              <a:rPr lang="en-US" sz="2600" dirty="0" smtClean="0"/>
              <a:t>Analysis </a:t>
            </a:r>
            <a:r>
              <a:rPr lang="en-US" sz="2600" dirty="0"/>
              <a:t>of stock-recruitment data provides an enormous number of traps for the unwary – good </a:t>
            </a:r>
            <a:r>
              <a:rPr lang="en-US" sz="2600" dirty="0" smtClean="0"/>
              <a:t>luck </a:t>
            </a:r>
            <a:r>
              <a:rPr lang="en-US" sz="1800" dirty="0" smtClean="0"/>
              <a:t>– </a:t>
            </a:r>
            <a:r>
              <a:rPr lang="en-US" sz="1800" dirty="0" err="1" smtClean="0"/>
              <a:t>Hilborn</a:t>
            </a:r>
            <a:r>
              <a:rPr lang="en-US" sz="1800" dirty="0" smtClean="0"/>
              <a:t> and Waters (1992)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“Stock” &amp; “Recruits”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Froese (2004) – Coho salmon, 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Beard et al. (2003) – Walleye, WI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Belcher &amp; Jennings (2004) – White shrimp, GA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750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77857"/>
            <a:ext cx="6172200" cy="16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36612"/>
            <a:ext cx="638968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Allen &amp; Miranda (2001) – Black crappie, MS</a:t>
            </a:r>
          </a:p>
          <a:p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Richards et al. (2004) – Lake Trout, 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20000" cy="61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01582"/>
            <a:ext cx="5334000" cy="403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638800" cy="465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877148"/>
            <a:ext cx="4857750" cy="407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438400"/>
            <a:ext cx="4158989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92870"/>
            <a:ext cx="4433887" cy="39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1276443" y="3377684"/>
            <a:ext cx="113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540667" y="3377684"/>
            <a:ext cx="2601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 / </a:t>
            </a:r>
            <a:r>
              <a:rPr lang="en-US" sz="2400" b="0" dirty="0" err="1" smtClean="0">
                <a:solidFill>
                  <a:srgbClr val="000000"/>
                </a:solidFill>
                <a:latin typeface="Arial" pitchFamily="34" charset="0"/>
              </a:rPr>
              <a:t>Spawner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density-independent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is </a:t>
            </a:r>
            <a:r>
              <a:rPr lang="en-US" b="1" i="1" dirty="0" smtClean="0"/>
              <a:t>constant </a:t>
            </a:r>
            <a:r>
              <a:rPr lang="en-US" dirty="0" smtClean="0"/>
              <a:t>for all numbers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alt., number of recruits increases at a constant </a:t>
            </a:r>
            <a:r>
              <a:rPr lang="en-US" b="1" dirty="0" smtClean="0"/>
              <a:t>rate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</a:t>
            </a:r>
            <a:r>
              <a:rPr lang="en-US" b="1" i="1" dirty="0" smtClean="0"/>
              <a:t>decreases</a:t>
            </a:r>
            <a:r>
              <a:rPr lang="en-US" dirty="0" smtClean="0"/>
              <a:t> with increasing number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</a:t>
            </a:r>
            <a:r>
              <a:rPr lang="en-US" dirty="0"/>
              <a:t>., number of recruits </a:t>
            </a:r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increase </a:t>
            </a:r>
            <a:r>
              <a:rPr lang="en-US" dirty="0"/>
              <a:t>at a constant </a:t>
            </a:r>
            <a:r>
              <a:rPr lang="en-US" b="1" dirty="0"/>
              <a:t>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648200" cy="5334000"/>
          </a:xfrm>
        </p:spPr>
        <p:txBody>
          <a:bodyPr/>
          <a:lstStyle/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constant</a:t>
            </a:r>
          </a:p>
          <a:p>
            <a:endParaRPr lang="en-US" sz="2800" dirty="0" smtClean="0"/>
          </a:p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decreasing</a:t>
            </a:r>
          </a:p>
          <a:p>
            <a:endParaRPr lang="en-US" sz="2800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192713" y="1574801"/>
            <a:ext cx="374808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35551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442076" y="5588001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4033838" y="3338513"/>
            <a:ext cx="16605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192713" y="1595438"/>
            <a:ext cx="3748088" cy="3108325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192713" y="1587501"/>
            <a:ext cx="3748088" cy="36750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7922</TotalTime>
  <Words>885</Words>
  <Application>Microsoft Office PowerPoint</Application>
  <PresentationFormat>On-screen Show (4:3)</PresentationFormat>
  <Paragraphs>176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Default Design</vt:lpstr>
      <vt:lpstr>Stock-Recruitment</vt:lpstr>
      <vt:lpstr>Overall Concept</vt:lpstr>
      <vt:lpstr>“Stock” &amp; “Recruits” Definitions</vt:lpstr>
      <vt:lpstr>“Stock” &amp; “Recruits” Definitions</vt:lpstr>
      <vt:lpstr>“Stock” &amp; “Recruits” Definitions</vt:lpstr>
      <vt:lpstr>Overall Concept</vt:lpstr>
      <vt:lpstr>Overall Concept</vt:lpstr>
      <vt:lpstr>Density Dependence</vt:lpstr>
      <vt:lpstr>Density Dependence</vt:lpstr>
      <vt:lpstr>Density Dependence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Recruitment Variability -- Annual</vt:lpstr>
      <vt:lpstr>Recruitment Variability – S-R Model</vt:lpstr>
      <vt:lpstr>Recruitment Variability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157</cp:revision>
  <dcterms:created xsi:type="dcterms:W3CDTF">2005-12-26T20:44:58Z</dcterms:created>
  <dcterms:modified xsi:type="dcterms:W3CDTF">2022-03-15T14:39:55Z</dcterms:modified>
</cp:coreProperties>
</file>