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7" r:id="rId2"/>
    <p:sldId id="280" r:id="rId3"/>
    <p:sldId id="281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CC9900"/>
    <a:srgbClr val="009900"/>
    <a:srgbClr val="33CC33"/>
    <a:srgbClr val="C0E399"/>
    <a:srgbClr val="FFB8A7"/>
    <a:srgbClr val="C5DCFF"/>
    <a:srgbClr val="FFDC97"/>
    <a:srgbClr val="764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44" autoAdjust="0"/>
  </p:normalViewPr>
  <p:slideViewPr>
    <p:cSldViewPr>
      <p:cViewPr varScale="1">
        <p:scale>
          <a:sx n="92" d="100"/>
          <a:sy n="92" d="100"/>
        </p:scale>
        <p:origin x="1625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E2256A-A507-439D-B2F3-19A96F092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2256A-A507-439D-B2F3-19A96F09274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88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Measure things (size, age </a:t>
            </a:r>
            <a:r>
              <a:rPr lang="en-US" dirty="0" err="1" smtClean="0"/>
              <a:t>strux</a:t>
            </a:r>
            <a:r>
              <a:rPr lang="en-US" dirty="0" smtClean="0"/>
              <a:t>) on population box, make inferences about processes leading in and out.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2256A-A507-439D-B2F3-19A96F0927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7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2256A-A507-439D-B2F3-19A96F09274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4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Stock Concept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921C4-142D-4586-BEC6-0741974F0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Stock Concept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7618D-78D1-4116-AB13-1C79B6A72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Stock Concept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53D9B-0C64-4C56-A58E-17E68AB86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9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Stock Concept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5663D-8A97-4D07-AE54-B89740071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4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Stock Concept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92704-2498-4503-9ED8-6BB0E8689C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7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Stock Concept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FD797-7CC2-456C-80DA-DEF1C45A6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4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Stock Concept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E72A1-FC53-46FE-93D9-174500D4F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5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Stock Concept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F755C-69D8-402B-9507-AD7737380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Stock Concept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1B5CC-F5E5-404A-8C0E-23A8CD317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9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Stock Concept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1C83D-FE48-4741-9855-EE28842135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6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Stock Concept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73D10-B092-43DF-AB16-B5D9BE98A3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2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en-US" smtClean="0"/>
              <a:t>Stock Concept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A8A53C9-4343-4344-A1E0-137A7B6CF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Stock Concept</a:t>
            </a:r>
            <a:endParaRPr lang="en-US" smtClean="0"/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AE2D1C-40B6-42A8-AAE0-913D246340EF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Unit Stock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	“A unit stock can be theoretically described as a group of individuals of the same species whose gains by immigration and whose losses by emigration, if any, are negligible in relation to the rates of growth and mortality.</a:t>
            </a:r>
            <a:endParaRPr lang="en-US" sz="2400" i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60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Stock Concept</a:t>
            </a:r>
            <a:endParaRPr lang="en-US" smtClean="0"/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AE2D1C-40B6-42A8-AAE0-913D246340EF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Unit Stock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	“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unit stock can be theoretically described as a group of individuals of the same species whose gains by immigration and whose losses by emigration, if any, are negligible in relation to the rates of growth and mortality. </a:t>
            </a:r>
            <a:r>
              <a:rPr lang="en-US" dirty="0" smtClean="0"/>
              <a:t>A unit stock is essentially a self-contained population with its own spawning area.</a:t>
            </a:r>
            <a:endParaRPr lang="en-US" sz="2400" i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204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Stock Concept</a:t>
            </a:r>
            <a:endParaRPr lang="en-US" smtClean="0"/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AE2D1C-40B6-42A8-AAE0-913D246340EF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Unit Stock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	“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unit stock can be theoretically described as a group of individuals of the same species whose gains by immigration and whose losses by emigration, if any, are negligible in relation to the rates of growth and mortality. A unit stock is essentially a self-contained population with its own spawning area. </a:t>
            </a:r>
            <a:r>
              <a:rPr lang="en-US" dirty="0" smtClean="0"/>
              <a:t>It is isolated and fishing upon one unit stock has no effect upon the individuals of other stocks.” </a:t>
            </a:r>
            <a:r>
              <a:rPr lang="en-US" sz="2400" i="1" dirty="0" smtClean="0">
                <a:solidFill>
                  <a:schemeClr val="accent2"/>
                </a:solidFill>
              </a:rPr>
              <a:t>-- Holden and </a:t>
            </a:r>
            <a:r>
              <a:rPr lang="en-US" sz="2400" i="1" dirty="0" err="1" smtClean="0">
                <a:solidFill>
                  <a:schemeClr val="accent2"/>
                </a:solidFill>
              </a:rPr>
              <a:t>Raitt</a:t>
            </a:r>
            <a:r>
              <a:rPr lang="en-US" sz="2400" i="1" dirty="0" smtClean="0">
                <a:solidFill>
                  <a:schemeClr val="accent2"/>
                </a:solidFill>
              </a:rPr>
              <a:t>, 1974</a:t>
            </a:r>
          </a:p>
        </p:txBody>
      </p:sp>
    </p:spTree>
    <p:extLst>
      <p:ext uri="{BB962C8B-B14F-4D97-AF65-F5344CB8AC3E}">
        <p14:creationId xmlns:p14="http://schemas.microsoft.com/office/powerpoint/2010/main" val="3499895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Stock Concept</a:t>
            </a:r>
            <a:endParaRPr lang="en-US" smtClean="0"/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885CEC-3611-4CCF-8C1A-8034FD18DDFD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Unit Stock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pPr eaLnBrk="1" hangingPunct="1"/>
            <a:r>
              <a:rPr lang="en-US" dirty="0" smtClean="0"/>
              <a:t>Closed, confined.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Identifies specific unit for management and unit of analysis (i.e., statistical population).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Difficult to define in some instances.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Too confined!? (what about watershed or system-level management)</a:t>
            </a:r>
          </a:p>
        </p:txBody>
      </p:sp>
    </p:spTree>
    <p:extLst>
      <p:ext uri="{BB962C8B-B14F-4D97-AF65-F5344CB8AC3E}">
        <p14:creationId xmlns:p14="http://schemas.microsoft.com/office/powerpoint/2010/main" val="143397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0"/>
            <a:ext cx="9012237" cy="597932"/>
          </a:xfrm>
        </p:spPr>
        <p:txBody>
          <a:bodyPr/>
          <a:lstStyle/>
          <a:p>
            <a:r>
              <a:rPr lang="en-US" dirty="0" smtClean="0"/>
              <a:t>Conceptual Model of a Stock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Stock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52500" y="1758232"/>
            <a:ext cx="7239000" cy="4191000"/>
          </a:xfrm>
          <a:prstGeom prst="roundRect">
            <a:avLst/>
          </a:prstGeom>
          <a:solidFill>
            <a:srgbClr val="C5D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/>
          <p:cNvCxnSpPr>
            <a:stCxn id="23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endCxn id="31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3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Biomass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34" name="Straight Arrow Connector 33"/>
          <p:cNvCxnSpPr>
            <a:endCxn id="27" idx="2"/>
          </p:cNvCxnSpPr>
          <p:nvPr/>
        </p:nvCxnSpPr>
        <p:spPr>
          <a:xfrm flipH="1" flipV="1">
            <a:off x="4581939" y="4267200"/>
            <a:ext cx="3110" cy="533400"/>
          </a:xfrm>
          <a:prstGeom prst="straightConnector1">
            <a:avLst/>
          </a:prstGeom>
          <a:ln w="50800" cap="flat">
            <a:solidFill>
              <a:srgbClr val="33CC33"/>
            </a:solidFill>
            <a:round/>
            <a:headEnd type="stealth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718688" y="4800600"/>
            <a:ext cx="1691640" cy="640080"/>
          </a:xfrm>
          <a:prstGeom prst="rect">
            <a:avLst/>
          </a:prstGeom>
          <a:solidFill>
            <a:srgbClr val="C0E399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Growth</a:t>
            </a:r>
            <a:endParaRPr lang="en-US" sz="20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0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 animBg="1"/>
      <p:bldP spid="25" grpId="0" animBg="1"/>
      <p:bldP spid="31" grpId="0" animBg="1"/>
      <p:bldP spid="32" grpId="0" animBg="1"/>
      <p:bldP spid="33" grpId="0" animBg="1"/>
      <p:bldP spid="27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0"/>
            <a:ext cx="9012237" cy="597932"/>
          </a:xfrm>
        </p:spPr>
        <p:txBody>
          <a:bodyPr/>
          <a:lstStyle/>
          <a:p>
            <a:r>
              <a:rPr lang="en-US" dirty="0" smtClean="0"/>
              <a:t>Environments of a Stock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Stock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5956" y="685800"/>
            <a:ext cx="8915400" cy="5943600"/>
            <a:chOff x="76200" y="685800"/>
            <a:chExt cx="8915400" cy="5943600"/>
          </a:xfrm>
        </p:grpSpPr>
        <p:sp>
          <p:nvSpPr>
            <p:cNvPr id="6" name="Rounded Rectangle 5"/>
            <p:cNvSpPr/>
            <p:nvPr/>
          </p:nvSpPr>
          <p:spPr>
            <a:xfrm>
              <a:off x="76200" y="685800"/>
              <a:ext cx="8915400" cy="5943600"/>
            </a:xfrm>
            <a:prstGeom prst="round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685800"/>
              <a:ext cx="39356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Socio-Cultural Environment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63217" y="1216751"/>
            <a:ext cx="8001000" cy="5031649"/>
            <a:chOff x="533400" y="1216751"/>
            <a:chExt cx="8001000" cy="5031649"/>
          </a:xfrm>
        </p:grpSpPr>
        <p:sp>
          <p:nvSpPr>
            <p:cNvPr id="9" name="Rounded Rectangle 8"/>
            <p:cNvSpPr/>
            <p:nvPr/>
          </p:nvSpPr>
          <p:spPr>
            <a:xfrm>
              <a:off x="533400" y="1216751"/>
              <a:ext cx="8001000" cy="5031649"/>
            </a:xfrm>
            <a:prstGeom prst="roundRect">
              <a:avLst/>
            </a:prstGeom>
            <a:solidFill>
              <a:srgbClr val="764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90600" y="1219200"/>
              <a:ext cx="31470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DC97"/>
                  </a:solidFill>
                </a:rPr>
                <a:t>Physical Environment</a:t>
              </a:r>
              <a:endParaRPr lang="en-US" sz="2400" dirty="0">
                <a:solidFill>
                  <a:srgbClr val="FFDC97"/>
                </a:solidFill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952500" y="1758232"/>
            <a:ext cx="7239000" cy="4191000"/>
          </a:xfrm>
          <a:prstGeom prst="roundRect">
            <a:avLst/>
          </a:prstGeom>
          <a:solidFill>
            <a:srgbClr val="C5D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33500" y="1758232"/>
            <a:ext cx="3004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Biotic Environment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Biomass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/>
          <p:cNvCxnSpPr>
            <a:stCxn id="23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5" idx="2"/>
          </p:cNvCxnSpPr>
          <p:nvPr/>
        </p:nvCxnSpPr>
        <p:spPr>
          <a:xfrm flipH="1" flipV="1">
            <a:off x="4581939" y="4267200"/>
            <a:ext cx="3110" cy="533400"/>
          </a:xfrm>
          <a:prstGeom prst="straightConnector1">
            <a:avLst/>
          </a:prstGeom>
          <a:ln w="50800" cap="flat">
            <a:solidFill>
              <a:srgbClr val="33CC33"/>
            </a:solidFill>
            <a:round/>
            <a:headEnd type="stealth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18688" y="4800600"/>
            <a:ext cx="1691640" cy="640080"/>
          </a:xfrm>
          <a:prstGeom prst="rect">
            <a:avLst/>
          </a:prstGeom>
          <a:solidFill>
            <a:srgbClr val="C0E399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Growth</a:t>
            </a:r>
            <a:endParaRPr lang="en-US" sz="2000" b="1" dirty="0">
              <a:solidFill>
                <a:srgbClr val="0099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endCxn id="31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3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44915" y="2466945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Competition</a:t>
            </a:r>
            <a:endParaRPr lang="en-US" sz="2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81697" y="5240625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Predation</a:t>
            </a:r>
            <a:endParaRPr lang="en-US" sz="2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19800" y="533400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Behavior</a:t>
            </a:r>
            <a:endParaRPr lang="en-US" sz="2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63717" y="1280755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CC9900"/>
                </a:solidFill>
              </a:rPr>
              <a:t>Habitat</a:t>
            </a:r>
            <a:endParaRPr lang="en-US" sz="2000" b="1" i="1" dirty="0">
              <a:solidFill>
                <a:srgbClr val="CC99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53000" y="747355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Economics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52170" y="742890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Politics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47370" y="6229290"/>
            <a:ext cx="1419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Traditions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14800" y="622929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Behavior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14600" y="622929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Beliefs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5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5524E-6 L -0.33472 -4.45524E-6 L -0.47014 -0.38445 L -0.13559 -0.38445 L -2.22222E-6 -4.45524E-6 Z " pathEditMode="relative" rAng="0" ptsTypes="FFFFF">
                                      <p:cBhvr>
                                        <p:cTn id="17" dur="4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7" y="-192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44 0.00277 L 0.16858 9.85427E-7 L 0.31528 0.20611 L 0.16858 0.41059 L -0.12188 0.41059 L -0.26806 0.20611 L -0.02344 0.00277 Z " pathEditMode="relative" rAng="0" ptsTypes="FFFFFFF">
                                      <p:cBhvr>
                                        <p:cTn id="19" dur="4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5" y="2024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47444E-6 L 0.33594 3.47444E-6 L 0.47205 -0.43743 L 0.13594 -0.43743 L 1.94444E-6 3.47444E-6 Z " pathEditMode="relative" rAng="0" ptsTypes="FFFFF">
                                      <p:cBhvr>
                                        <p:cTn id="21" dur="4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94" y="-218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1 0.00047 C 0.03854 0.00324 0.10191 -0.01898 0.16875 0.00162 C 0.27326 0.00162 0.36024 0.02292 0.36024 0.11111 L 0.3592 0.48727 C 0.3592 0.575 0.36996 0.66968 0.26545 0.66968 L -0.37136 0.67107 C -0.47466 0.67107 -0.48125 0.61528 -0.47136 0.54051 C -0.4757 0.48634 -0.51198 0.12477 -0.43559 0.03519 C -0.37344 -0.05741 -0.16945 -0.00926 -0.09792 -0.01504 C -0.02639 -0.02083 -0.0191 -0.00208 -0.00591 0.00047 Z " pathEditMode="relative" rAng="0" ptsTypes="ffFfFffaaf">
                                      <p:cBhvr>
                                        <p:cTn id="33" dur="4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0" y="3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364 0.1213 C -0.52587 0.0257 -0.49705 -0.00486 -0.37882 -0.00486 L 0.11684 -0.00486 C 0.2349 -0.00486 0.33177 0.07871 0.33177 0.18149 L 0.33177 0.60487 C 0.33177 0.70764 0.2349 0.79514 0.11684 0.79514 L -0.37882 0.79514 C -0.49705 0.79514 -0.57934 0.21598 -0.55364 0.1213 Z " pathEditMode="relative" rAng="0" ptsTypes="fFfFfFff">
                                      <p:cBhvr>
                                        <p:cTn id="53" dur="4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86" y="2738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2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982 0.81806 C -0.66823 0.81806 -0.76562 0.73426 -0.76562 0.63032 L -0.76562 0.19583 C -0.76562 0.09213 -0.66823 0.00694 -0.54982 0.00694 L -0.05902 0.00694 C 0.05938 0.00694 0.15973 0.09213 0.15973 0.19583 L 0.15973 0.63032 C 0.15973 0.73426 0.05938 0.81806 -0.05902 0.81806 Z " pathEditMode="relative" rAng="16200000" ptsTypes="fFfFfFff">
                                      <p:cBhvr>
                                        <p:cTn id="55" dur="4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-40556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2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736 -0.81528 C 0.53716 -0.81528 0.63542 -0.73125 0.63542 -0.62755 L 0.63542 -0.19259 C 0.63542 -0.08889 0.53716 -0.00417 0.41736 -0.00417 L -0.0776 -0.00417 C -0.19722 -0.00417 -0.29757 -0.08889 -0.29757 -0.19259 L -0.27083 -0.63171 C -0.27083 -0.73542 -0.19722 -0.81528 -0.0776 -0.81528 Z " pathEditMode="relative" rAng="0" ptsTypes="fFfFfFff">
                                      <p:cBhvr>
                                        <p:cTn id="57" dur="4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44" y="4055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33 -0.79884 C 0.08993 -0.80787 0.36059 -0.86736 0.40833 -0.78866 L 0.45139 -0.65255 C 0.46302 -0.55579 0.44479 -0.06389 0.42621 -0.04352 L -0.03802 0.00417 C -0.0566 0.02407 -0.41424 0.04144 -0.46233 -0.03796 L -0.47743 -0.73356 C -0.45278 -0.82245 0.03194 -0.79236 0.06233 -0.79884 Z " pathEditMode="relative" rAng="0" ptsTypes="fFfFfFff">
                                      <p:cBhvr>
                                        <p:cTn id="59" dur="4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3858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2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698 -0.01388 C -0.79618 -0.08929 -0.75417 -0.47213 -0.74045 -0.59172 C -0.73976 -0.72195 -0.72222 -0.75989 -0.68264 -0.79528 L -0.50261 -0.80361 C -0.44792 -0.78811 0.02083 -0.8929 0.09635 -0.79806 L 0.16667 -0.69975 C 0.2066 -0.59172 0.19566 -0.07055 0.17413 -0.03933 L -0.01788 0.01087 C -0.03941 0.04141 -0.57761 0.01827 -0.68698 -0.01388 Z " pathEditMode="relative" rAng="0" ptsTypes="faFfFfFff">
                                      <p:cBhvr>
                                        <p:cTn id="61" dur="40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19" y="-41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1240</TotalTime>
  <Words>133</Words>
  <Application>Microsoft Office PowerPoint</Application>
  <PresentationFormat>On-screen Show (4:3)</PresentationFormat>
  <Paragraphs>62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Default Design</vt:lpstr>
      <vt:lpstr>Unit Stock</vt:lpstr>
      <vt:lpstr>Unit Stock</vt:lpstr>
      <vt:lpstr>Unit Stock</vt:lpstr>
      <vt:lpstr>Unit Stock</vt:lpstr>
      <vt:lpstr>Conceptual Model of a Stock</vt:lpstr>
      <vt:lpstr>Environments of a Stock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61</cp:revision>
  <dcterms:created xsi:type="dcterms:W3CDTF">2005-12-26T20:44:58Z</dcterms:created>
  <dcterms:modified xsi:type="dcterms:W3CDTF">2015-12-22T23:33:03Z</dcterms:modified>
</cp:coreProperties>
</file>