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4" r:id="rId6"/>
    <p:sldId id="265" r:id="rId7"/>
    <p:sldId id="267" r:id="rId8"/>
    <p:sldId id="272" r:id="rId9"/>
    <p:sldId id="270" r:id="rId10"/>
    <p:sldId id="275" r:id="rId11"/>
    <p:sldId id="273" r:id="rId12"/>
    <p:sldId id="276" r:id="rId13"/>
    <p:sldId id="268" r:id="rId14"/>
    <p:sldId id="271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244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CE8F-27EE-4DF0-A2C3-022072B4598F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4623-DCE9-4936-AAF9-3F87D77DEF8D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441-8CCD-4100-A101-8B79BEDC0543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C248E-0033-4997-878B-FF08B10D4E5D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5034-F452-4EDA-9096-2A66B8B5D5C2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5256-E4BE-4BCA-A172-C120D2F60049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B461B-0462-416E-B3F1-00F05C76E7B1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051C-9AEB-4DE0-9098-405F660D49F6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3886-11CC-4925-A5DD-D3ED55F39443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E582-BA7F-4ED6-8870-026270864243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87E0-B6E9-45C3-93A8-4352FE3EE28A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CE79AA-8A4E-499A-BB24-F9C36C848B30}" type="datetime1">
              <a:rPr lang="en-US"/>
              <a:pPr>
                <a:defRPr/>
              </a:pPr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faculty.net/fish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3914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R Using Basic Fisheries Methods</a:t>
            </a:r>
            <a:endParaRPr lang="en-US" sz="7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114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Midwest Fish &amp; Wildlife Conference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Wichita, KS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9 December 2012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smtClean="0"/>
              <a:t>R: Weaknesses (in the eyes of some)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 eaLnBrk="1" hangingPunct="1"/>
            <a:r>
              <a:rPr lang="en-US" smtClean="0"/>
              <a:t>Minimal GUI – you must type commands</a:t>
            </a:r>
          </a:p>
          <a:p>
            <a:pPr lvl="1" eaLnBrk="1" hangingPunct="1"/>
            <a:r>
              <a:rPr lang="en-US" smtClean="0"/>
              <a:t>Must spell/capitalize correctly</a:t>
            </a:r>
          </a:p>
          <a:p>
            <a:pPr lvl="1" eaLnBrk="1" hangingPunct="1"/>
            <a:r>
              <a:rPr lang="en-US" smtClean="0"/>
              <a:t>Must remember (can’t search through menus)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D019E-184A-421E-B6D1-550F02BDB2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dirty="0" smtClean="0"/>
              <a:t>R: You Type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C8389-362C-4C21-9D62-8CDCD936A1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6508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smtClean="0"/>
              <a:t>R: Weaknesses (in the eyes of some)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Minimal GUI – you must type commands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spell/capitalize correctly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remember (can’t search through menus)</a:t>
            </a:r>
          </a:p>
          <a:p>
            <a:pPr eaLnBrk="1" hangingPunct="1">
              <a:defRPr/>
            </a:pPr>
            <a:r>
              <a:rPr lang="en-US" dirty="0" smtClean="0"/>
              <a:t>No formal or commercial support</a:t>
            </a:r>
          </a:p>
          <a:p>
            <a:pPr lvl="1" eaLnBrk="1" hangingPunct="1">
              <a:defRPr/>
            </a:pPr>
            <a:r>
              <a:rPr lang="en-US" dirty="0" smtClean="0"/>
              <a:t>Help pages are often terse</a:t>
            </a:r>
          </a:p>
          <a:p>
            <a:pPr lvl="1" eaLnBrk="1" hangingPunct="1">
              <a:defRPr/>
            </a:pPr>
            <a:r>
              <a:rPr lang="en-US" dirty="0" smtClean="0"/>
              <a:t>Error messages are even more terse</a:t>
            </a:r>
          </a:p>
          <a:p>
            <a:pPr eaLnBrk="1" hangingPunct="1">
              <a:defRPr/>
            </a:pPr>
            <a:r>
              <a:rPr lang="en-US" dirty="0" smtClean="0"/>
              <a:t>Some “user errors” do not produce warnings</a:t>
            </a:r>
          </a:p>
          <a:p>
            <a:pPr lvl="1" eaLnBrk="1" hangingPunct="1">
              <a:defRPr/>
            </a:pPr>
            <a:r>
              <a:rPr lang="en-US" dirty="0" smtClean="0"/>
              <a:t>i.e., can make mistakes and not know it (if not careful)</a:t>
            </a:r>
          </a:p>
          <a:p>
            <a:pPr eaLnBrk="1" hangingPunct="1">
              <a:defRPr/>
            </a:pPr>
            <a:r>
              <a:rPr lang="en-US" dirty="0" smtClean="0"/>
              <a:t>Some limitations with extremely large datasets</a:t>
            </a:r>
          </a:p>
          <a:p>
            <a:pPr eaLnBrk="1" hangingPunct="1">
              <a:defRPr/>
            </a:pPr>
            <a:r>
              <a:rPr lang="en-US" dirty="0" smtClean="0"/>
              <a:t>You must invest time to learn &amp; become proficient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53027-B377-449A-AEAF-46C57A726C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3038475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" y="4191000"/>
            <a:ext cx="3114675" cy="2133600"/>
            <a:chOff x="152400" y="4191000"/>
            <a:chExt cx="3114964" cy="2133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2400" y="4876800"/>
              <a:ext cx="2591040" cy="1447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Data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An external text (.txt</a:t>
              </a:r>
              <a:r>
                <a:rPr lang="en-US" dirty="0" smtClean="0"/>
                <a:t>), CSV, </a:t>
              </a:r>
              <a:r>
                <a:rPr lang="en-US" dirty="0"/>
                <a:t>Excel, Access, or other database file.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>
              <a:off x="1438394" y="4191000"/>
              <a:ext cx="1828970" cy="685800"/>
            </a:xfrm>
            <a:prstGeom prst="bentArrow">
              <a:avLst/>
            </a:prstGeom>
            <a:gradFill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" y="1285875"/>
            <a:ext cx="3114675" cy="2595489"/>
            <a:chOff x="152400" y="1286164"/>
            <a:chExt cx="3114964" cy="259491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2400" y="1286164"/>
              <a:ext cx="2362419" cy="19045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Script </a:t>
              </a:r>
              <a:r>
                <a:rPr lang="en-US" b="1" u="sng" dirty="0">
                  <a:solidFill>
                    <a:schemeClr val="accent5"/>
                  </a:solidFill>
                </a:rPr>
                <a:t>Editor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Input R commands.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Built-in, </a:t>
              </a:r>
              <a:r>
                <a:rPr lang="en-US" dirty="0" err="1" smtClean="0"/>
                <a:t>Rstudio</a:t>
              </a:r>
              <a:r>
                <a:rPr lang="en-US" dirty="0" smtClean="0"/>
                <a:t>, </a:t>
              </a:r>
              <a:r>
                <a:rPr lang="en-US" dirty="0" err="1" smtClean="0"/>
                <a:t>Tinn</a:t>
              </a:r>
              <a:r>
                <a:rPr lang="en-US" dirty="0" smtClean="0"/>
                <a:t>-R</a:t>
              </a:r>
              <a:r>
                <a:rPr lang="en-US" dirty="0"/>
                <a:t>, Notepad, </a:t>
              </a:r>
              <a:r>
                <a:rPr lang="en-US" dirty="0" smtClean="0"/>
                <a:t>word processor, </a:t>
              </a:r>
              <a:r>
                <a:rPr lang="en-US" i="1" dirty="0" smtClean="0"/>
                <a:t>et </a:t>
              </a:r>
              <a:r>
                <a:rPr lang="en-US" i="1" dirty="0"/>
                <a:t>al</a:t>
              </a:r>
              <a:r>
                <a:rPr lang="en-US" dirty="0"/>
                <a:t>.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Bent Arrow 12"/>
            <p:cNvSpPr/>
            <p:nvPr/>
          </p:nvSpPr>
          <p:spPr>
            <a:xfrm flipV="1">
              <a:off x="1438394" y="3195430"/>
              <a:ext cx="1828970" cy="685648"/>
            </a:xfrm>
            <a:prstGeom prst="bentArrow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190875"/>
            <a:ext cx="3124200" cy="1676400"/>
            <a:chOff x="5943600" y="3191164"/>
            <a:chExt cx="3124200" cy="16764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9400" y="3191164"/>
              <a:ext cx="24384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Report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Output results.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Word processor, HTML, PDF, </a:t>
              </a:r>
              <a:r>
                <a:rPr lang="en-US" i="1" dirty="0"/>
                <a:t>et al</a:t>
              </a:r>
              <a:r>
                <a:rPr lang="en-US" dirty="0"/>
                <a:t>.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43600" y="3876964"/>
              <a:ext cx="685800" cy="304800"/>
            </a:xfrm>
            <a:prstGeom prst="rightArrow">
              <a:avLst/>
            </a:prstGeom>
            <a:gradFill>
              <a:gsLst>
                <a:gs pos="0">
                  <a:srgbClr val="CCFFFF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60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0" y="3200400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5410200"/>
            <a:ext cx="2895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39000" y="5571744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2904325"/>
            <a:ext cx="6796088" cy="395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23B86-E333-48E2-AA25-2543435AA5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Recommendations for “Beginners”: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800" dirty="0">
                <a:latin typeface="Calibri" pitchFamily="34" charset="0"/>
              </a:rPr>
              <a:t>Do save “good” commands in a text editor.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Like saving a script that allows repeating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800" dirty="0">
                <a:latin typeface="Calibri" pitchFamily="34" charset="0"/>
              </a:rPr>
              <a:t>Do NOT save workspace </a:t>
            </a:r>
            <a:r>
              <a:rPr lang="en-US" sz="2800" dirty="0" smtClean="0">
                <a:latin typeface="Calibri" pitchFamily="34" charset="0"/>
              </a:rPr>
              <a:t>image </a:t>
            </a:r>
            <a:r>
              <a:rPr lang="en-US" sz="2800" dirty="0">
                <a:latin typeface="Calibri" pitchFamily="34" charset="0"/>
              </a:rPr>
              <a:t>when exiting.</a:t>
            </a:r>
          </a:p>
        </p:txBody>
      </p:sp>
      <p:sp>
        <p:nvSpPr>
          <p:cNvPr id="3" name="Oval 2"/>
          <p:cNvSpPr/>
          <p:nvPr/>
        </p:nvSpPr>
        <p:spPr>
          <a:xfrm>
            <a:off x="4410456" y="4962144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repeatCount="2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Fisheries Analyses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fishR</a:t>
            </a:r>
            <a:r>
              <a:rPr lang="en-US" b="1" dirty="0"/>
              <a:t> </a:t>
            </a:r>
            <a:r>
              <a:rPr lang="en-US" b="1" dirty="0" smtClean="0"/>
              <a:t>Website</a:t>
            </a:r>
          </a:p>
          <a:p>
            <a:pPr lvl="1"/>
            <a:r>
              <a:rPr lang="en-US" dirty="0" smtClean="0">
                <a:hlinkClick r:id="rId2"/>
              </a:rPr>
              <a:t>http://www.ncfaculty.net/fishR/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 example fisheries analyses.</a:t>
            </a:r>
          </a:p>
          <a:p>
            <a:pPr lvl="1"/>
            <a:r>
              <a:rPr lang="en-US" dirty="0" smtClean="0"/>
              <a:t>Links to packages devoted to fisheries </a:t>
            </a:r>
            <a:r>
              <a:rPr lang="en-US" smtClean="0"/>
              <a:t>analyses.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smtClean="0"/>
              <a:t>Derek</a:t>
            </a:r>
          </a:p>
          <a:p>
            <a:pPr eaLnBrk="1" hangingPunct="1"/>
            <a:r>
              <a:rPr lang="en-US" smtClean="0"/>
              <a:t>Professor of Mathematical Sciences and Natural Resources at Northland College</a:t>
            </a:r>
          </a:p>
          <a:p>
            <a:pPr eaLnBrk="1" hangingPunct="1"/>
            <a:r>
              <a:rPr lang="en-US" smtClean="0"/>
              <a:t>M.S. and 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Focus on R (not statistics or fisheries science)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Use fisheries data/analyses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Attendees have little experience with R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Integrate “lecture”, discussion, and hands-on experience with R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Have a feeling for the general philosophies underlying the use of R</a:t>
            </a:r>
          </a:p>
          <a:p>
            <a:pPr eaLnBrk="1" hangingPunct="1"/>
            <a:r>
              <a:rPr lang="en-US" smtClean="0"/>
              <a:t>Describe the differences among and uses of various types of R objects </a:t>
            </a:r>
          </a:p>
          <a:p>
            <a:pPr eaLnBrk="1" hangingPunct="1"/>
            <a:r>
              <a:rPr lang="en-US" smtClean="0"/>
              <a:t>Understand the use of constructor and extractor functions in R </a:t>
            </a:r>
          </a:p>
          <a:p>
            <a:pPr eaLnBrk="1" hangingPunct="1"/>
            <a:r>
              <a:rPr lang="en-US" smtClean="0"/>
              <a:t>Understand and appreciate how R can be used to form reproducible analyses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Read data into R from common formats </a:t>
            </a:r>
          </a:p>
          <a:p>
            <a:pPr eaLnBrk="1" hangingPunct="1"/>
            <a:r>
              <a:rPr lang="en-US" dirty="0" smtClean="0"/>
              <a:t>Perform simple data manipulations and preparations and construct simple graphics and summary tables in R </a:t>
            </a:r>
          </a:p>
          <a:p>
            <a:pPr eaLnBrk="1" hangingPunct="1"/>
            <a:r>
              <a:rPr lang="en-US" dirty="0" smtClean="0"/>
              <a:t>Perform simple linear and non-linear regressions in R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1C92765-2506-43FA-815D-AEEFE7A4AE80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plus a run-time environment with graphics, … and the ability to run programs stored in script files.</a:t>
            </a:r>
          </a:p>
          <a:p>
            <a:pPr lvl="1" eaLnBrk="1" hangingPunct="1"/>
            <a:r>
              <a:rPr lang="en-US" sz="1600" i="1" dirty="0" smtClean="0"/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R: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812A-CEB9-4667-83BD-EC455A86A2E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34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67250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14400" y="5000625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" y="5305425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12875" y="3702050"/>
            <a:ext cx="628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/>
              <a:t>Journal of Computational and Graphical Statistics, 5:299-314.  1996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R: Strengths (in my eyes)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876800" cy="5562600"/>
          </a:xfrm>
        </p:spPr>
        <p:txBody>
          <a:bodyPr/>
          <a:lstStyle/>
          <a:p>
            <a:pPr eaLnBrk="1" hangingPunct="1"/>
            <a:r>
              <a:rPr lang="en-US" dirty="0" smtClean="0"/>
              <a:t>Extremely powerful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Can do nearly “anything”</a:t>
            </a:r>
            <a:endParaRPr lang="en-US" dirty="0" smtClean="0"/>
          </a:p>
          <a:p>
            <a:pPr eaLnBrk="1" hangingPunct="1"/>
            <a:r>
              <a:rPr lang="en-US" dirty="0" smtClean="0"/>
              <a:t>Open-source</a:t>
            </a:r>
          </a:p>
          <a:p>
            <a:pPr lvl="1" eaLnBrk="1" hangingPunct="1"/>
            <a:r>
              <a:rPr lang="en-US" dirty="0" smtClean="0"/>
              <a:t>No “black boxes”</a:t>
            </a:r>
          </a:p>
          <a:p>
            <a:pPr lvl="1" eaLnBrk="1" hangingPunct="1"/>
            <a:r>
              <a:rPr lang="en-US" dirty="0" smtClean="0"/>
              <a:t>Can be modified</a:t>
            </a:r>
          </a:p>
          <a:p>
            <a:pPr lvl="1" eaLnBrk="1" hangingPunct="1"/>
            <a:r>
              <a:rPr lang="en-US" dirty="0" smtClean="0"/>
              <a:t>Free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Must ask or build results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Must think about analyses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Script authoring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Collaboration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Reproducibility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3E5BB-66E8-497C-9CA8-B8F6BDBCC8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914400"/>
            <a:ext cx="441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/>
              <a:t>Connects </a:t>
            </a:r>
            <a:r>
              <a:rPr lang="en-US" sz="3200" dirty="0"/>
              <a:t>to other software (Excel, Access, SAS, SPSS, SQL, </a:t>
            </a:r>
            <a:r>
              <a:rPr lang="en-US" sz="3200" i="1" dirty="0"/>
              <a:t>et al</a:t>
            </a:r>
            <a:r>
              <a:rPr lang="en-US" sz="3200" dirty="0" smtClean="0"/>
              <a:t>.)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/>
              <a:t>Extensible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Special purpose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Cutting edge</a:t>
            </a:r>
            <a:endParaRPr lang="en-US" sz="32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R: Extensibility with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714F6-A7E9-41BE-BF28-1170AB0CEA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04800" y="914400"/>
            <a:ext cx="3200400" cy="2743200"/>
            <a:chOff x="192" y="864"/>
            <a:chExt cx="3504" cy="307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504" cy="30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Automatic Packages</a:t>
              </a:r>
            </a:p>
            <a:p>
              <a:pPr>
                <a:defRPr/>
              </a:pPr>
              <a:r>
                <a:rPr lang="en-US" dirty="0"/>
                <a:t>base		splines</a:t>
              </a:r>
            </a:p>
            <a:p>
              <a:pPr>
                <a:defRPr/>
              </a:pPr>
              <a:r>
                <a:rPr lang="en-US" dirty="0"/>
                <a:t>datasets		stats</a:t>
              </a:r>
            </a:p>
            <a:p>
              <a:pPr>
                <a:defRPr/>
              </a:pPr>
              <a:r>
                <a:rPr lang="en-US" dirty="0" err="1"/>
                <a:t>grDevices</a:t>
              </a:r>
              <a:r>
                <a:rPr lang="en-US" dirty="0"/>
                <a:t>	stats4</a:t>
              </a: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dirty="0"/>
                <a:t>graphics		</a:t>
              </a:r>
              <a:r>
                <a:rPr lang="en-US" dirty="0" err="1"/>
                <a:t>tcltk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grid		tools</a:t>
              </a:r>
            </a:p>
            <a:p>
              <a:pPr>
                <a:defRPr/>
              </a:pPr>
              <a:r>
                <a:rPr lang="en-US" dirty="0"/>
                <a:t>methods		</a:t>
              </a:r>
              <a:r>
                <a:rPr lang="en-US" dirty="0" err="1"/>
                <a:t>utils</a:t>
              </a:r>
              <a:endParaRPr lang="en-US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89" y="912"/>
              <a:ext cx="5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 Core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505200" y="1371600"/>
            <a:ext cx="4419600" cy="2133600"/>
            <a:chOff x="3505200" y="1371600"/>
            <a:chExt cx="4419600" cy="2133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181600" y="1371600"/>
              <a:ext cx="2743200" cy="2133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alr3</a:t>
              </a:r>
            </a:p>
            <a:p>
              <a:pPr algn="ctr">
                <a:defRPr/>
              </a:pPr>
              <a:r>
                <a:rPr lang="en-US" dirty="0"/>
                <a:t>boot</a:t>
              </a:r>
            </a:p>
            <a:p>
              <a:pPr algn="ctr">
                <a:defRPr/>
              </a:pPr>
              <a:r>
                <a:rPr lang="en-US" dirty="0"/>
                <a:t>Design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i="1" dirty="0" smtClean="0"/>
                <a:t>~4200 </a:t>
              </a:r>
              <a:r>
                <a:rPr lang="en-US" i="1" dirty="0"/>
                <a:t>more (on </a:t>
              </a:r>
              <a:r>
                <a:rPr lang="en-US" i="1" dirty="0" smtClean="0"/>
                <a:t>7Dec12</a:t>
              </a:r>
              <a:r>
                <a:rPr lang="en-US" i="1" dirty="0" smtClean="0"/>
                <a:t>)</a:t>
              </a:r>
              <a:endParaRPr lang="en-US" i="1" dirty="0"/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3505200" y="2133600"/>
              <a:ext cx="1676400" cy="533400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3400" y="3657600"/>
            <a:ext cx="2743200" cy="3124200"/>
            <a:chOff x="533400" y="3657599"/>
            <a:chExt cx="2743200" cy="312420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3400" y="4648199"/>
              <a:ext cx="2743200" cy="21336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Local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FSA</a:t>
              </a:r>
            </a:p>
            <a:p>
              <a:pPr algn="ctr">
                <a:defRPr/>
              </a:pPr>
              <a:r>
                <a:rPr lang="en-US" dirty="0" err="1" smtClean="0"/>
                <a:t>FSAdata</a:t>
              </a:r>
              <a:endParaRPr lang="en-US" dirty="0"/>
            </a:p>
            <a:p>
              <a:pPr algn="ctr">
                <a:defRPr/>
              </a:pPr>
              <a:r>
                <a:rPr lang="en-US" dirty="0" err="1" smtClean="0"/>
                <a:t>NCStats</a:t>
              </a:r>
              <a:endParaRPr lang="en-US" dirty="0" smtClean="0"/>
            </a:p>
            <a:p>
              <a:pPr algn="ctr">
                <a:defRPr/>
              </a:pPr>
              <a:r>
                <a:rPr lang="en-US" dirty="0"/>
                <a:t>.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(</a:t>
              </a:r>
              <a:r>
                <a:rPr lang="en-US" i="1" dirty="0"/>
                <a:t>your package here</a:t>
              </a:r>
              <a:r>
                <a:rPr lang="en-US" dirty="0"/>
                <a:t>)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 rot="5400000">
              <a:off x="1295838" y="3886199"/>
              <a:ext cx="990599" cy="533400"/>
            </a:xfrm>
            <a:prstGeom prst="leftArrow">
              <a:avLst>
                <a:gd name="adj1" fmla="val 50000"/>
                <a:gd name="adj2" fmla="val 785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343275" y="3897313"/>
            <a:ext cx="4124325" cy="2884487"/>
            <a:chOff x="3343290" y="3897513"/>
            <a:chExt cx="4124310" cy="288428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24410" y="4541993"/>
              <a:ext cx="2743190" cy="2239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/>
                <a:t>rforge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rforge.net</a:t>
              </a:r>
            </a:p>
            <a:p>
              <a:pPr algn="ctr">
                <a:defRPr/>
              </a:pPr>
              <a:r>
                <a:rPr lang="en-US" dirty="0" err="1"/>
                <a:t>github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Google Code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2260656">
              <a:off x="3343290" y="3897513"/>
              <a:ext cx="1654169" cy="533363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613</Words>
  <Application>Microsoft Office PowerPoint</Application>
  <PresentationFormat>On-screen Show 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R Using Basic Fisheries Methods</vt:lpstr>
      <vt:lpstr>Who Am I?</vt:lpstr>
      <vt:lpstr>Course Assumptions</vt:lpstr>
      <vt:lpstr>Course Outcomes</vt:lpstr>
      <vt:lpstr>Course Outcomes</vt:lpstr>
      <vt:lpstr>R: What is it?</vt:lpstr>
      <vt:lpstr>R: The Name</vt:lpstr>
      <vt:lpstr>R: Strengths (in my eyes)</vt:lpstr>
      <vt:lpstr>R: Extensibility with Packages</vt:lpstr>
      <vt:lpstr>R: Weaknesses (in the eyes of some)</vt:lpstr>
      <vt:lpstr>R: You Type Commands</vt:lpstr>
      <vt:lpstr>R: Weaknesses (in the eyes of some)</vt:lpstr>
      <vt:lpstr>R: Workflow Environment</vt:lpstr>
      <vt:lpstr>R: Workflow Environment</vt:lpstr>
      <vt:lpstr>R: Workflow Environment</vt:lpstr>
      <vt:lpstr>Fisheries Analyses in R</vt:lpstr>
    </vt:vector>
  </TitlesOfParts>
  <Company>Northland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36</cp:revision>
  <dcterms:created xsi:type="dcterms:W3CDTF">2009-12-30T00:53:00Z</dcterms:created>
  <dcterms:modified xsi:type="dcterms:W3CDTF">2012-12-08T01:08:21Z</dcterms:modified>
</cp:coreProperties>
</file>