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50" y="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Dummy Variable Regression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099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panose="05050102010706020507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measure</a:t>
            </a:r>
            <a:r>
              <a:rPr lang="en-US" sz="2800" dirty="0" smtClean="0"/>
              <a:t>?</a:t>
            </a:r>
            <a:endParaRPr lang="en-US" sz="2400" dirty="0"/>
          </a:p>
          <a:p>
            <a:r>
              <a:rPr lang="en-US" sz="2800" dirty="0"/>
              <a:t>What does the indicator term coefficient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 smtClean="0"/>
              <a:t>) measure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362200"/>
            <a:ext cx="8686800" cy="220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Parameter </a:t>
            </a:r>
            <a:r>
              <a:rPr lang="en-US" sz="2800" b="0" dirty="0" smtClean="0"/>
              <a:t>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/>
              <a:t> = 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48831" y="2209800"/>
            <a:ext cx="5795169" cy="4524376"/>
            <a:chOff x="3348831" y="2209800"/>
            <a:chExt cx="5795169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91213" y="3794125"/>
              <a:ext cx="422275" cy="487363"/>
              <a:chOff x="4748213" y="3794125"/>
              <a:chExt cx="422275" cy="487363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748213" y="3794125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4926013" y="397668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91213" y="5011738"/>
              <a:ext cx="1022350" cy="487363"/>
              <a:chOff x="4748213" y="5011738"/>
              <a:chExt cx="1022350" cy="487363"/>
            </a:xfrm>
          </p:grpSpPr>
          <p:sp>
            <p:nvSpPr>
              <p:cNvPr id="33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53"/>
              <p:cNvSpPr>
                <a:spLocks noChangeArrowheads="1"/>
              </p:cNvSpPr>
              <p:nvPr/>
            </p:nvSpPr>
            <p:spPr bwMode="auto">
              <a:xfrm>
                <a:off x="5121275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54"/>
              <p:cNvSpPr>
                <a:spLocks noChangeArrowheads="1"/>
              </p:cNvSpPr>
              <p:nvPr/>
            </p:nvSpPr>
            <p:spPr bwMode="auto">
              <a:xfrm>
                <a:off x="5381625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55"/>
              <p:cNvSpPr>
                <a:spLocks noChangeArrowheads="1"/>
              </p:cNvSpPr>
              <p:nvPr/>
            </p:nvSpPr>
            <p:spPr bwMode="auto">
              <a:xfrm>
                <a:off x="5527675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08513" y="4676775"/>
              <a:ext cx="306040" cy="459562"/>
              <a:chOff x="3465513" y="4676775"/>
              <a:chExt cx="306040" cy="459562"/>
            </a:xfrm>
          </p:grpSpPr>
          <p:sp>
            <p:nvSpPr>
              <p:cNvPr id="47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158698" cy="384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1282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55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58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173913" y="3397250"/>
              <a:ext cx="274290" cy="461149"/>
              <a:chOff x="6030913" y="3397250"/>
              <a:chExt cx="274290" cy="461149"/>
            </a:xfrm>
          </p:grpSpPr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131446" cy="384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1282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348831" y="2209800"/>
              <a:ext cx="5795169" cy="4524376"/>
              <a:chOff x="3348831" y="2209800"/>
              <a:chExt cx="5795169" cy="4524376"/>
            </a:xfrm>
          </p:grpSpPr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680075" y="6230938"/>
                <a:ext cx="422275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 rot="16200000">
                <a:off x="3381375" y="3981450"/>
                <a:ext cx="438150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7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7899749" y="2667000"/>
                <a:ext cx="1244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adults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24800" y="2209800"/>
                <a:ext cx="883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00FF"/>
                    </a:solidFill>
                  </a:rPr>
                  <a:t>parr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31242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What </a:t>
            </a:r>
            <a:r>
              <a:rPr lang="en-US" dirty="0"/>
              <a:t>must be true to have parallel lines?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weight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len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locHLr</a:t>
            </a:r>
          </a:p>
          <a:p>
            <a:pPr marL="457200" lvl="1" indent="0">
              <a:buNone/>
            </a:pPr>
            <a:r>
              <a:rPr lang="en-US" sz="2600" dirty="0" smtClean="0"/>
              <a:t>    </a:t>
            </a: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/>
              <a:t>: </a:t>
            </a: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weight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len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locHL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locHL</a:t>
            </a:r>
            <a:r>
              <a:rPr lang="en-US" sz="2600" dirty="0" smtClean="0"/>
              <a:t>*</a:t>
            </a:r>
            <a:r>
              <a:rPr lang="en-US" sz="2600" dirty="0" err="1" smtClean="0"/>
              <a:t>len</a:t>
            </a:r>
            <a:endParaRPr lang="en-US" sz="26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657600"/>
            <a:ext cx="1447800" cy="381000"/>
          </a:xfrm>
          <a:prstGeom prst="rect">
            <a:avLst/>
          </a:prstGeom>
          <a:noFill/>
          <a:ln w="381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C00000"/>
                </a:solidFill>
              </a:rPr>
              <a:t>IF LINES ARE </a:t>
            </a:r>
            <a:r>
              <a:rPr lang="en-US" sz="2800" b="1" dirty="0" smtClean="0">
                <a:solidFill>
                  <a:srgbClr val="C00000"/>
                </a:solidFill>
              </a:rPr>
              <a:t>PARALLEL</a:t>
            </a:r>
          </a:p>
          <a:p>
            <a:pPr lvl="1"/>
            <a:r>
              <a:rPr lang="en-US" sz="2400" dirty="0" smtClean="0"/>
              <a:t>i.e., 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weight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</a:t>
            </a:r>
            <a:r>
              <a:rPr lang="en-US" sz="2400" dirty="0"/>
              <a:t>len +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locHL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r>
              <a:rPr lang="en-US" sz="2800" dirty="0" smtClean="0"/>
              <a:t>What </a:t>
            </a:r>
            <a:r>
              <a:rPr lang="en-US" sz="2800" dirty="0" smtClean="0"/>
              <a:t>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weight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len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H</a:t>
            </a:r>
            <a:r>
              <a:rPr lang="en-US" baseline="-25000" dirty="0" smtClean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weight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len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locHL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2328" y="3551904"/>
            <a:ext cx="875072" cy="400664"/>
          </a:xfrm>
          <a:prstGeom prst="rect">
            <a:avLst/>
          </a:prstGeom>
          <a:noFill/>
          <a:ln w="381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29200"/>
          </a:xfrm>
        </p:spPr>
        <p:txBody>
          <a:bodyPr/>
          <a:lstStyle/>
          <a:p>
            <a:r>
              <a:rPr lang="en-US" dirty="0" smtClean="0"/>
              <a:t>Does the relationship between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length</a:t>
            </a:r>
            <a:r>
              <a:rPr lang="en-US" dirty="0" smtClean="0"/>
              <a:t> differ between </a:t>
            </a:r>
            <a:r>
              <a:rPr lang="en-US" b="1" dirty="0" smtClean="0">
                <a:solidFill>
                  <a:srgbClr val="C00000"/>
                </a:solidFill>
              </a:rPr>
              <a:t>sexes</a:t>
            </a:r>
            <a:r>
              <a:rPr lang="en-US" dirty="0" smtClean="0"/>
              <a:t>?</a:t>
            </a:r>
          </a:p>
          <a:p>
            <a:endParaRPr lang="en-US" sz="1200" dirty="0"/>
          </a:p>
          <a:p>
            <a:r>
              <a:rPr lang="en-US" dirty="0" smtClean="0"/>
              <a:t>Does the relationship between </a:t>
            </a:r>
            <a:r>
              <a:rPr lang="en-US" b="1" dirty="0" smtClean="0">
                <a:solidFill>
                  <a:srgbClr val="3333CC"/>
                </a:solidFill>
              </a:rPr>
              <a:t>CPE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discharge</a:t>
            </a:r>
            <a:r>
              <a:rPr lang="en-US" dirty="0"/>
              <a:t> d</a:t>
            </a:r>
            <a:r>
              <a:rPr lang="en-US" dirty="0" smtClean="0"/>
              <a:t>iffer between </a:t>
            </a:r>
            <a:r>
              <a:rPr lang="en-US" b="1" dirty="0" smtClean="0">
                <a:solidFill>
                  <a:srgbClr val="C00000"/>
                </a:solidFill>
              </a:rPr>
              <a:t>rivers</a:t>
            </a:r>
            <a:r>
              <a:rPr lang="en-US" dirty="0" smtClean="0"/>
              <a:t>?</a:t>
            </a:r>
          </a:p>
          <a:p>
            <a:endParaRPr lang="en-US" sz="1200" dirty="0"/>
          </a:p>
          <a:p>
            <a:r>
              <a:rPr lang="en-US" dirty="0" smtClean="0"/>
              <a:t>Does the relationship between the </a:t>
            </a:r>
            <a:r>
              <a:rPr lang="en-US" b="1" dirty="0" smtClean="0">
                <a:solidFill>
                  <a:srgbClr val="3333CC"/>
                </a:solidFill>
              </a:rPr>
              <a:t>number of eggs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of the female differ between </a:t>
            </a:r>
            <a:r>
              <a:rPr lang="en-US" b="1" dirty="0" smtClean="0">
                <a:solidFill>
                  <a:srgbClr val="C00000"/>
                </a:solidFill>
              </a:rPr>
              <a:t>years</a:t>
            </a:r>
            <a:r>
              <a:rPr lang="en-US" dirty="0" smtClean="0"/>
              <a:t>?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Identify if the relationship between two </a:t>
            </a:r>
            <a:r>
              <a:rPr lang="en-US" b="1" dirty="0" smtClean="0">
                <a:solidFill>
                  <a:srgbClr val="3333CC"/>
                </a:solidFill>
              </a:rPr>
              <a:t>quantitative variables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iffers among </a:t>
            </a:r>
            <a:r>
              <a:rPr lang="en-US" b="1" dirty="0" smtClean="0">
                <a:solidFill>
                  <a:srgbClr val="C00000"/>
                </a:solidFill>
              </a:rPr>
              <a:t>groups</a:t>
            </a:r>
            <a:r>
              <a:rPr lang="en-US" dirty="0" smtClean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r>
              <a:rPr lang="en-US" sz="3600" dirty="0"/>
              <a:t>S</a:t>
            </a:r>
            <a:r>
              <a:rPr lang="en-US" sz="3600" dirty="0" smtClean="0"/>
              <a:t>equential hypotheses</a:t>
            </a:r>
            <a:endParaRPr lang="en-US" sz="3600" dirty="0" smtClean="0"/>
          </a:p>
          <a:p>
            <a:pPr lvl="1"/>
            <a:r>
              <a:rPr lang="en-US" b="1" dirty="0" smtClean="0">
                <a:solidFill>
                  <a:srgbClr val="3333CC"/>
                </a:solidFill>
              </a:rPr>
              <a:t>H</a:t>
            </a:r>
            <a:r>
              <a:rPr lang="en-US" b="1" baseline="-25000" dirty="0" smtClean="0">
                <a:solidFill>
                  <a:srgbClr val="3333CC"/>
                </a:solidFill>
              </a:rPr>
              <a:t>A</a:t>
            </a:r>
            <a:r>
              <a:rPr lang="en-US" dirty="0"/>
              <a:t>: </a:t>
            </a:r>
            <a:r>
              <a:rPr lang="en-US" dirty="0" smtClean="0"/>
              <a:t>“the relationship (slope) differs between the groups”</a:t>
            </a:r>
          </a:p>
          <a:p>
            <a:pPr lvl="1"/>
            <a:r>
              <a:rPr lang="en-US" i="1" dirty="0" smtClean="0"/>
              <a:t>If slopes are equal</a:t>
            </a:r>
            <a:r>
              <a:rPr lang="en-US" dirty="0" smtClean="0"/>
              <a:t>, then </a:t>
            </a:r>
            <a:r>
              <a:rPr lang="en-US" b="1" dirty="0">
                <a:solidFill>
                  <a:srgbClr val="3333CC"/>
                </a:solidFill>
              </a:rPr>
              <a:t>H</a:t>
            </a:r>
            <a:r>
              <a:rPr lang="en-US" b="1" baseline="-25000" dirty="0">
                <a:solidFill>
                  <a:srgbClr val="3333CC"/>
                </a:solidFill>
              </a:rPr>
              <a:t>A</a:t>
            </a:r>
            <a:r>
              <a:rPr lang="en-US" dirty="0"/>
              <a:t>: “the </a:t>
            </a:r>
            <a:r>
              <a:rPr lang="en-US" dirty="0" smtClean="0"/>
              <a:t>lines are not coincident”</a:t>
            </a:r>
            <a:endParaRPr lang="en-US" dirty="0"/>
          </a:p>
          <a:p>
            <a:pPr lvl="1"/>
            <a:r>
              <a:rPr lang="en-US" i="1" dirty="0"/>
              <a:t>If </a:t>
            </a:r>
            <a:r>
              <a:rPr lang="en-US" i="1" dirty="0" smtClean="0"/>
              <a:t>slopes are equal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b="1" dirty="0">
                <a:solidFill>
                  <a:srgbClr val="3333CC"/>
                </a:solidFill>
              </a:rPr>
              <a:t>H</a:t>
            </a:r>
            <a:r>
              <a:rPr lang="en-US" b="1" baseline="-25000" dirty="0">
                <a:solidFill>
                  <a:srgbClr val="3333CC"/>
                </a:solidFill>
              </a:rPr>
              <a:t>A</a:t>
            </a:r>
            <a:r>
              <a:rPr lang="en-US" dirty="0"/>
              <a:t>: </a:t>
            </a:r>
            <a:r>
              <a:rPr lang="en-US" dirty="0" smtClean="0"/>
              <a:t>“there is a relationship between the two variables”</a:t>
            </a:r>
            <a:endParaRPr lang="en-US" sz="3600" dirty="0" smtClean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determine if the weight-length relationship for Lake Sturgeon differs between fish captured from the CHIPPEWA RIVER and from HUNTER LAKE.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endParaRPr lang="en-US" b="1" dirty="0">
              <a:solidFill>
                <a:srgbClr val="3333CC"/>
              </a:solidFill>
            </a:endParaRPr>
          </a:p>
          <a:p>
            <a:pPr lvl="2"/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= 1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sturgeon from HUNTER LAKE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= 0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CHIPPEWA RIVER)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4582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Sturgeon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interaction between </a:t>
            </a:r>
            <a:r>
              <a:rPr lang="en-US" dirty="0" smtClean="0"/>
              <a:t>total length (</a:t>
            </a:r>
            <a:r>
              <a:rPr lang="en-US" b="1" dirty="0" err="1" smtClean="0">
                <a:solidFill>
                  <a:srgbClr val="3333CC"/>
                </a:solidFill>
              </a:rPr>
              <a:t>len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endParaRPr lang="en-US" b="1" dirty="0">
              <a:solidFill>
                <a:srgbClr val="3333CC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</a:t>
            </a:r>
            <a:r>
              <a:rPr lang="en-US" sz="2800" dirty="0" smtClean="0"/>
              <a:t>Sturgeon…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weight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len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locHL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locHL</a:t>
            </a:r>
            <a:r>
              <a:rPr lang="en-US" sz="2200" dirty="0" smtClean="0"/>
              <a:t>*</a:t>
            </a:r>
            <a:r>
              <a:rPr lang="en-US" sz="2200" dirty="0" err="1" smtClean="0"/>
              <a:t>len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baseline="-25000" dirty="0" smtClean="0">
                <a:latin typeface="Symbol" pitchFamily="18" charset="2"/>
              </a:rPr>
              <a:t>1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Atlantic salmon </a:t>
            </a:r>
            <a:r>
              <a:rPr lang="en-US" sz="2800" dirty="0" err="1" smtClean="0"/>
              <a:t>utlimate</a:t>
            </a:r>
            <a:r>
              <a:rPr lang="en-US" sz="2800" dirty="0" smtClean="0"/>
              <a:t> full model …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sz="2000" dirty="0" err="1">
                <a:latin typeface="Symbol" pitchFamily="18" charset="2"/>
              </a:rPr>
              <a:t>m</a:t>
            </a:r>
            <a:r>
              <a:rPr lang="en-US" sz="2000" baseline="-25000" dirty="0" err="1"/>
              <a:t>weight</a:t>
            </a:r>
            <a:r>
              <a:rPr lang="en-US" sz="2000" dirty="0"/>
              <a:t> =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2000" dirty="0"/>
              <a:t> + </a:t>
            </a:r>
            <a:r>
              <a:rPr lang="en-US" sz="2000" dirty="0">
                <a:latin typeface="Symbol" pitchFamily="18" charset="2"/>
              </a:rPr>
              <a:t>b</a:t>
            </a:r>
            <a:r>
              <a:rPr lang="en-US" sz="2000" baseline="-25000" dirty="0"/>
              <a:t>1</a:t>
            </a:r>
            <a:r>
              <a:rPr lang="en-US" sz="2000" dirty="0"/>
              <a:t>len + </a:t>
            </a:r>
            <a:r>
              <a:rPr lang="en-US" sz="2000" dirty="0">
                <a:latin typeface="Symbol" pitchFamily="18" charset="2"/>
              </a:rPr>
              <a:t>d</a:t>
            </a:r>
            <a:r>
              <a:rPr lang="en-US" sz="2000" baseline="-25000" dirty="0"/>
              <a:t>1</a:t>
            </a:r>
            <a:r>
              <a:rPr lang="en-US" sz="2000" dirty="0"/>
              <a:t>locHL + </a:t>
            </a:r>
            <a:r>
              <a:rPr lang="en-US" sz="2000" dirty="0">
                <a:latin typeface="Symbol" pitchFamily="18" charset="2"/>
              </a:rPr>
              <a:t>g</a:t>
            </a:r>
            <a:r>
              <a:rPr lang="en-US" sz="2000" baseline="-25000" dirty="0"/>
              <a:t>1</a:t>
            </a:r>
            <a:r>
              <a:rPr lang="en-US" sz="2000" dirty="0"/>
              <a:t>locHL*</a:t>
            </a:r>
            <a:r>
              <a:rPr lang="en-US" sz="2000" dirty="0" err="1"/>
              <a:t>len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</a:t>
            </a:r>
            <a:r>
              <a:rPr lang="en-US" dirty="0" smtClean="0"/>
              <a:t>CHIPPEWA RIVER?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What is sub-model for </a:t>
            </a:r>
            <a:r>
              <a:rPr lang="en-US" dirty="0"/>
              <a:t>HUNTER LAKE?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9974"/>
            <a:ext cx="8763000" cy="1219200"/>
          </a:xfrm>
        </p:spPr>
        <p:txBody>
          <a:bodyPr/>
          <a:lstStyle/>
          <a:p>
            <a:r>
              <a:rPr lang="en-US" sz="2800" b="1" dirty="0" smtClean="0"/>
              <a:t>CHIP R.: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weight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len </a:t>
            </a:r>
            <a:endParaRPr lang="en-US" sz="2800" dirty="0"/>
          </a:p>
          <a:p>
            <a:r>
              <a:rPr lang="en-US" sz="2800" b="1" dirty="0" smtClean="0"/>
              <a:t>HUNTER</a:t>
            </a:r>
            <a:r>
              <a:rPr lang="en-US" sz="2800" b="1" dirty="0" smtClean="0"/>
              <a:t>: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weight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6" name="Group 310325"/>
          <p:cNvGrpSpPr/>
          <p:nvPr/>
        </p:nvGrpSpPr>
        <p:grpSpPr>
          <a:xfrm>
            <a:off x="5891213" y="3794125"/>
            <a:ext cx="422275" cy="487363"/>
            <a:chOff x="4748213" y="3794125"/>
            <a:chExt cx="422275" cy="487363"/>
          </a:xfrm>
        </p:grpSpPr>
        <p:sp>
          <p:nvSpPr>
            <p:cNvPr id="310285" name="Rectangle 41"/>
            <p:cNvSpPr>
              <a:spLocks noChangeArrowheads="1"/>
            </p:cNvSpPr>
            <p:nvPr/>
          </p:nvSpPr>
          <p:spPr bwMode="auto">
            <a:xfrm>
              <a:off x="4748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86" name="Rectangle 42"/>
            <p:cNvSpPr>
              <a:spLocks noChangeArrowheads="1"/>
            </p:cNvSpPr>
            <p:nvPr/>
          </p:nvSpPr>
          <p:spPr bwMode="auto">
            <a:xfrm>
              <a:off x="4926013" y="397668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3" name="Group 310322"/>
          <p:cNvGrpSpPr/>
          <p:nvPr/>
        </p:nvGrpSpPr>
        <p:grpSpPr>
          <a:xfrm>
            <a:off x="5891213" y="5011738"/>
            <a:ext cx="1022350" cy="487363"/>
            <a:chOff x="4748213" y="5011738"/>
            <a:chExt cx="1022350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4748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6" name="Rectangle 52"/>
            <p:cNvSpPr>
              <a:spLocks noChangeArrowheads="1"/>
            </p:cNvSpPr>
            <p:nvPr/>
          </p:nvSpPr>
          <p:spPr bwMode="auto">
            <a:xfrm>
              <a:off x="4926013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5121275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5381625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5527675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306040" cy="459562"/>
            <a:chOff x="3465513" y="4676775"/>
            <a:chExt cx="306040" cy="459562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15869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274290" cy="461149"/>
            <a:chOff x="6030913" y="3397250"/>
            <a:chExt cx="274290" cy="461149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13144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348831" y="2209800"/>
            <a:ext cx="5722437" cy="4524376"/>
            <a:chOff x="3348831" y="2209800"/>
            <a:chExt cx="5722437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80075" y="6230938"/>
              <a:ext cx="42227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3381375" y="3981450"/>
              <a:ext cx="438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7899749" y="2667000"/>
              <a:ext cx="1026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CHIP R.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924800" y="2209800"/>
              <a:ext cx="1146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HUNTER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365374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>
                <a:latin typeface="Symbol" pitchFamily="18" charset="2"/>
              </a:rPr>
              <a:t> 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689</Words>
  <Application>Microsoft Office PowerPoint</Application>
  <PresentationFormat>On-screen Show (4:3)</PresentationFormat>
  <Paragraphs>168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Office Theme</vt:lpstr>
      <vt:lpstr>Dummy Variable Regression Review</vt:lpstr>
      <vt:lpstr>Types of Questions</vt:lpstr>
      <vt:lpstr>Hypotheses</vt:lpstr>
      <vt:lpstr>Example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Equal-Intercepts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77</cp:revision>
  <dcterms:created xsi:type="dcterms:W3CDTF">2009-12-30T00:53:00Z</dcterms:created>
  <dcterms:modified xsi:type="dcterms:W3CDTF">2016-07-22T00:38:29Z</dcterms:modified>
</cp:coreProperties>
</file>