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2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CCFFFF"/>
    <a:srgbClr val="66FFFF"/>
    <a:srgbClr val="FFFF99"/>
    <a:srgbClr val="96969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645" y="-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655F88-11B6-4161-8F05-7AF29FFFA576}" type="datetimeFigureOut">
              <a:rPr lang="en-US"/>
              <a:pPr>
                <a:defRPr/>
              </a:pPr>
              <a:t>7/21/2016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00BF82D-1B81-4333-9A31-CBB42AB2A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1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37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79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69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7E1A3-599D-4558-A9A8-3E92D35C6842}" type="slidenum">
              <a:rPr lang="en-US"/>
              <a:pPr/>
              <a:t>8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2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7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SLR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08E3-CA7F-49B8-9AFE-9C8D7DFB4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8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SLR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705AA-966C-45F9-B040-2EDD603E4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7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13525"/>
            <a:ext cx="2133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13525"/>
            <a:ext cx="2895600" cy="2444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SLR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8C091-A6FE-48E1-884E-65DA2FC7D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2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SLR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663DE-AAED-410D-B1A1-576556925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5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SLR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6AADA-508F-4489-99C6-6F382DB33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7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SLR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40C2C-C828-480F-89F6-69A15F81C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SLR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2F87D-1A11-41B8-B85A-A93CFE7EC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SLR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94746-B6AC-4106-B051-0DF3264AB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3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SLR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C42CF-BBBE-4D93-AAA5-35C779ABE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SLR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6F50E-C228-49DF-9750-22BE7A64B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Ogle, Nunavut, 6-9 Aug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SLR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84950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Introduction    Slide </a:t>
            </a:r>
            <a:fld id="{DC17A2F8-6A0A-403B-ABE9-3C6DE09F6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9144000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Simple Linear Regression Review</a:t>
            </a:r>
            <a:endParaRPr lang="en-US" sz="5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352800"/>
            <a:ext cx="82296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Dr. Derek H. Ogle, Northland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College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76200" y="5105400"/>
            <a:ext cx="8991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Iqaluit, Nunavut, Canada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6-9 August 2016</a:t>
            </a:r>
            <a:endParaRPr lang="en-US" sz="3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Types of Questions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029200"/>
          </a:xfrm>
        </p:spPr>
        <p:txBody>
          <a:bodyPr/>
          <a:lstStyle/>
          <a:p>
            <a:r>
              <a:rPr lang="en-US" dirty="0" smtClean="0"/>
              <a:t>Are </a:t>
            </a:r>
            <a:r>
              <a:rPr lang="en-US" b="1" dirty="0" smtClean="0">
                <a:solidFill>
                  <a:srgbClr val="3333CC"/>
                </a:solidFill>
              </a:rPr>
              <a:t>weight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3333CC"/>
                </a:solidFill>
              </a:rPr>
              <a:t>length</a:t>
            </a:r>
            <a:r>
              <a:rPr lang="en-US" dirty="0" smtClean="0"/>
              <a:t> related?</a:t>
            </a:r>
          </a:p>
          <a:p>
            <a:endParaRPr lang="en-US" sz="1800" dirty="0"/>
          </a:p>
          <a:p>
            <a:r>
              <a:rPr lang="en-US" dirty="0" smtClean="0"/>
              <a:t>Is there a relationship between </a:t>
            </a:r>
            <a:r>
              <a:rPr lang="en-US" b="1" dirty="0" smtClean="0">
                <a:solidFill>
                  <a:srgbClr val="3333CC"/>
                </a:solidFill>
              </a:rPr>
              <a:t>CPE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3333CC"/>
                </a:solidFill>
              </a:rPr>
              <a:t>discharge</a:t>
            </a:r>
            <a:r>
              <a:rPr lang="en-US" dirty="0" smtClean="0"/>
              <a:t>?</a:t>
            </a:r>
          </a:p>
          <a:p>
            <a:endParaRPr lang="en-US" sz="1800" dirty="0"/>
          </a:p>
          <a:p>
            <a:r>
              <a:rPr lang="en-US" dirty="0" smtClean="0"/>
              <a:t>Can the </a:t>
            </a:r>
            <a:r>
              <a:rPr lang="en-US" b="1" dirty="0" smtClean="0">
                <a:solidFill>
                  <a:srgbClr val="3333CC"/>
                </a:solidFill>
              </a:rPr>
              <a:t>number of eggs </a:t>
            </a:r>
            <a:r>
              <a:rPr lang="en-US" dirty="0" smtClean="0"/>
              <a:t>be predicted from the </a:t>
            </a:r>
            <a:r>
              <a:rPr lang="en-US" b="1" dirty="0" smtClean="0">
                <a:solidFill>
                  <a:srgbClr val="3333CC"/>
                </a:solidFill>
              </a:rPr>
              <a:t>weight</a:t>
            </a:r>
            <a:r>
              <a:rPr lang="en-US" dirty="0" smtClean="0"/>
              <a:t> of the female?</a:t>
            </a:r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Identify relationship between two </a:t>
            </a:r>
            <a:r>
              <a:rPr lang="en-US" b="1" dirty="0" smtClean="0">
                <a:solidFill>
                  <a:srgbClr val="3333CC"/>
                </a:solidFill>
              </a:rPr>
              <a:t>quantitative variables</a:t>
            </a:r>
            <a:r>
              <a:rPr lang="en-US" dirty="0" smtClean="0"/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005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Hypotheses</a:t>
            </a:r>
            <a:endParaRPr lang="en-US" b="1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1698625"/>
          </a:xfrm>
        </p:spPr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H</a:t>
            </a:r>
            <a:r>
              <a:rPr lang="en-US" sz="3600" b="1" baseline="-25000" dirty="0">
                <a:solidFill>
                  <a:srgbClr val="C00000"/>
                </a:solidFill>
              </a:rPr>
              <a:t>0</a:t>
            </a:r>
            <a:r>
              <a:rPr lang="en-US" sz="3600" dirty="0" smtClean="0"/>
              <a:t>: “the two variables are not related”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H</a:t>
            </a:r>
            <a:r>
              <a:rPr lang="en-US" sz="3600" b="1" baseline="-25000" dirty="0">
                <a:solidFill>
                  <a:srgbClr val="C00000"/>
                </a:solidFill>
              </a:rPr>
              <a:t>0</a:t>
            </a:r>
            <a:r>
              <a:rPr lang="en-US" sz="3600" dirty="0"/>
              <a:t>: “a flat line (no slope) fits the data</a:t>
            </a:r>
            <a:r>
              <a:rPr lang="en-US" sz="3600" dirty="0" smtClean="0"/>
              <a:t>”</a:t>
            </a:r>
          </a:p>
          <a:p>
            <a:endParaRPr lang="en-US" sz="3600" dirty="0"/>
          </a:p>
          <a:p>
            <a:r>
              <a:rPr lang="en-US" sz="3600" b="1" dirty="0" smtClean="0">
                <a:solidFill>
                  <a:srgbClr val="3333CC"/>
                </a:solidFill>
              </a:rPr>
              <a:t>H</a:t>
            </a:r>
            <a:r>
              <a:rPr lang="en-US" sz="3600" b="1" baseline="-25000" dirty="0" smtClean="0">
                <a:solidFill>
                  <a:srgbClr val="3333CC"/>
                </a:solidFill>
              </a:rPr>
              <a:t>A</a:t>
            </a:r>
            <a:r>
              <a:rPr lang="en-US" sz="3600" dirty="0"/>
              <a:t>: </a:t>
            </a:r>
            <a:r>
              <a:rPr lang="en-US" sz="3600" dirty="0" smtClean="0"/>
              <a:t>“the two variables are related”</a:t>
            </a:r>
          </a:p>
          <a:p>
            <a:r>
              <a:rPr lang="en-US" sz="3600" b="1" dirty="0">
                <a:solidFill>
                  <a:srgbClr val="3333CC"/>
                </a:solidFill>
              </a:rPr>
              <a:t>H</a:t>
            </a:r>
            <a:r>
              <a:rPr lang="en-US" sz="3600" b="1" baseline="-25000" dirty="0">
                <a:solidFill>
                  <a:srgbClr val="3333CC"/>
                </a:solidFill>
              </a:rPr>
              <a:t>A</a:t>
            </a:r>
            <a:r>
              <a:rPr lang="en-US" sz="3600" dirty="0"/>
              <a:t>: </a:t>
            </a:r>
            <a:r>
              <a:rPr lang="en-US" sz="3600" dirty="0" smtClean="0"/>
              <a:t>“a non-flat (a slope) fits the data”</a:t>
            </a:r>
            <a:endParaRPr lang="en-US" sz="3600" dirty="0" smtClean="0"/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SLR</a:t>
            </a:r>
            <a:endParaRPr lang="en-US" dirty="0"/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577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Hypotheses</a:t>
            </a:r>
            <a:endParaRPr lang="en-US" b="1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1698625"/>
          </a:xfrm>
        </p:spPr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H</a:t>
            </a:r>
            <a:r>
              <a:rPr lang="en-US" sz="3600" b="1" baseline="-25000" dirty="0">
                <a:solidFill>
                  <a:srgbClr val="C00000"/>
                </a:solidFill>
              </a:rPr>
              <a:t>0</a:t>
            </a:r>
            <a:r>
              <a:rPr lang="en-US" sz="3600" dirty="0" smtClean="0"/>
              <a:t>: “the two variables are not related”</a:t>
            </a:r>
          </a:p>
          <a:p>
            <a:r>
              <a:rPr lang="en-US" sz="3600" b="1" dirty="0" smtClean="0">
                <a:solidFill>
                  <a:srgbClr val="3333CC"/>
                </a:solidFill>
              </a:rPr>
              <a:t>H</a:t>
            </a:r>
            <a:r>
              <a:rPr lang="en-US" sz="3600" b="1" baseline="-25000" dirty="0" smtClean="0">
                <a:solidFill>
                  <a:srgbClr val="3333CC"/>
                </a:solidFill>
              </a:rPr>
              <a:t>A</a:t>
            </a:r>
            <a:r>
              <a:rPr lang="en-US" sz="3600" dirty="0"/>
              <a:t>: </a:t>
            </a:r>
            <a:r>
              <a:rPr lang="en-US" sz="3600" dirty="0" smtClean="0"/>
              <a:t>“the two variables are related”</a:t>
            </a:r>
            <a:endParaRPr lang="en-US" sz="3600" dirty="0" smtClean="0"/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SLR</a:t>
            </a:r>
            <a:endParaRPr lang="en-US" dirty="0"/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379028"/>
            <a:ext cx="4267200" cy="424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0128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Assumptions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Independence of individuals between and among groups.</a:t>
            </a:r>
          </a:p>
          <a:p>
            <a:r>
              <a:rPr lang="en-US" dirty="0" smtClean="0"/>
              <a:t>A line adequately represents the relationship.</a:t>
            </a:r>
          </a:p>
          <a:p>
            <a:r>
              <a:rPr lang="en-US" dirty="0" smtClean="0"/>
              <a:t>Consistent vertical scatter around the line (i.e., homoscedastic).</a:t>
            </a:r>
          </a:p>
          <a:p>
            <a:r>
              <a:rPr lang="en-US" dirty="0" smtClean="0"/>
              <a:t>Normality of residuals.</a:t>
            </a:r>
          </a:p>
          <a:p>
            <a:r>
              <a:rPr lang="en-US" dirty="0" smtClean="0"/>
              <a:t>No outliers.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SLR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780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Weight-Length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4525963"/>
          </a:xfrm>
        </p:spPr>
        <p:txBody>
          <a:bodyPr/>
          <a:lstStyle/>
          <a:p>
            <a:r>
              <a:rPr lang="en-US" dirty="0" smtClean="0"/>
              <a:t>Usually non-linear (in shape) and heteroscedastic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026" name="Picture 2" descr="http://derekogle.com/NCNRS349/modules/Condition/BKG_files/figure-html/unnamed-chunk-4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62980"/>
            <a:ext cx="4267200" cy="426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9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Weight-Length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4525963"/>
          </a:xfrm>
        </p:spPr>
        <p:txBody>
          <a:bodyPr/>
          <a:lstStyle/>
          <a:p>
            <a:r>
              <a:rPr lang="en-US" dirty="0" smtClean="0"/>
              <a:t>Usually non-linear (in shape) and heteroscedastic</a:t>
            </a:r>
          </a:p>
          <a:p>
            <a:r>
              <a:rPr lang="en-US" dirty="0" smtClean="0"/>
              <a:t>Can be represented by a power function with multiplicative errors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Examine natural logarithm of this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326580"/>
              </p:ext>
            </p:extLst>
          </p:nvPr>
        </p:nvGraphicFramePr>
        <p:xfrm>
          <a:off x="3467100" y="3200400"/>
          <a:ext cx="2209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4" imgW="723586" imgH="228501" progId="Equation.3">
                  <p:embed/>
                </p:oleObj>
              </mc:Choice>
              <mc:Fallback>
                <p:oleObj name="Equation" r:id="rId4" imgW="72358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3200400"/>
                        <a:ext cx="2209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788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dirty="0" smtClean="0">
                <a:sym typeface="Symbol" pitchFamily="18" charset="2"/>
              </a:rPr>
              <a:t>if </a:t>
            </a:r>
            <a:r>
              <a:rPr lang="en-US" dirty="0">
                <a:sym typeface="Symbol" pitchFamily="18" charset="2"/>
              </a:rPr>
              <a:t>b</a:t>
            </a:r>
            <a:r>
              <a:rPr lang="en-US" dirty="0">
                <a:cs typeface="Arial" charset="0"/>
                <a:sym typeface="Symbol" pitchFamily="18" charset="2"/>
              </a:rPr>
              <a:t>≠3 then fish growth is </a:t>
            </a:r>
            <a:r>
              <a:rPr lang="en-US" dirty="0" err="1">
                <a:cs typeface="Arial" charset="0"/>
                <a:sym typeface="Symbol" pitchFamily="18" charset="2"/>
              </a:rPr>
              <a:t>allometric</a:t>
            </a:r>
            <a:endParaRPr lang="en-US" dirty="0">
              <a:cs typeface="Arial" charset="0"/>
              <a:sym typeface="Symbol" pitchFamily="18" charset="2"/>
            </a:endParaRPr>
          </a:p>
          <a:p>
            <a:pPr lvl="1"/>
            <a:r>
              <a:rPr lang="en-US" dirty="0">
                <a:cs typeface="Arial" charset="0"/>
                <a:sym typeface="Symbol" pitchFamily="18" charset="2"/>
              </a:rPr>
              <a:t>if b&lt;3 then fish gets more </a:t>
            </a:r>
            <a:r>
              <a:rPr lang="en-US" dirty="0" err="1">
                <a:cs typeface="Arial" charset="0"/>
                <a:sym typeface="Symbol" pitchFamily="18" charset="2"/>
              </a:rPr>
              <a:t>fusiform</a:t>
            </a:r>
            <a:r>
              <a:rPr lang="en-US" dirty="0">
                <a:cs typeface="Arial" charset="0"/>
                <a:sym typeface="Symbol" pitchFamily="18" charset="2"/>
              </a:rPr>
              <a:t> with time</a:t>
            </a:r>
          </a:p>
          <a:p>
            <a:pPr lvl="1"/>
            <a:endParaRPr lang="en-US" dirty="0" smtClean="0">
              <a:cs typeface="Arial" charset="0"/>
              <a:sym typeface="Symbol" pitchFamily="18" charset="2"/>
            </a:endParaRPr>
          </a:p>
          <a:p>
            <a:pPr lvl="1"/>
            <a:endParaRPr lang="en-US" dirty="0">
              <a:cs typeface="Arial" charset="0"/>
              <a:sym typeface="Symbol" pitchFamily="18" charset="2"/>
            </a:endParaRPr>
          </a:p>
          <a:p>
            <a:pPr lvl="1"/>
            <a:endParaRPr lang="en-US" dirty="0" smtClean="0">
              <a:cs typeface="Arial" charset="0"/>
              <a:sym typeface="Symbol" pitchFamily="18" charset="2"/>
            </a:endParaRPr>
          </a:p>
          <a:p>
            <a:pPr lvl="1"/>
            <a:endParaRPr lang="en-US" dirty="0">
              <a:cs typeface="Arial" charset="0"/>
              <a:sym typeface="Symbol" pitchFamily="18" charset="2"/>
            </a:endParaRPr>
          </a:p>
          <a:p>
            <a:pPr lvl="1"/>
            <a:r>
              <a:rPr lang="en-US" dirty="0" smtClean="0">
                <a:cs typeface="Arial" charset="0"/>
                <a:sym typeface="Symbol" pitchFamily="18" charset="2"/>
              </a:rPr>
              <a:t>if </a:t>
            </a:r>
            <a:r>
              <a:rPr lang="en-US" dirty="0">
                <a:cs typeface="Arial" charset="0"/>
                <a:sym typeface="Symbol" pitchFamily="18" charset="2"/>
              </a:rPr>
              <a:t>b&gt;3 then fish gets more plump with time</a:t>
            </a:r>
          </a:p>
        </p:txBody>
      </p:sp>
      <p:pic>
        <p:nvPicPr>
          <p:cNvPr id="11" name="Picture 10" descr="ruf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078" y="4714438"/>
            <a:ext cx="3829922" cy="1914962"/>
          </a:xfrm>
          <a:prstGeom prst="rect">
            <a:avLst/>
          </a:prstGeom>
        </p:spPr>
      </p:pic>
      <p:pic>
        <p:nvPicPr>
          <p:cNvPr id="7" name="Picture 6" descr="ruffe.png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231" y="5562600"/>
            <a:ext cx="1531969" cy="434058"/>
          </a:xfrm>
          <a:prstGeom prst="rect">
            <a:avLst/>
          </a:prstGeom>
        </p:spPr>
      </p:pic>
      <p:pic>
        <p:nvPicPr>
          <p:cNvPr id="8" name="Picture 7" descr="ruffe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5227087"/>
            <a:ext cx="2553282" cy="1021313"/>
          </a:xfrm>
          <a:prstGeom prst="rect">
            <a:avLst/>
          </a:prstGeom>
        </p:spPr>
      </p:pic>
      <p:pic>
        <p:nvPicPr>
          <p:cNvPr id="9" name="Picture 8" descr="ruf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078" y="2209800"/>
            <a:ext cx="3829922" cy="1914962"/>
          </a:xfrm>
          <a:prstGeom prst="rect">
            <a:avLst/>
          </a:prstGeom>
        </p:spPr>
      </p:pic>
      <p:pic>
        <p:nvPicPr>
          <p:cNvPr id="10" name="Picture 9" descr="ruffe.png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1084" y="2895600"/>
            <a:ext cx="868116" cy="765985"/>
          </a:xfrm>
          <a:prstGeom prst="rect">
            <a:avLst/>
          </a:prstGeom>
        </p:spPr>
      </p:pic>
      <p:pic>
        <p:nvPicPr>
          <p:cNvPr id="12" name="Picture 11" descr="ruffe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590800"/>
            <a:ext cx="2042625" cy="127664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Ogle, Nunavut, 6-9 Aug 2016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Weight-Length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35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293</Words>
  <Application>Microsoft Office PowerPoint</Application>
  <PresentationFormat>On-screen Show (4:3)</PresentationFormat>
  <Paragraphs>68</Paragraphs>
  <Slides>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Symbol</vt:lpstr>
      <vt:lpstr>Office Theme</vt:lpstr>
      <vt:lpstr>Equation</vt:lpstr>
      <vt:lpstr>Simple Linear Regression Review</vt:lpstr>
      <vt:lpstr>Types of Questions</vt:lpstr>
      <vt:lpstr>Hypotheses</vt:lpstr>
      <vt:lpstr>Hypotheses</vt:lpstr>
      <vt:lpstr>Assumptions</vt:lpstr>
      <vt:lpstr>Weight-Length Relationship</vt:lpstr>
      <vt:lpstr>Weight-Length Relationship</vt:lpstr>
      <vt:lpstr>Weight-Length Relationship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Refresher for Fisheries Professionals</dc:title>
  <dc:creator>Derek Ogle</dc:creator>
  <cp:lastModifiedBy>Derek Ogle</cp:lastModifiedBy>
  <cp:revision>71</cp:revision>
  <dcterms:created xsi:type="dcterms:W3CDTF">2009-12-30T00:53:00Z</dcterms:created>
  <dcterms:modified xsi:type="dcterms:W3CDTF">2016-07-21T21:18:17Z</dcterms:modified>
</cp:coreProperties>
</file>