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7" r:id="rId7"/>
    <p:sldId id="266" r:id="rId8"/>
    <p:sldId id="263" r:id="rId9"/>
    <p:sldId id="264" r:id="rId10"/>
    <p:sldId id="265" r:id="rId11"/>
    <p:sldId id="262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CCFFFF"/>
    <a:srgbClr val="66FFFF"/>
    <a:srgbClr val="FFFF99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31" y="3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655F88-11B6-4161-8F05-7AF29FFFA576}" type="datetimeFigureOut">
              <a:rPr lang="en-US"/>
              <a:pPr>
                <a:defRPr/>
              </a:pPr>
              <a:t>7/24/2016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0BF82D-1B81-4333-9A31-CBB42AB2A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1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86509-4D0F-4574-951E-E9656A951F15}" type="slidenum">
              <a:rPr lang="en-US"/>
              <a:pPr/>
              <a:t>2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data(</a:t>
            </a:r>
            <a:r>
              <a:rPr lang="en-US" dirty="0" err="1"/>
              <a:t>TroutBR</a:t>
            </a:r>
            <a:r>
              <a:rPr lang="en-US" dirty="0"/>
              <a:t>)</a:t>
            </a:r>
          </a:p>
          <a:p>
            <a:r>
              <a:rPr lang="en-US" dirty="0" err="1"/>
              <a:t>rbt</a:t>
            </a:r>
            <a:r>
              <a:rPr lang="en-US" dirty="0"/>
              <a:t> &lt;- </a:t>
            </a:r>
            <a:r>
              <a:rPr lang="en-US" dirty="0" err="1"/>
              <a:t>TroutBR</a:t>
            </a:r>
            <a:r>
              <a:rPr lang="en-US" dirty="0"/>
              <a:t>[</a:t>
            </a:r>
            <a:r>
              <a:rPr lang="en-US" dirty="0" err="1"/>
              <a:t>TroutBR$Species</a:t>
            </a:r>
            <a:r>
              <a:rPr lang="en-US" dirty="0"/>
              <a:t>=="Rainbow",]</a:t>
            </a:r>
          </a:p>
          <a:p>
            <a:r>
              <a:rPr lang="en-US" dirty="0"/>
              <a:t>attach(</a:t>
            </a:r>
            <a:r>
              <a:rPr lang="en-US" dirty="0" err="1"/>
              <a:t>rbt</a:t>
            </a:r>
            <a:r>
              <a:rPr lang="en-US" dirty="0"/>
              <a:t>)</a:t>
            </a:r>
          </a:p>
          <a:p>
            <a:r>
              <a:rPr lang="en-US" dirty="0"/>
              <a:t>plot(jitter(TL,1)~jitter(Age,0.5),</a:t>
            </a:r>
            <a:r>
              <a:rPr lang="en-US" dirty="0" err="1"/>
              <a:t>xlab</a:t>
            </a:r>
            <a:r>
              <a:rPr lang="en-US" dirty="0"/>
              <a:t>="Age [jittered]",</a:t>
            </a:r>
            <a:r>
              <a:rPr lang="en-US" dirty="0" err="1"/>
              <a:t>ylab</a:t>
            </a:r>
            <a:r>
              <a:rPr lang="en-US" dirty="0"/>
              <a:t>="Total Length (in) [jittered]")</a:t>
            </a:r>
          </a:p>
        </p:txBody>
      </p:sp>
    </p:spTree>
    <p:extLst>
      <p:ext uri="{BB962C8B-B14F-4D97-AF65-F5344CB8AC3E}">
        <p14:creationId xmlns:p14="http://schemas.microsoft.com/office/powerpoint/2010/main" val="3202658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6DCD8-C396-46AC-B79E-994881B71000}" type="slidenum">
              <a:rPr lang="en-US"/>
              <a:pPr/>
              <a:t>5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8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6DCD8-C396-46AC-B79E-994881B71000}" type="slidenum">
              <a:rPr lang="en-US"/>
              <a:pPr/>
              <a:t>7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6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08E3-CA7F-49B8-9AFE-9C8D7DFB4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05AA-966C-45F9-B040-2EDD603E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8C091-A6FE-48E1-884E-65DA2FC7D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2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663DE-AAED-410D-B1A1-576556925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AADA-508F-4489-99C6-6F382DB3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0C2C-C828-480F-89F6-69A15F81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2F87D-1A11-41B8-B85A-A93CFE7EC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4746-B6AC-4106-B051-0DF3264A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C42CF-BBBE-4D93-AAA5-35C779ABE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6F50E-C228-49DF-9750-22BE7A64B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von Bertalanffy Growth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849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    Slide </a:t>
            </a:r>
            <a:fld id="{DC17A2F8-6A0A-403B-ABE9-3C6DE09F6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Non-Linear Regression / von </a:t>
            </a:r>
            <a:r>
              <a:rPr lang="en-US" sz="52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Bertalanffy</a:t>
            </a: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Growth Review</a:t>
            </a:r>
            <a:endParaRPr lang="en-US" sz="5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352800"/>
            <a:ext cx="82296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Dr. Derek H. Ogle, Northland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College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6200" y="5105400"/>
            <a:ext cx="8991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Iqaluit, Nunavut, Canada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6-9 August 2016</a:t>
            </a:r>
            <a:endParaRPr lang="en-US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Non-Linear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3951"/>
            <a:ext cx="8686800" cy="5353049"/>
          </a:xfrm>
        </p:spPr>
        <p:txBody>
          <a:bodyPr/>
          <a:lstStyle/>
          <a:p>
            <a:r>
              <a:rPr lang="en-US" dirty="0" smtClean="0"/>
              <a:t>Sampling distributions of parameter estimates tend NOT to be normally distributed.</a:t>
            </a:r>
          </a:p>
          <a:p>
            <a:pPr lvl="1"/>
            <a:endParaRPr lang="en-US" sz="2000" dirty="0"/>
          </a:p>
          <a:p>
            <a:r>
              <a:rPr lang="en-US" dirty="0" smtClean="0"/>
              <a:t>Alternative CI #2 – Bootstrapping</a:t>
            </a:r>
          </a:p>
          <a:p>
            <a:pPr lvl="1"/>
            <a:r>
              <a:rPr lang="en-US" dirty="0"/>
              <a:t>Construct a random sample (with replacement) of n </a:t>
            </a:r>
            <a:r>
              <a:rPr lang="en-US" dirty="0" smtClean="0"/>
              <a:t>“cases</a:t>
            </a:r>
            <a:r>
              <a:rPr lang="en-US" dirty="0"/>
              <a:t>" </a:t>
            </a:r>
            <a:r>
              <a:rPr lang="en-US" dirty="0" smtClean="0"/>
              <a:t>of observed data.</a:t>
            </a:r>
          </a:p>
          <a:p>
            <a:pPr lvl="1"/>
            <a:r>
              <a:rPr lang="en-US" dirty="0" smtClean="0"/>
              <a:t>Extract </a:t>
            </a:r>
            <a:r>
              <a:rPr lang="en-US" dirty="0"/>
              <a:t>parameters from model </a:t>
            </a:r>
            <a:r>
              <a:rPr lang="en-US" dirty="0" smtClean="0"/>
              <a:t>fit </a:t>
            </a:r>
            <a:r>
              <a:rPr lang="en-US" dirty="0"/>
              <a:t>to this (</a:t>
            </a:r>
            <a:r>
              <a:rPr lang="en-US" dirty="0" smtClean="0"/>
              <a:t>re)sample.</a:t>
            </a:r>
          </a:p>
          <a:p>
            <a:pPr lvl="1"/>
            <a:r>
              <a:rPr lang="en-US" dirty="0" smtClean="0"/>
              <a:t>Repeat first </a:t>
            </a:r>
            <a:r>
              <a:rPr lang="en-US" dirty="0"/>
              <a:t>two steps B </a:t>
            </a:r>
            <a:r>
              <a:rPr lang="en-US" dirty="0" smtClean="0"/>
              <a:t>times.</a:t>
            </a:r>
          </a:p>
          <a:p>
            <a:pPr lvl="1"/>
            <a:r>
              <a:rPr lang="en-US" dirty="0" smtClean="0"/>
              <a:t>95</a:t>
            </a:r>
            <a:r>
              <a:rPr lang="en-US" dirty="0"/>
              <a:t>% CI is values of ordered parameter estimates with 2.5% of </a:t>
            </a:r>
            <a:r>
              <a:rPr lang="en-US" dirty="0" smtClean="0"/>
              <a:t>values lesser </a:t>
            </a:r>
            <a:r>
              <a:rPr lang="en-US" dirty="0"/>
              <a:t>and 2.5% of values greater.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von Bertalanffy Growth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0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Common Problems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Misinterpreted meanings</a:t>
            </a:r>
          </a:p>
          <a:p>
            <a:pPr lvl="1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Difficulty modeling L</a:t>
            </a:r>
            <a:r>
              <a:rPr lang="en-US" b="1" baseline="-25000" dirty="0" smtClean="0">
                <a:cs typeface="Arial" charset="0"/>
              </a:rPr>
              <a:t>∞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Few old fish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Difficulty modeling 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Few young fish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Model won’t converge, Poor parameter estimates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Much variability in length at each age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Highly correlated parameters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“Scale” of L</a:t>
            </a:r>
            <a:r>
              <a:rPr lang="en-US" b="1" baseline="-25000" dirty="0" smtClean="0">
                <a:cs typeface="Arial" charset="0"/>
              </a:rPr>
              <a:t>∞</a:t>
            </a:r>
            <a:r>
              <a:rPr lang="en-US" dirty="0" smtClean="0"/>
              <a:t> much different than K or t</a:t>
            </a:r>
            <a:r>
              <a:rPr lang="en-US" baseline="-25000" dirty="0" smtClean="0"/>
              <a:t>o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Type of error structure (additive or multiplicative)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von Bertalanffy Growth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1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Data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2971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u="sng" dirty="0">
                <a:latin typeface="Courier New" pitchFamily="49" charset="0"/>
              </a:rPr>
              <a:t>TL Age Species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29  10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29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24   4 </a:t>
            </a:r>
            <a:r>
              <a:rPr lang="en-US" sz="1800" dirty="0" smtClean="0">
                <a:latin typeface="Courier New" pitchFamily="49" charset="0"/>
              </a:rPr>
              <a:t>Rainbow</a:t>
            </a:r>
            <a:endParaRPr lang="en-US" sz="1800" dirty="0">
              <a:latin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219200"/>
            <a:ext cx="5048250" cy="50482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von Bertalanffy Growth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4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Models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562600"/>
          </a:xfrm>
        </p:spPr>
        <p:txBody>
          <a:bodyPr/>
          <a:lstStyle/>
          <a:p>
            <a:r>
              <a:rPr lang="en-US" b="1" dirty="0"/>
              <a:t>Purposes</a:t>
            </a:r>
          </a:p>
          <a:p>
            <a:pPr lvl="1"/>
            <a:r>
              <a:rPr lang="en-US" dirty="0"/>
              <a:t>Summarize growth </a:t>
            </a:r>
            <a:r>
              <a:rPr lang="en-US" dirty="0" smtClean="0"/>
              <a:t>with </a:t>
            </a:r>
            <a:r>
              <a:rPr lang="en-US" dirty="0"/>
              <a:t>few parameters.</a:t>
            </a:r>
          </a:p>
          <a:p>
            <a:pPr lvl="1"/>
            <a:r>
              <a:rPr lang="en-US" dirty="0" smtClean="0"/>
              <a:t>Compare growth </a:t>
            </a:r>
            <a:r>
              <a:rPr lang="en-US" dirty="0"/>
              <a:t>parameters </a:t>
            </a:r>
            <a:r>
              <a:rPr lang="en-US" dirty="0" smtClean="0"/>
              <a:t>among </a:t>
            </a:r>
            <a:r>
              <a:rPr lang="en-US" dirty="0"/>
              <a:t>populations.</a:t>
            </a:r>
          </a:p>
          <a:p>
            <a:pPr lvl="1"/>
            <a:r>
              <a:rPr lang="en-US" dirty="0" smtClean="0"/>
              <a:t>Use results </a:t>
            </a:r>
            <a:r>
              <a:rPr lang="en-US" dirty="0" smtClean="0"/>
              <a:t>in </a:t>
            </a:r>
            <a:r>
              <a:rPr lang="en-US" dirty="0"/>
              <a:t>key fisheries </a:t>
            </a:r>
            <a:r>
              <a:rPr lang="en-US" dirty="0" smtClean="0"/>
              <a:t>models, </a:t>
            </a:r>
            <a:r>
              <a:rPr lang="en-US" dirty="0"/>
              <a:t>such as </a:t>
            </a:r>
            <a:r>
              <a:rPr lang="en-US" dirty="0" err="1"/>
              <a:t>Beverton</a:t>
            </a:r>
            <a:r>
              <a:rPr lang="en-US" dirty="0"/>
              <a:t>-Holt yield models.</a:t>
            </a:r>
          </a:p>
          <a:p>
            <a:pPr lvl="1"/>
            <a:endParaRPr lang="en-US" sz="1400" dirty="0"/>
          </a:p>
          <a:p>
            <a:r>
              <a:rPr lang="en-US" b="1" dirty="0"/>
              <a:t>Main models</a:t>
            </a:r>
          </a:p>
          <a:p>
            <a:pPr lvl="1"/>
            <a:r>
              <a:rPr lang="en-US" dirty="0"/>
              <a:t>Von </a:t>
            </a:r>
            <a:r>
              <a:rPr lang="en-US" dirty="0" err="1"/>
              <a:t>Bertalanffy</a:t>
            </a:r>
            <a:endParaRPr lang="en-US" dirty="0"/>
          </a:p>
          <a:p>
            <a:pPr lvl="1"/>
            <a:r>
              <a:rPr lang="en-US" dirty="0" err="1" smtClean="0"/>
              <a:t>Gompertz</a:t>
            </a:r>
            <a:endParaRPr lang="en-US" dirty="0" smtClean="0"/>
          </a:p>
          <a:p>
            <a:pPr lvl="1"/>
            <a:r>
              <a:rPr lang="en-US" dirty="0" smtClean="0"/>
              <a:t>Logistic</a:t>
            </a:r>
            <a:endParaRPr lang="en-US" dirty="0"/>
          </a:p>
          <a:p>
            <a:pPr lvl="1"/>
            <a:r>
              <a:rPr lang="en-US" dirty="0" err="1"/>
              <a:t>Schnute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von Bertalanffy Growth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971800"/>
            <a:ext cx="89916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L</a:t>
            </a:r>
            <a:r>
              <a:rPr lang="en-US" b="1" baseline="-25000" dirty="0">
                <a:cs typeface="Arial" charset="0"/>
              </a:rPr>
              <a:t>∞</a:t>
            </a:r>
            <a:r>
              <a:rPr lang="en-US" dirty="0"/>
              <a:t> = asymptotic mean </a:t>
            </a:r>
            <a:r>
              <a:rPr lang="en-US" dirty="0" smtClean="0"/>
              <a:t>length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 smtClean="0"/>
              <a:t>t</a:t>
            </a:r>
            <a:r>
              <a:rPr lang="en-US" b="1" baseline="-25000" dirty="0" smtClean="0"/>
              <a:t>o</a:t>
            </a:r>
            <a:r>
              <a:rPr lang="en-US" dirty="0" smtClean="0"/>
              <a:t> </a:t>
            </a:r>
            <a:r>
              <a:rPr lang="en-US" dirty="0"/>
              <a:t>= time </a:t>
            </a:r>
            <a:r>
              <a:rPr lang="en-US" dirty="0" smtClean="0"/>
              <a:t>when </a:t>
            </a:r>
            <a:r>
              <a:rPr lang="en-US" dirty="0"/>
              <a:t>mean </a:t>
            </a:r>
            <a:r>
              <a:rPr lang="en-US" dirty="0" smtClean="0"/>
              <a:t>length </a:t>
            </a:r>
            <a:r>
              <a:rPr lang="en-US" dirty="0"/>
              <a:t>is 0 (artifact</a:t>
            </a:r>
            <a:r>
              <a:rPr lang="en-US" dirty="0" smtClean="0"/>
              <a:t>)</a:t>
            </a:r>
            <a:endParaRPr lang="en-US" sz="1600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27885"/>
            <a:ext cx="6858000" cy="108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von Bertalanffy Growth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3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Von Bertalanffy – Typical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200150"/>
            <a:ext cx="5048250" cy="50482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von Bertalanffy Growth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971800"/>
            <a:ext cx="89916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L</a:t>
            </a:r>
            <a:r>
              <a:rPr lang="en-US" b="1" baseline="-25000" dirty="0" smtClean="0">
                <a:cs typeface="Arial" charset="0"/>
              </a:rPr>
              <a:t>∞</a:t>
            </a:r>
            <a:r>
              <a:rPr lang="en-US" dirty="0" smtClean="0"/>
              <a:t> = asymptotic mean length</a:t>
            </a:r>
          </a:p>
          <a:p>
            <a:pPr>
              <a:lnSpc>
                <a:spcPct val="90000"/>
              </a:lnSpc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t</a:t>
            </a:r>
            <a:r>
              <a:rPr lang="en-US" b="1" baseline="-25000" dirty="0" smtClean="0"/>
              <a:t>o</a:t>
            </a:r>
            <a:r>
              <a:rPr lang="en-US" dirty="0" smtClean="0"/>
              <a:t> = time when mean length is 0 (artifact)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/>
              <a:t>K</a:t>
            </a:r>
            <a:r>
              <a:rPr lang="en-US" dirty="0"/>
              <a:t> = Brody “growth” coefficient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ontrols </a:t>
            </a:r>
            <a:r>
              <a:rPr lang="en-US" dirty="0"/>
              <a:t>“curvature” of the </a:t>
            </a:r>
            <a:r>
              <a:rPr lang="en-US" dirty="0" smtClean="0"/>
              <a:t>model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How “fast” mean length approaches </a:t>
            </a:r>
            <a:r>
              <a:rPr lang="en-US" dirty="0"/>
              <a:t>L</a:t>
            </a:r>
            <a:r>
              <a:rPr lang="en-US" baseline="-25000" dirty="0">
                <a:cs typeface="Arial" charset="0"/>
              </a:rPr>
              <a:t>∞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log(2)/K is “half-life”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27885"/>
            <a:ext cx="6858000" cy="108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von Bertalanffy Growth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6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Von Bertalanffy – Typical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von Bertalanffy Growth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1447799"/>
            <a:ext cx="4514850" cy="4505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775" y="1471612"/>
            <a:ext cx="44481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3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Non-Linear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3951"/>
            <a:ext cx="8382000" cy="1314449"/>
          </a:xfrm>
        </p:spPr>
        <p:txBody>
          <a:bodyPr/>
          <a:lstStyle/>
          <a:p>
            <a:r>
              <a:rPr lang="en-US" dirty="0" smtClean="0"/>
              <a:t>VBGF is non-linear, in shape and parameters</a:t>
            </a:r>
          </a:p>
          <a:p>
            <a:r>
              <a:rPr lang="en-US" dirty="0" smtClean="0"/>
              <a:t>Non-linear least-squares minimizes RSS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von Bertalanffy Growth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2266951"/>
            <a:ext cx="4648200" cy="222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However, no closed-form solution</a:t>
            </a:r>
          </a:p>
          <a:p>
            <a:pPr lvl="1"/>
            <a:r>
              <a:rPr lang="en-US" dirty="0" smtClean="0"/>
              <a:t>Algorithms require </a:t>
            </a:r>
            <a:r>
              <a:rPr lang="en-US" dirty="0"/>
              <a:t>starting values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teratively search for minimum RSS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2895600"/>
            <a:ext cx="3810000" cy="34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1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Non-Linear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3951"/>
            <a:ext cx="8382000" cy="5353049"/>
          </a:xfrm>
        </p:spPr>
        <p:txBody>
          <a:bodyPr/>
          <a:lstStyle/>
          <a:p>
            <a:r>
              <a:rPr lang="en-US" dirty="0" smtClean="0"/>
              <a:t>Sampling distributions of parameter estimates tend NOT to be normally distributed.</a:t>
            </a:r>
          </a:p>
          <a:p>
            <a:pPr lvl="1"/>
            <a:endParaRPr lang="en-US" sz="2000" dirty="0"/>
          </a:p>
          <a:p>
            <a:r>
              <a:rPr lang="en-US" dirty="0" smtClean="0"/>
              <a:t>Alternative CI #1 – Profile Likelihood Method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Symbol" panose="05050102010706020507" pitchFamily="18" charset="2"/>
              </a:rPr>
              <a:t>c</a:t>
            </a:r>
            <a:r>
              <a:rPr lang="en-US" baseline="30000" dirty="0" smtClean="0"/>
              <a:t>2</a:t>
            </a:r>
            <a:r>
              <a:rPr lang="en-US" dirty="0" smtClean="0"/>
              <a:t> and shape of likelihood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von Bertalanffy Growth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9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534</Words>
  <Application>Microsoft Office PowerPoint</Application>
  <PresentationFormat>On-screen Show (4:3)</PresentationFormat>
  <Paragraphs>123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Symbol</vt:lpstr>
      <vt:lpstr>Office Theme</vt:lpstr>
      <vt:lpstr>Non-Linear Regression / von Bertalanffy Growth Review</vt:lpstr>
      <vt:lpstr>Length-At-Age Data</vt:lpstr>
      <vt:lpstr>Length-At-Age Models</vt:lpstr>
      <vt:lpstr>Von Bertalanffy – Typical</vt:lpstr>
      <vt:lpstr>Von Bertalanffy – Typical</vt:lpstr>
      <vt:lpstr>Von Bertalanffy – Typical</vt:lpstr>
      <vt:lpstr>Von Bertalanffy – Typical</vt:lpstr>
      <vt:lpstr>Non-Linear Modeling</vt:lpstr>
      <vt:lpstr>Non-Linear Modeling</vt:lpstr>
      <vt:lpstr>Non-Linear Modeling</vt:lpstr>
      <vt:lpstr>Von Bertalanffy – Typical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Refresher for Fisheries Professionals</dc:title>
  <dc:creator>Derek Ogle</dc:creator>
  <cp:lastModifiedBy>Derek Ogle</cp:lastModifiedBy>
  <cp:revision>84</cp:revision>
  <dcterms:created xsi:type="dcterms:W3CDTF">2009-12-30T00:53:00Z</dcterms:created>
  <dcterms:modified xsi:type="dcterms:W3CDTF">2016-07-25T00:47:17Z</dcterms:modified>
</cp:coreProperties>
</file>