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1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5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3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Age-Length 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Age-Length Key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Age-Length Key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Age-Length Key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Age-Length Key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Age-Length Key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Age-Length Keys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Iqaluit, Nunavut, Canada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6-9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Age-Length Key – Fractionation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FF0000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3*0.5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400" dirty="0">
                <a:sym typeface="Wingdings" pitchFamily="2" charset="2"/>
              </a:rPr>
              <a:t>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Choose 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age-1 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</a:t>
            </a:r>
            <a:r>
              <a:rPr lang="en-US" sz="2400" dirty="0" smtClean="0"/>
              <a:t>selected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chosen</a:t>
            </a:r>
          </a:p>
          <a:p>
            <a:pPr lvl="1"/>
            <a:endParaRPr lang="en-US" sz="1600" dirty="0"/>
          </a:p>
          <a:p>
            <a:r>
              <a:rPr lang="en-US" dirty="0"/>
              <a:t>thus,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CC0000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CC0000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CC0000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Age-Length 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</a:t>
            </a:r>
            <a:r>
              <a:rPr lang="en-US" sz="2400" dirty="0" smtClean="0">
                <a:sym typeface="Wingdings" pitchFamily="2" charset="2"/>
              </a:rPr>
              <a:t>ages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 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sym typeface="Wingdings" pitchFamily="2" charset="2"/>
              </a:rPr>
              <a:t> 0</a:t>
            </a:r>
            <a:endParaRPr lang="en-US" sz="2000" b="1">
              <a:solidFill>
                <a:srgbClr val="C00000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Age-Length Key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</a:t>
            </a:r>
            <a:r>
              <a:rPr lang="en-US" sz="2400" dirty="0" smtClean="0">
                <a:sym typeface="Wingdings" pitchFamily="2" charset="2"/>
              </a:rPr>
              <a:t>age-3</a:t>
            </a:r>
            <a:endParaRPr lang="en-US" sz="24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rgbClr val="C00000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sym typeface="Wingdings" pitchFamily="2" charset="2"/>
              </a:rPr>
              <a:t> 3</a:t>
            </a:r>
            <a:endParaRPr lang="en-US" sz="2000" b="1">
              <a:solidFill>
                <a:srgbClr val="C00000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21336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7912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Age-Length Key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24003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246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Age-Length Key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97362"/>
          </a:xfrm>
        </p:spPr>
        <p:txBody>
          <a:bodyPr/>
          <a:lstStyle/>
          <a:p>
            <a:r>
              <a:rPr lang="en-US" dirty="0" smtClean="0"/>
              <a:t>Examine </a:t>
            </a:r>
            <a:r>
              <a:rPr lang="en-US" dirty="0" smtClean="0"/>
              <a:t>Handout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Complete Exercise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Age-Length Key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Gather </a:t>
            </a:r>
            <a:r>
              <a:rPr lang="en-US" sz="2800" dirty="0"/>
              <a:t>a </a:t>
            </a:r>
            <a:r>
              <a:rPr lang="en-US" sz="2800" dirty="0" smtClean="0"/>
              <a:t>large </a:t>
            </a:r>
            <a:r>
              <a:rPr lang="en-US" sz="2800" dirty="0"/>
              <a:t>sample of </a:t>
            </a:r>
            <a:r>
              <a:rPr lang="en-US" sz="2800" dirty="0" smtClean="0"/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Measure length of all fish.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Assess </a:t>
            </a:r>
            <a:r>
              <a:rPr lang="en-US" sz="2400" dirty="0"/>
              <a:t>age </a:t>
            </a:r>
            <a:r>
              <a:rPr lang="en-US" sz="2400" dirty="0" smtClean="0"/>
              <a:t>for only </a:t>
            </a:r>
            <a:r>
              <a:rPr lang="en-US" sz="2400" dirty="0"/>
              <a:t>a portion of </a:t>
            </a:r>
            <a:r>
              <a:rPr lang="en-US" sz="2400" dirty="0" smtClean="0"/>
              <a:t>sample (</a:t>
            </a:r>
            <a:r>
              <a:rPr lang="en-US" sz="2000" b="1" i="1" dirty="0" smtClean="0">
                <a:solidFill>
                  <a:srgbClr val="C00000"/>
                </a:solidFill>
              </a:rPr>
              <a:t>age sample</a:t>
            </a:r>
            <a:r>
              <a:rPr lang="en-US" sz="2000" dirty="0" smtClean="0"/>
              <a:t>).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Generally a </a:t>
            </a:r>
            <a:r>
              <a:rPr lang="en-US" sz="2000" dirty="0"/>
              <a:t>fixed number per </a:t>
            </a:r>
            <a:r>
              <a:rPr lang="en-US" sz="2000" dirty="0" smtClean="0"/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Two-way </a:t>
            </a:r>
            <a:r>
              <a:rPr lang="en-US" sz="2400" dirty="0"/>
              <a:t>table called an </a:t>
            </a:r>
            <a:r>
              <a:rPr lang="en-US" sz="2400" b="1" i="1" dirty="0">
                <a:solidFill>
                  <a:srgbClr val="C00000"/>
                </a:solidFill>
              </a:rPr>
              <a:t>age-length </a:t>
            </a:r>
            <a:r>
              <a:rPr lang="en-US" sz="2400" b="1" i="1" dirty="0" smtClean="0">
                <a:solidFill>
                  <a:srgbClr val="C00000"/>
                </a:solidFill>
              </a:rPr>
              <a:t>key.</a:t>
            </a:r>
          </a:p>
          <a:p>
            <a:pPr lvl="1">
              <a:lnSpc>
                <a:spcPct val="90000"/>
              </a:lnSpc>
            </a:pPr>
            <a:endParaRPr lang="en-US" sz="2400" b="1" i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Fish that are not aged are the </a:t>
            </a:r>
            <a:r>
              <a:rPr lang="en-US" sz="2800" b="1" i="1" dirty="0">
                <a:solidFill>
                  <a:srgbClr val="C00000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 age-length key to “assign” age to these fish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Age-Length 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3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 dirty="0" err="1">
                <a:latin typeface="Courier New" pitchFamily="49" charset="0"/>
              </a:rPr>
              <a:t>LCat</a:t>
            </a:r>
            <a:endParaRPr lang="en-US" sz="2000" b="1" u="sng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Age-Length Key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Common Issues with 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No fish in a length category in the age sample</a:t>
            </a:r>
          </a:p>
          <a:p>
            <a:endParaRPr lang="en-US" dirty="0" smtClean="0"/>
          </a:p>
          <a:p>
            <a:r>
              <a:rPr lang="en-US" dirty="0" smtClean="0"/>
              <a:t>Older fish in shorter, but not longer length categories (or vice-versa)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36352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400" b="1" dirty="0" smtClean="0">
                <a:latin typeface="Courier New" pitchFamily="49" charset="0"/>
              </a:rPr>
              <a:t>           </a:t>
            </a:r>
            <a:r>
              <a:rPr lang="en-US" sz="2400" b="1" dirty="0">
                <a:latin typeface="Courier New" pitchFamily="49" charset="0"/>
              </a:rPr>
              <a:t>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20 0.50 0.50 0.00</a:t>
            </a:r>
            <a:endParaRPr lang="en-US" sz="2400" b="1" dirty="0"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  <a:r>
              <a:rPr lang="en-US" sz="2400" b="1" dirty="0" smtClean="0">
                <a:latin typeface="Courier New" pitchFamily="49" charset="0"/>
              </a:rPr>
              <a:t>0.25 0.50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0.25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40 0.25 0.75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0.00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50 0.10 0.90 0.10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Age-Length Key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7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Smoothed Age-Length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Use multinomial logistic regression to model proportions at each age for each length category</a:t>
            </a:r>
          </a:p>
          <a:p>
            <a:pPr lvl="1"/>
            <a:r>
              <a:rPr lang="en-US" dirty="0" smtClean="0"/>
              <a:t>Assumes a smooth-curved representation</a:t>
            </a:r>
          </a:p>
          <a:p>
            <a:pPr lvl="1"/>
            <a:r>
              <a:rPr lang="en-US" dirty="0" smtClean="0"/>
              <a:t>Uses information from adjacent length categories</a:t>
            </a:r>
          </a:p>
          <a:p>
            <a:pPr lvl="1"/>
            <a:r>
              <a:rPr lang="en-US" dirty="0" smtClean="0"/>
              <a:t>Can predict values for missing length </a:t>
            </a:r>
            <a:r>
              <a:rPr lang="en-US" dirty="0" smtClean="0"/>
              <a:t>categories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Examine Handout &amp; Complete First Exercise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Age-Length Key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C0C0C0"/>
                </a:solidFill>
              </a:rPr>
              <a:t>Gather </a:t>
            </a:r>
            <a:r>
              <a:rPr lang="en-US" sz="2800" dirty="0">
                <a:solidFill>
                  <a:srgbClr val="C0C0C0"/>
                </a:solidFill>
              </a:rPr>
              <a:t>a </a:t>
            </a:r>
            <a:r>
              <a:rPr lang="en-US" sz="2800" dirty="0" smtClean="0">
                <a:solidFill>
                  <a:srgbClr val="C0C0C0"/>
                </a:solidFill>
              </a:rPr>
              <a:t>large </a:t>
            </a:r>
            <a:r>
              <a:rPr lang="en-US" sz="2800" dirty="0">
                <a:solidFill>
                  <a:srgbClr val="C0C0C0"/>
                </a:solidFill>
              </a:rPr>
              <a:t>sample of </a:t>
            </a:r>
            <a:r>
              <a:rPr lang="en-US" sz="2800" dirty="0" smtClean="0">
                <a:solidFill>
                  <a:srgbClr val="C0C0C0"/>
                </a:solidFill>
              </a:rPr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Measure length on all fish.</a:t>
            </a:r>
            <a:endParaRPr lang="en-US" sz="2400" dirty="0">
              <a:solidFill>
                <a:srgbClr val="C0C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Assess </a:t>
            </a:r>
            <a:r>
              <a:rPr lang="en-US" sz="2400" dirty="0">
                <a:solidFill>
                  <a:srgbClr val="C0C0C0"/>
                </a:solidFill>
              </a:rPr>
              <a:t>age </a:t>
            </a:r>
            <a:r>
              <a:rPr lang="en-US" sz="2400" dirty="0" smtClean="0">
                <a:solidFill>
                  <a:srgbClr val="C0C0C0"/>
                </a:solidFill>
              </a:rPr>
              <a:t>for only </a:t>
            </a:r>
            <a:r>
              <a:rPr lang="en-US" sz="2400" dirty="0">
                <a:solidFill>
                  <a:srgbClr val="C0C0C0"/>
                </a:solidFill>
              </a:rPr>
              <a:t>a portion of </a:t>
            </a:r>
            <a:r>
              <a:rPr lang="en-US" sz="2400" dirty="0" smtClean="0">
                <a:solidFill>
                  <a:srgbClr val="C0C0C0"/>
                </a:solidFill>
              </a:rPr>
              <a:t>sample (</a:t>
            </a:r>
            <a:r>
              <a:rPr lang="en-US" sz="2000" b="1" i="1" dirty="0" smtClean="0">
                <a:solidFill>
                  <a:srgbClr val="C0C0C0"/>
                </a:solidFill>
              </a:rPr>
              <a:t>age sample</a:t>
            </a:r>
            <a:r>
              <a:rPr lang="en-US" sz="2000" dirty="0" smtClean="0">
                <a:solidFill>
                  <a:srgbClr val="C0C0C0"/>
                </a:solidFill>
              </a:rPr>
              <a:t>).</a:t>
            </a:r>
            <a:endParaRPr lang="en-US" sz="2000" dirty="0">
              <a:solidFill>
                <a:srgbClr val="C0C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solidFill>
                  <a:srgbClr val="C0C0C0"/>
                </a:solidFill>
              </a:rPr>
              <a:t>Generally a </a:t>
            </a:r>
            <a:r>
              <a:rPr lang="en-US" sz="2000" dirty="0">
                <a:solidFill>
                  <a:srgbClr val="C0C0C0"/>
                </a:solidFill>
              </a:rPr>
              <a:t>fixed number per </a:t>
            </a:r>
            <a:r>
              <a:rPr lang="en-US" sz="2000" dirty="0" smtClean="0">
                <a:solidFill>
                  <a:srgbClr val="C0C0C0"/>
                </a:solidFill>
              </a:rPr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C0C0"/>
                </a:solidFill>
              </a:rPr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Two-way </a:t>
            </a:r>
            <a:r>
              <a:rPr lang="en-US" sz="2400" dirty="0">
                <a:solidFill>
                  <a:srgbClr val="C0C0C0"/>
                </a:solidFill>
              </a:rPr>
              <a:t>table called an </a:t>
            </a:r>
            <a:r>
              <a:rPr lang="en-US" sz="2400" b="1" i="1" dirty="0">
                <a:solidFill>
                  <a:srgbClr val="C0C0C0"/>
                </a:solidFill>
              </a:rPr>
              <a:t>age-length </a:t>
            </a:r>
            <a:r>
              <a:rPr lang="en-US" sz="2400" b="1" i="1" dirty="0" smtClean="0">
                <a:solidFill>
                  <a:srgbClr val="C0C0C0"/>
                </a:solidFill>
              </a:rPr>
              <a:t>key.</a:t>
            </a:r>
            <a:endParaRPr lang="en-US" sz="240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Fish </a:t>
            </a:r>
            <a:r>
              <a:rPr lang="en-US" sz="2800" dirty="0"/>
              <a:t>that are not aged </a:t>
            </a:r>
            <a:r>
              <a:rPr lang="en-US" sz="2800" dirty="0" smtClean="0"/>
              <a:t>are </a:t>
            </a:r>
            <a:r>
              <a:rPr lang="en-US" sz="2800" dirty="0"/>
              <a:t>the </a:t>
            </a:r>
            <a:r>
              <a:rPr lang="en-US" sz="2800" b="1" i="1" dirty="0">
                <a:solidFill>
                  <a:srgbClr val="C00000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age-length key to “assign” age to these fish.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Isermann and Knight (2005) method actually assigns ages to each individual fish.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Age-Length 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2895600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10-cm intervals for length 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/>
              <a:t>Create 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</a:t>
            </a:r>
            <a:r>
              <a:rPr lang="en-US" sz="1800" b="1" dirty="0" smtClean="0">
                <a:latin typeface="Courier New" pitchFamily="49" charset="0"/>
              </a:rPr>
              <a:t>0.50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Age-Length Key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build="allAtOnce"/>
      <p:bldP spid="2662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ages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080000" y="15875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724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Age-Length Key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30-cm </a:t>
            </a:r>
            <a:r>
              <a:rPr lang="en-US" sz="2000">
                <a:sym typeface="Wingdings" pitchFamily="2" charset="2"/>
              </a:rPr>
              <a:t>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3*0.5  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>
                <a:sym typeface="Wingdings" pitchFamily="2" charset="2"/>
              </a:rPr>
              <a:t>What to do now?</a:t>
            </a:r>
            <a:endParaRPr lang="en-US" sz="2400" b="1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18669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Age-Length Key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build="allAtOnce"/>
      <p:bldP spid="268298" grpId="0" animBg="1"/>
      <p:bldP spid="26829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1159</Words>
  <Application>Microsoft Office PowerPoint</Application>
  <PresentationFormat>On-screen Show (4:3)</PresentationFormat>
  <Paragraphs>523</Paragraphs>
  <Slides>14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Office Theme</vt:lpstr>
      <vt:lpstr>Age-Length Keys</vt:lpstr>
      <vt:lpstr>Age-Length Key – Concept</vt:lpstr>
      <vt:lpstr>Age-Length Key – Concept</vt:lpstr>
      <vt:lpstr>Common Issues with ALK</vt:lpstr>
      <vt:lpstr>Smoothed Age-Length Key</vt:lpstr>
      <vt:lpstr>Age-Length Key – Concept</vt:lpstr>
      <vt:lpstr>Age-Length Key – Concept</vt:lpstr>
      <vt:lpstr>Age-Length Key – Concept</vt:lpstr>
      <vt:lpstr>Age-Length Key – Concept</vt:lpstr>
      <vt:lpstr>Age-Length Key – Fractionation</vt:lpstr>
      <vt:lpstr>Age-Length Key – Concept</vt:lpstr>
      <vt:lpstr>Age-Length Key – Concept</vt:lpstr>
      <vt:lpstr>Age-Length Key – Concept</vt:lpstr>
      <vt:lpstr>Examine Handout  &amp;  Complete Exercise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88</cp:revision>
  <dcterms:created xsi:type="dcterms:W3CDTF">2009-12-30T00:53:00Z</dcterms:created>
  <dcterms:modified xsi:type="dcterms:W3CDTF">2016-07-25T14:16:20Z</dcterms:modified>
</cp:coreProperties>
</file>