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84" r:id="rId4"/>
    <p:sldId id="257" r:id="rId5"/>
    <p:sldId id="265" r:id="rId6"/>
    <p:sldId id="281" r:id="rId7"/>
    <p:sldId id="285" r:id="rId8"/>
    <p:sldId id="280" r:id="rId9"/>
    <p:sldId id="286" r:id="rId10"/>
    <p:sldId id="288" r:id="rId11"/>
    <p:sldId id="289" r:id="rId12"/>
    <p:sldId id="28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66FFFF"/>
    <a:srgbClr val="FFFF99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645" y="-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7/20/2016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7CE8F-27EE-4DF0-A2C3-022072B4598F}" type="datetime1">
              <a:rPr lang="en-US"/>
              <a:pPr>
                <a:defRPr/>
              </a:pPr>
              <a:t>7/20/2016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94623-DCE9-4936-AAF9-3F87D77DEF8D}" type="datetime1">
              <a:rPr lang="en-US"/>
              <a:pPr>
                <a:defRPr/>
              </a:pPr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BB441-8CCD-4100-A101-8B79BEDC0543}" type="datetime1">
              <a:rPr lang="en-US"/>
              <a:pPr>
                <a:defRPr/>
              </a:pPr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C248E-0033-4997-878B-FF08B10D4E5D}" type="datetime1">
              <a:rPr lang="en-US"/>
              <a:pPr>
                <a:defRPr/>
              </a:pPr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25034-F452-4EDA-9096-2A66B8B5D5C2}" type="datetime1">
              <a:rPr lang="en-US"/>
              <a:pPr>
                <a:defRPr/>
              </a:pPr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B5256-E4BE-4BCA-A172-C120D2F60049}" type="datetime1">
              <a:rPr lang="en-US"/>
              <a:pPr>
                <a:defRPr/>
              </a:pPr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B461B-0462-416E-B3F1-00F05C76E7B1}" type="datetime1">
              <a:rPr lang="en-US"/>
              <a:pPr>
                <a:defRPr/>
              </a:pPr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D051C-9AEB-4DE0-9098-405F660D49F6}" type="datetime1">
              <a:rPr lang="en-US"/>
              <a:pPr>
                <a:defRPr/>
              </a:pPr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A3886-11CC-4925-A5DD-D3ED55F39443}" type="datetime1">
              <a:rPr lang="en-US"/>
              <a:pPr>
                <a:defRPr/>
              </a:pPr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9E582-BA7F-4ED6-8870-026270864243}" type="datetime1">
              <a:rPr lang="en-US"/>
              <a:pPr>
                <a:defRPr/>
              </a:pPr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187E0-B6E9-45C3-93A8-4352FE3EE28A}" type="datetime1">
              <a:rPr lang="en-US"/>
              <a:pPr>
                <a:defRPr/>
              </a:pPr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CE79AA-8A4E-499A-BB24-F9C36C848B30}" type="datetime1">
              <a:rPr lang="en-US"/>
              <a:pPr>
                <a:defRPr/>
              </a:pPr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erekogle.com/RcourseNunavut2016/#course-materia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91440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 to </a:t>
            </a: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 (and Statistics) </a:t>
            </a: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Using Fisheries Examples</a:t>
            </a:r>
            <a:endParaRPr lang="en-US" sz="5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590800"/>
            <a:ext cx="82296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Dr. Derek H. Ogle, Northland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College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6200" y="4343400"/>
            <a:ext cx="8991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Iqaluit, Nunavut, Canada</a:t>
            </a:r>
            <a:endParaRPr lang="en-US" sz="3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6-9 August 2016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Commands … No Menus/GUI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Challenges</a:t>
            </a:r>
          </a:p>
          <a:p>
            <a:pPr lvl="1"/>
            <a:r>
              <a:rPr lang="en-US" dirty="0" smtClean="0"/>
              <a:t>Spelling matters</a:t>
            </a:r>
          </a:p>
          <a:p>
            <a:pPr lvl="1"/>
            <a:r>
              <a:rPr lang="en-US" dirty="0" smtClean="0"/>
              <a:t>Must recall / Can’t search menus for analysis</a:t>
            </a:r>
          </a:p>
          <a:p>
            <a:pPr lvl="1"/>
            <a:r>
              <a:rPr lang="en-US" dirty="0" smtClean="0"/>
              <a:t>Must ask for specific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Workflow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9875"/>
            <a:ext cx="9144000" cy="4708525"/>
          </a:xfrm>
        </p:spPr>
        <p:txBody>
          <a:bodyPr/>
          <a:lstStyle/>
          <a:p>
            <a:r>
              <a:rPr lang="en-US" dirty="0" smtClean="0"/>
              <a:t>Original (clean) data file (extracted from a database) should not be modified by other than R code.</a:t>
            </a:r>
          </a:p>
          <a:p>
            <a:r>
              <a:rPr lang="en-US" dirty="0" smtClean="0"/>
              <a:t>All data wrangling is done with R code.</a:t>
            </a:r>
          </a:p>
          <a:p>
            <a:r>
              <a:rPr lang="en-US" dirty="0" smtClean="0"/>
              <a:t>Script should be edited (i.e., produces no errors).</a:t>
            </a:r>
          </a:p>
          <a:p>
            <a:r>
              <a:rPr lang="en-US" dirty="0" smtClean="0"/>
              <a:t>Script should be commented (where function purpose is not obvious).</a:t>
            </a:r>
          </a:p>
          <a:p>
            <a:r>
              <a:rPr lang="en-US" dirty="0" smtClean="0"/>
              <a:t>Repetitive code should be saved in a separate script and source()d.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Workshop </a:t>
            </a: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4958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See webpage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51816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Professor </a:t>
            </a:r>
            <a:r>
              <a:rPr lang="en-US" dirty="0" smtClean="0"/>
              <a:t>of Mathematical Sciences and Natural Resources at Northland College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dirty="0" smtClean="0"/>
              <a:t>Ph.D</a:t>
            </a:r>
            <a:r>
              <a:rPr lang="en-US" dirty="0" smtClean="0"/>
              <a:t>. in Fisheries with minor in Statistics from University of </a:t>
            </a:r>
            <a:r>
              <a:rPr lang="en-US" dirty="0" smtClean="0"/>
              <a:t>Minnesota</a:t>
            </a:r>
          </a:p>
        </p:txBody>
      </p:sp>
      <p:pic>
        <p:nvPicPr>
          <p:cNvPr id="4" name="Picture 3" descr="Ogle_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100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95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2FD63D0-4976-4564-8BE7-1D8FFE69BF72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Who Am I?</a:t>
            </a:r>
          </a:p>
        </p:txBody>
      </p:sp>
      <p:sp>
        <p:nvSpPr>
          <p:cNvPr id="1434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2FD63D0-4976-4564-8BE7-1D8FFE69BF72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00200"/>
            <a:ext cx="5334000" cy="4525963"/>
          </a:xfrm>
        </p:spPr>
        <p:txBody>
          <a:bodyPr/>
          <a:lstStyle/>
          <a:p>
            <a:r>
              <a:rPr lang="en-US" dirty="0" smtClean="0"/>
              <a:t>Author of </a:t>
            </a:r>
            <a:r>
              <a:rPr lang="en-US" b="1" i="1" dirty="0" smtClean="0"/>
              <a:t>Introductory Fisheries Analyses with R</a:t>
            </a:r>
          </a:p>
          <a:p>
            <a:endParaRPr lang="en-US" b="1" i="1" dirty="0"/>
          </a:p>
          <a:p>
            <a:r>
              <a:rPr lang="en-US" dirty="0" smtClean="0"/>
              <a:t>Maintainer of </a:t>
            </a:r>
            <a:r>
              <a:rPr lang="en-US" b="1" i="1" dirty="0" err="1" smtClean="0"/>
              <a:t>fishR</a:t>
            </a:r>
            <a:r>
              <a:rPr lang="en-US" dirty="0" smtClean="0"/>
              <a:t> webpage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Derek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41" y="1600200"/>
            <a:ext cx="2978265" cy="466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881469"/>
            <a:ext cx="485774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6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Workshop Assumptions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029200"/>
          </a:xfrm>
        </p:spPr>
        <p:txBody>
          <a:bodyPr/>
          <a:lstStyle/>
          <a:p>
            <a:pPr eaLnBrk="1" hangingPunct="1"/>
            <a:r>
              <a:rPr lang="en-US" b="1" dirty="0" smtClean="0"/>
              <a:t>You</a:t>
            </a:r>
          </a:p>
          <a:p>
            <a:pPr lvl="1" eaLnBrk="1" hangingPunct="1"/>
            <a:r>
              <a:rPr lang="en-US" dirty="0"/>
              <a:t>H</a:t>
            </a:r>
            <a:r>
              <a:rPr lang="en-US" dirty="0" smtClean="0"/>
              <a:t>ave </a:t>
            </a:r>
            <a:r>
              <a:rPr lang="en-US" dirty="0"/>
              <a:t>little experience with R</a:t>
            </a:r>
          </a:p>
          <a:p>
            <a:pPr lvl="1" eaLnBrk="1" hangingPunct="1"/>
            <a:r>
              <a:rPr lang="en-US" dirty="0"/>
              <a:t>W</a:t>
            </a:r>
            <a:r>
              <a:rPr lang="en-US" dirty="0" smtClean="0"/>
              <a:t>ant </a:t>
            </a:r>
            <a:r>
              <a:rPr lang="en-US" dirty="0"/>
              <a:t>to learn R</a:t>
            </a:r>
          </a:p>
          <a:p>
            <a:pPr lvl="1" eaLnBrk="1" hangingPunct="1"/>
            <a:r>
              <a:rPr lang="en-US" dirty="0"/>
              <a:t>U</a:t>
            </a:r>
            <a:r>
              <a:rPr lang="en-US" dirty="0" smtClean="0"/>
              <a:t>nderstand </a:t>
            </a:r>
            <a:r>
              <a:rPr lang="en-US" dirty="0"/>
              <a:t>basic </a:t>
            </a:r>
            <a:r>
              <a:rPr lang="en-US" dirty="0" smtClean="0"/>
              <a:t>statistical concepts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b="1" dirty="0" smtClean="0"/>
              <a:t>We will</a:t>
            </a:r>
          </a:p>
          <a:p>
            <a:pPr lvl="1" eaLnBrk="1" hangingPunct="1"/>
            <a:r>
              <a:rPr lang="en-US" dirty="0" smtClean="0"/>
              <a:t>Focus </a:t>
            </a:r>
            <a:r>
              <a:rPr lang="en-US" dirty="0" smtClean="0"/>
              <a:t>on R </a:t>
            </a:r>
            <a:r>
              <a:rPr lang="en-US" dirty="0" smtClean="0"/>
              <a:t>(some </a:t>
            </a:r>
            <a:r>
              <a:rPr lang="en-US" dirty="0" smtClean="0"/>
              <a:t>statistics </a:t>
            </a:r>
            <a:r>
              <a:rPr lang="en-US" dirty="0" smtClean="0"/>
              <a:t>and </a:t>
            </a:r>
            <a:r>
              <a:rPr lang="en-US" dirty="0" smtClean="0"/>
              <a:t>fisheries science)</a:t>
            </a:r>
          </a:p>
          <a:p>
            <a:pPr lvl="1" eaLnBrk="1" hangingPunct="1"/>
            <a:r>
              <a:rPr lang="en-US" dirty="0" smtClean="0"/>
              <a:t>Use fisheries data/analyses</a:t>
            </a:r>
          </a:p>
          <a:p>
            <a:pPr lvl="1" eaLnBrk="1" hangingPunct="1"/>
            <a:r>
              <a:rPr lang="en-US" dirty="0"/>
              <a:t>Integrate “lecture” and </a:t>
            </a:r>
            <a:r>
              <a:rPr lang="en-US" dirty="0" smtClean="0"/>
              <a:t>“hands-on” experience</a:t>
            </a:r>
            <a:endParaRPr lang="en-US" dirty="0"/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2E78EEC-96BA-449E-BD58-71C6BEF8DBB8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R: What is it?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362200"/>
          </a:xfrm>
        </p:spPr>
        <p:txBody>
          <a:bodyPr/>
          <a:lstStyle/>
          <a:p>
            <a:pPr eaLnBrk="1" hangingPunct="1"/>
            <a:r>
              <a:rPr lang="en-US" dirty="0" smtClean="0"/>
              <a:t>R is a system for statistical computation and graphics.  It consists of a language plus a run-time environment with graphics, … and the ability to run programs stored in script files.</a:t>
            </a:r>
          </a:p>
          <a:p>
            <a:pPr lvl="1" eaLnBrk="1" hangingPunct="1"/>
            <a:r>
              <a:rPr lang="en-US" sz="1600" i="1" dirty="0" smtClean="0"/>
              <a:t>from www.r-project.org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11FE51-7418-4474-945B-57A3874F5D9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36272"/>
            <a:ext cx="6553200" cy="168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" y="5253736"/>
            <a:ext cx="85344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52742" y="6553200"/>
            <a:ext cx="6283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/>
              <a:t>Journal of Computational and Graphical Statistics, 5:299-314.  1996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969264" y="55626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12064" y="5867400"/>
            <a:ext cx="3124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9"/>
          <p:cNvSpPr>
            <a:spLocks noChangeArrowheads="1"/>
          </p:cNvSpPr>
          <p:nvPr/>
        </p:nvSpPr>
        <p:spPr bwMode="auto">
          <a:xfrm rot="18816978">
            <a:off x="4858510" y="2279210"/>
            <a:ext cx="1826102" cy="281896"/>
          </a:xfrm>
          <a:prstGeom prst="leftArrow">
            <a:avLst>
              <a:gd name="adj1" fmla="val 50000"/>
              <a:gd name="adj2" fmla="val 78571"/>
            </a:avLst>
          </a:prstGeom>
          <a:gradFill>
            <a:gsLst>
              <a:gs pos="0">
                <a:srgbClr val="CCFFFF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733800" cy="509535"/>
          </a:xfrm>
        </p:spPr>
        <p:txBody>
          <a:bodyPr/>
          <a:lstStyle/>
          <a:p>
            <a:pPr algn="l" eaLnBrk="1" hangingPunct="1"/>
            <a:r>
              <a:rPr lang="en-US" b="1" dirty="0" smtClean="0"/>
              <a:t>R Environment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C473-94A6-4A63-9D7E-87FAD6A14A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27440" y="3084460"/>
            <a:ext cx="2667000" cy="1905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b="1" u="sng" dirty="0">
                <a:solidFill>
                  <a:schemeClr val="accent5"/>
                </a:solidFill>
              </a:rPr>
              <a:t>R Core</a:t>
            </a:r>
          </a:p>
          <a:p>
            <a:pPr algn="ctr">
              <a:defRPr/>
            </a:pPr>
            <a:endParaRPr lang="en-US" b="1" u="sng" dirty="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dirty="0"/>
              <a:t>The analytical engine.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Produce results &amp; graphs.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3227440" y="509536"/>
            <a:ext cx="2743200" cy="12985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2000" b="1" u="sng" dirty="0">
                <a:solidFill>
                  <a:schemeClr val="accent5"/>
                </a:solidFill>
              </a:rPr>
              <a:t>CRAN Packages</a:t>
            </a:r>
          </a:p>
          <a:p>
            <a:pPr algn="ctr">
              <a:defRPr/>
            </a:pPr>
            <a:endParaRPr lang="en-US" sz="800" dirty="0"/>
          </a:p>
          <a:p>
            <a:pPr algn="ctr">
              <a:defRPr/>
            </a:pPr>
            <a:r>
              <a:rPr lang="en-US" dirty="0" smtClean="0"/>
              <a:t>FSA, </a:t>
            </a:r>
            <a:r>
              <a:rPr lang="en-US" dirty="0" err="1" smtClean="0"/>
              <a:t>dplyr</a:t>
            </a:r>
            <a:r>
              <a:rPr lang="en-US" dirty="0" smtClean="0"/>
              <a:t>, </a:t>
            </a:r>
            <a:r>
              <a:rPr lang="en-US" dirty="0" err="1" smtClean="0"/>
              <a:t>nlstools</a:t>
            </a:r>
            <a:r>
              <a:rPr lang="en-US" dirty="0" smtClean="0"/>
              <a:t>, …</a:t>
            </a:r>
            <a:endParaRPr lang="en-US" dirty="0"/>
          </a:p>
          <a:p>
            <a:pPr algn="ctr">
              <a:defRPr/>
            </a:pPr>
            <a:endParaRPr lang="en-US" sz="1100" dirty="0"/>
          </a:p>
          <a:p>
            <a:pPr algn="ctr">
              <a:defRPr/>
            </a:pPr>
            <a:r>
              <a:rPr lang="en-US" i="1" dirty="0" smtClean="0"/>
              <a:t>~9750 </a:t>
            </a:r>
            <a:r>
              <a:rPr lang="en-US" i="1" dirty="0"/>
              <a:t>more (on </a:t>
            </a:r>
            <a:r>
              <a:rPr lang="en-US" i="1" dirty="0" smtClean="0"/>
              <a:t>20Jul16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23" name="AutoShape 8"/>
          <p:cNvSpPr>
            <a:spLocks noChangeArrowheads="1"/>
          </p:cNvSpPr>
          <p:nvPr/>
        </p:nvSpPr>
        <p:spPr bwMode="auto">
          <a:xfrm rot="16200000">
            <a:off x="3922765" y="2300243"/>
            <a:ext cx="1276350" cy="304800"/>
          </a:xfrm>
          <a:prstGeom prst="leftArrow">
            <a:avLst>
              <a:gd name="adj1" fmla="val 50000"/>
              <a:gd name="adj2" fmla="val 78571"/>
            </a:avLst>
          </a:prstGeom>
          <a:gradFill flip="none" rotWithShape="1">
            <a:gsLst>
              <a:gs pos="0">
                <a:srgbClr val="CCFFFF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0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6344266" y="509536"/>
            <a:ext cx="2674374" cy="12985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2000" b="1" u="sng" dirty="0">
                <a:solidFill>
                  <a:schemeClr val="accent5"/>
                </a:solidFill>
              </a:rPr>
              <a:t>Other Repositories</a:t>
            </a:r>
          </a:p>
          <a:p>
            <a:pPr algn="ctr">
              <a:defRPr/>
            </a:pPr>
            <a:endParaRPr lang="en-US" sz="800" dirty="0"/>
          </a:p>
          <a:p>
            <a:pPr algn="ctr">
              <a:defRPr/>
            </a:pPr>
            <a:r>
              <a:rPr lang="en-US" dirty="0" err="1" smtClean="0"/>
              <a:t>Rforge</a:t>
            </a:r>
            <a:r>
              <a:rPr lang="en-US" dirty="0" smtClean="0"/>
              <a:t>, rforge.net,</a:t>
            </a:r>
          </a:p>
          <a:p>
            <a:pPr algn="ctr">
              <a:defRPr/>
            </a:pPr>
            <a:r>
              <a:rPr lang="en-US" dirty="0" err="1" smtClean="0"/>
              <a:t>github</a:t>
            </a:r>
            <a:r>
              <a:rPr lang="en-US" dirty="0" smtClean="0"/>
              <a:t>, Google Code,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5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2" grpId="0" animBg="1"/>
      <p:bldP spid="2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733800" cy="509535"/>
          </a:xfrm>
        </p:spPr>
        <p:txBody>
          <a:bodyPr/>
          <a:lstStyle/>
          <a:p>
            <a:pPr algn="l" eaLnBrk="1" hangingPunct="1"/>
            <a:r>
              <a:rPr lang="en-US" b="1" dirty="0" smtClean="0"/>
              <a:t>R Workflow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C473-94A6-4A63-9D7E-87FAD6A14A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27440" y="3084460"/>
            <a:ext cx="2667000" cy="1905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b="1" u="sng" dirty="0">
                <a:solidFill>
                  <a:schemeClr val="accent5"/>
                </a:solidFill>
              </a:rPr>
              <a:t>R Core</a:t>
            </a:r>
          </a:p>
          <a:p>
            <a:pPr algn="ctr">
              <a:defRPr/>
            </a:pPr>
            <a:endParaRPr lang="en-US" b="1" u="sng" dirty="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dirty="0"/>
              <a:t>The analytical engine.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Produce results &amp; graphs.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3240" y="4922784"/>
            <a:ext cx="2819400" cy="166216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b="1" u="sng" dirty="0">
                <a:solidFill>
                  <a:schemeClr val="accent5"/>
                </a:solidFill>
              </a:rPr>
              <a:t>Script Editor</a:t>
            </a:r>
          </a:p>
          <a:p>
            <a:pPr algn="ctr">
              <a:defRPr/>
            </a:pPr>
            <a:endParaRPr lang="en-US" sz="800" dirty="0"/>
          </a:p>
          <a:p>
            <a:pPr algn="ctr">
              <a:defRPr/>
            </a:pPr>
            <a:r>
              <a:rPr lang="en-US" dirty="0"/>
              <a:t>Input/Save  R commands.</a:t>
            </a:r>
          </a:p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r>
              <a:rPr lang="en-US" b="1" dirty="0" err="1"/>
              <a:t>RStudio</a:t>
            </a:r>
            <a:r>
              <a:rPr lang="en-US" dirty="0"/>
              <a:t>, Notepad, </a:t>
            </a:r>
            <a:r>
              <a:rPr lang="en-US" dirty="0" err="1"/>
              <a:t>Tinn</a:t>
            </a:r>
            <a:r>
              <a:rPr lang="en-US" dirty="0"/>
              <a:t>-R, word processor, </a:t>
            </a:r>
            <a:r>
              <a:rPr lang="en-US" i="1" dirty="0"/>
              <a:t>et 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Bent Arrow 11"/>
          <p:cNvSpPr/>
          <p:nvPr/>
        </p:nvSpPr>
        <p:spPr bwMode="auto">
          <a:xfrm>
            <a:off x="1389115" y="4236985"/>
            <a:ext cx="1828800" cy="685800"/>
          </a:xfrm>
          <a:prstGeom prst="bentArrow">
            <a:avLst/>
          </a:prstGeom>
          <a:gradFill>
            <a:gsLst>
              <a:gs pos="0">
                <a:srgbClr val="FFFF99"/>
              </a:gs>
              <a:gs pos="100000">
                <a:srgbClr val="CCFFFF"/>
              </a:gs>
            </a:gsLst>
            <a:lin ang="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3240" y="1661900"/>
            <a:ext cx="2819400" cy="157495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400" b="1" u="sng" dirty="0">
                <a:solidFill>
                  <a:schemeClr val="accent5"/>
                </a:solidFill>
              </a:rPr>
              <a:t>Data</a:t>
            </a:r>
          </a:p>
          <a:p>
            <a:pPr algn="ctr">
              <a:defRPr/>
            </a:pPr>
            <a:endParaRPr lang="en-US" sz="900" dirty="0"/>
          </a:p>
          <a:p>
            <a:pPr algn="ctr">
              <a:defRPr/>
            </a:pPr>
            <a:r>
              <a:rPr lang="en-US" sz="2000" dirty="0"/>
              <a:t>An external text (TSV, </a:t>
            </a:r>
            <a:r>
              <a:rPr lang="en-US" sz="2000" b="1" dirty="0"/>
              <a:t>CSV</a:t>
            </a:r>
            <a:r>
              <a:rPr lang="en-US" sz="2000" dirty="0"/>
              <a:t>), </a:t>
            </a:r>
            <a:r>
              <a:rPr lang="en-US" sz="2000" b="1" dirty="0"/>
              <a:t>Excel</a:t>
            </a:r>
            <a:r>
              <a:rPr lang="en-US" sz="2000" dirty="0"/>
              <a:t>, Access, or other database file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3" name="Bent Arrow 12"/>
          <p:cNvSpPr/>
          <p:nvPr/>
        </p:nvSpPr>
        <p:spPr bwMode="auto">
          <a:xfrm flipV="1">
            <a:off x="1389115" y="3241549"/>
            <a:ext cx="1828800" cy="685800"/>
          </a:xfrm>
          <a:prstGeom prst="bentArrow">
            <a:avLst/>
          </a:prstGeom>
          <a:gradFill flip="none" rotWithShape="1">
            <a:gsLst>
              <a:gs pos="0">
                <a:srgbClr val="FFFF99"/>
              </a:gs>
              <a:gs pos="100000">
                <a:srgbClr val="CCFFFF"/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82698" y="3090818"/>
            <a:ext cx="2438400" cy="838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b="1" u="sng" dirty="0" smtClean="0">
                <a:solidFill>
                  <a:schemeClr val="accent5"/>
                </a:solidFill>
              </a:rPr>
              <a:t>Report Results</a:t>
            </a:r>
            <a:endParaRPr lang="en-US" sz="2000" b="1" u="sng" dirty="0">
              <a:solidFill>
                <a:schemeClr val="accent5"/>
              </a:solidFill>
            </a:endParaRPr>
          </a:p>
          <a:p>
            <a:pPr algn="ctr">
              <a:defRPr/>
            </a:pPr>
            <a:endParaRPr lang="en-US" sz="800" dirty="0"/>
          </a:p>
          <a:p>
            <a:pPr algn="ctr">
              <a:defRPr/>
            </a:pPr>
            <a:r>
              <a:rPr lang="en-US" dirty="0" smtClean="0"/>
              <a:t>Cut-n-Paste to …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>
            <a:off x="5894440" y="3362564"/>
            <a:ext cx="685800" cy="304800"/>
          </a:xfrm>
          <a:prstGeom prst="rightArrow">
            <a:avLst/>
          </a:prstGeom>
          <a:gradFill>
            <a:gsLst>
              <a:gs pos="0">
                <a:srgbClr val="CCFFFF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992037" y="5227770"/>
            <a:ext cx="2438400" cy="1231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b="1" u="sng" dirty="0" smtClean="0">
                <a:solidFill>
                  <a:schemeClr val="accent5"/>
                </a:solidFill>
              </a:rPr>
              <a:t>Reproducibility</a:t>
            </a:r>
            <a:endParaRPr lang="en-US" sz="2000" b="1" u="sng" dirty="0">
              <a:solidFill>
                <a:schemeClr val="accent5"/>
              </a:solidFill>
            </a:endParaRPr>
          </a:p>
          <a:p>
            <a:pPr algn="ctr">
              <a:defRPr/>
            </a:pPr>
            <a:endParaRPr lang="en-US" sz="800" dirty="0"/>
          </a:p>
          <a:p>
            <a:pPr algn="ctr">
              <a:defRPr/>
            </a:pPr>
            <a:r>
              <a:rPr lang="en-US" dirty="0" smtClean="0"/>
              <a:t>Markdown</a:t>
            </a:r>
            <a:r>
              <a:rPr lang="en-US" dirty="0"/>
              <a:t>, </a:t>
            </a:r>
            <a:r>
              <a:rPr lang="en-US" dirty="0" err="1" smtClean="0"/>
              <a:t>LaTeX</a:t>
            </a:r>
            <a:endParaRPr lang="en-US" dirty="0" smtClean="0"/>
          </a:p>
          <a:p>
            <a:pPr algn="ctr">
              <a:defRPr/>
            </a:pPr>
            <a:endParaRPr lang="en-US" sz="1100" dirty="0"/>
          </a:p>
          <a:p>
            <a:pPr algn="ctr">
              <a:defRPr/>
            </a:pPr>
            <a:r>
              <a:rPr lang="en-US" dirty="0" err="1" smtClean="0"/>
              <a:t>knitr</a:t>
            </a:r>
            <a:r>
              <a:rPr lang="en-US" dirty="0" smtClean="0"/>
              <a:t>, </a:t>
            </a:r>
            <a:r>
              <a:rPr lang="en-US" dirty="0" err="1" smtClean="0"/>
              <a:t>Sweave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227440" y="509536"/>
            <a:ext cx="2743200" cy="2581282"/>
            <a:chOff x="3276600" y="415926"/>
            <a:chExt cx="2743200" cy="2581282"/>
          </a:xfrm>
        </p:grpSpPr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3276600" y="415926"/>
              <a:ext cx="2743200" cy="12985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2000" b="1" u="sng" dirty="0">
                  <a:solidFill>
                    <a:schemeClr val="accent5"/>
                  </a:solidFill>
                </a:rPr>
                <a:t>CRAN Packages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 smtClean="0"/>
                <a:t>FSA, </a:t>
              </a:r>
              <a:r>
                <a:rPr lang="en-US" dirty="0" err="1" smtClean="0"/>
                <a:t>dplyr</a:t>
              </a:r>
              <a:r>
                <a:rPr lang="en-US" dirty="0" smtClean="0"/>
                <a:t>, </a:t>
              </a:r>
              <a:r>
                <a:rPr lang="en-US" dirty="0" err="1" smtClean="0"/>
                <a:t>nlstools</a:t>
              </a:r>
              <a:r>
                <a:rPr lang="en-US" dirty="0" smtClean="0"/>
                <a:t>, …</a:t>
              </a:r>
              <a:endParaRPr lang="en-US" dirty="0"/>
            </a:p>
            <a:p>
              <a:pPr algn="ctr">
                <a:defRPr/>
              </a:pPr>
              <a:endParaRPr lang="en-US" sz="1100" dirty="0"/>
            </a:p>
            <a:p>
              <a:pPr algn="ctr">
                <a:defRPr/>
              </a:pPr>
              <a:r>
                <a:rPr lang="en-US" i="1" dirty="0" smtClean="0"/>
                <a:t>~9750 </a:t>
              </a:r>
              <a:r>
                <a:rPr lang="en-US" i="1" dirty="0"/>
                <a:t>more (on </a:t>
              </a:r>
              <a:r>
                <a:rPr lang="en-US" i="1" dirty="0" smtClean="0"/>
                <a:t>20Jul16</a:t>
              </a:r>
              <a:r>
                <a:rPr lang="en-US" i="1" dirty="0" smtClean="0"/>
                <a:t>)</a:t>
              </a:r>
              <a:endParaRPr lang="en-US" i="1" dirty="0"/>
            </a:p>
          </p:txBody>
        </p:sp>
        <p:sp>
          <p:nvSpPr>
            <p:cNvPr id="23" name="AutoShape 8"/>
            <p:cNvSpPr>
              <a:spLocks noChangeArrowheads="1"/>
            </p:cNvSpPr>
            <p:nvPr/>
          </p:nvSpPr>
          <p:spPr bwMode="auto">
            <a:xfrm rot="16200000">
              <a:off x="3971925" y="2206633"/>
              <a:ext cx="1276350" cy="304800"/>
            </a:xfrm>
            <a:prstGeom prst="leftArrow">
              <a:avLst>
                <a:gd name="adj1" fmla="val 50000"/>
                <a:gd name="adj2" fmla="val 78571"/>
              </a:avLst>
            </a:prstGeom>
            <a:gradFill flip="none" rotWithShape="1">
              <a:gsLst>
                <a:gs pos="0">
                  <a:srgbClr val="CCFFFF"/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30613" y="509536"/>
            <a:ext cx="3388027" cy="2823673"/>
            <a:chOff x="5630613" y="509536"/>
            <a:chExt cx="3388027" cy="2823673"/>
          </a:xfrm>
        </p:grpSpPr>
        <p:sp>
          <p:nvSpPr>
            <p:cNvPr id="26" name="AutoShape 9"/>
            <p:cNvSpPr>
              <a:spLocks noChangeArrowheads="1"/>
            </p:cNvSpPr>
            <p:nvPr/>
          </p:nvSpPr>
          <p:spPr bwMode="auto">
            <a:xfrm rot="18816978">
              <a:off x="4858510" y="2279210"/>
              <a:ext cx="1826102" cy="281896"/>
            </a:xfrm>
            <a:prstGeom prst="leftArrow">
              <a:avLst>
                <a:gd name="adj1" fmla="val 50000"/>
                <a:gd name="adj2" fmla="val 78571"/>
              </a:avLst>
            </a:prstGeom>
            <a:gradFill>
              <a:gsLst>
                <a:gs pos="0">
                  <a:srgbClr val="CCFFFF"/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6344266" y="509536"/>
              <a:ext cx="2674374" cy="12985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2000" b="1" u="sng" dirty="0">
                  <a:solidFill>
                    <a:schemeClr val="accent5"/>
                  </a:solidFill>
                </a:rPr>
                <a:t>Other Repositories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 err="1" smtClean="0"/>
                <a:t>Rforge</a:t>
              </a:r>
              <a:r>
                <a:rPr lang="en-US" dirty="0" smtClean="0"/>
                <a:t>, rforge.net,</a:t>
              </a:r>
            </a:p>
            <a:p>
              <a:pPr algn="ctr">
                <a:defRPr/>
              </a:pPr>
              <a:r>
                <a:rPr lang="en-US" dirty="0" err="1" smtClean="0"/>
                <a:t>github</a:t>
              </a:r>
              <a:r>
                <a:rPr lang="en-US" dirty="0" smtClean="0"/>
                <a:t>, Google Code, …</a:t>
              </a:r>
              <a:endParaRPr lang="en-US" dirty="0"/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580240" y="4174305"/>
            <a:ext cx="2438400" cy="8111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b="1" u="sng" dirty="0" smtClean="0">
                <a:solidFill>
                  <a:schemeClr val="accent5"/>
                </a:solidFill>
              </a:rPr>
              <a:t>Report Results</a:t>
            </a:r>
            <a:endParaRPr lang="en-US" sz="2000" b="1" u="sng" dirty="0">
              <a:solidFill>
                <a:schemeClr val="accent5"/>
              </a:solidFill>
            </a:endParaRPr>
          </a:p>
          <a:p>
            <a:pPr algn="ctr">
              <a:defRPr/>
            </a:pPr>
            <a:endParaRPr lang="en-US" sz="800" dirty="0"/>
          </a:p>
          <a:p>
            <a:pPr algn="ctr">
              <a:defRPr/>
            </a:pPr>
            <a:r>
              <a:rPr lang="en-US" dirty="0" smtClean="0"/>
              <a:t>PDF, HTML, Word</a:t>
            </a:r>
            <a:endParaRPr lang="en-US" dirty="0"/>
          </a:p>
        </p:txBody>
      </p:sp>
      <p:sp>
        <p:nvSpPr>
          <p:cNvPr id="30" name="Bent Arrow 29"/>
          <p:cNvSpPr/>
          <p:nvPr/>
        </p:nvSpPr>
        <p:spPr bwMode="auto">
          <a:xfrm flipV="1">
            <a:off x="4408540" y="4999574"/>
            <a:ext cx="583497" cy="944025"/>
          </a:xfrm>
          <a:prstGeom prst="bentArrow">
            <a:avLst/>
          </a:prstGeom>
          <a:gradFill flip="none" rotWithShape="1">
            <a:gsLst>
              <a:gs pos="0">
                <a:srgbClr val="CCFFFF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 bwMode="auto">
          <a:xfrm rot="16200000" flipV="1">
            <a:off x="7304707" y="5125303"/>
            <a:ext cx="898222" cy="646763"/>
          </a:xfrm>
          <a:prstGeom prst="bentArrow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34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8" grpId="0" animBg="1"/>
      <p:bldP spid="13" grpId="0" animBg="1"/>
      <p:bldP spid="10" grpId="0" animBg="1"/>
      <p:bldP spid="14" grpId="0" animBg="1"/>
      <p:bldP spid="20" grpId="0" animBg="1"/>
      <p:bldP spid="24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1" y="789852"/>
            <a:ext cx="8914698" cy="6042185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89852"/>
          </a:xfrm>
        </p:spPr>
        <p:txBody>
          <a:bodyPr/>
          <a:lstStyle/>
          <a:p>
            <a:pPr eaLnBrk="1" hangingPunct="1"/>
            <a:r>
              <a:rPr lang="en-US" dirty="0" err="1" smtClean="0"/>
              <a:t>RStudio</a:t>
            </a:r>
            <a:r>
              <a:rPr lang="en-US" dirty="0" smtClean="0"/>
              <a:t>: </a:t>
            </a:r>
            <a:r>
              <a:rPr lang="en-US" dirty="0" smtClean="0"/>
              <a:t>Workflow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AFCF20-EAEB-476D-B499-F51C525845E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71800" y="1981200"/>
            <a:ext cx="2286000" cy="990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 smtClean="0">
                <a:solidFill>
                  <a:schemeClr val="accent5"/>
                </a:solidFill>
              </a:rPr>
              <a:t>Script </a:t>
            </a:r>
            <a:r>
              <a:rPr lang="en-US" b="1" u="sng" dirty="0">
                <a:solidFill>
                  <a:schemeClr val="accent5"/>
                </a:solidFill>
              </a:rPr>
              <a:t>Editor</a:t>
            </a:r>
          </a:p>
          <a:p>
            <a:pPr algn="ctr">
              <a:defRPr/>
            </a:pPr>
            <a:endParaRPr lang="en-US" sz="400" dirty="0"/>
          </a:p>
          <a:p>
            <a:pPr algn="ctr">
              <a:defRPr/>
            </a:pPr>
            <a:r>
              <a:rPr lang="en-US" dirty="0"/>
              <a:t>Input R commands.</a:t>
            </a:r>
          </a:p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</a:rPr>
              <a:t>Edit</a:t>
            </a:r>
            <a:r>
              <a:rPr lang="en-US" dirty="0"/>
              <a:t> R commands.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2200" y="4863818"/>
            <a:ext cx="2895600" cy="990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>
                <a:solidFill>
                  <a:schemeClr val="accent5"/>
                </a:solidFill>
              </a:rPr>
              <a:t>R </a:t>
            </a:r>
            <a:r>
              <a:rPr lang="en-US" b="1" u="sng" dirty="0" smtClean="0">
                <a:solidFill>
                  <a:schemeClr val="accent5"/>
                </a:solidFill>
              </a:rPr>
              <a:t>Console</a:t>
            </a:r>
            <a:endParaRPr lang="en-US" b="1" u="sng" dirty="0">
              <a:solidFill>
                <a:schemeClr val="accent5"/>
              </a:solidFill>
            </a:endParaRPr>
          </a:p>
          <a:p>
            <a:pPr algn="ctr">
              <a:defRPr/>
            </a:pPr>
            <a:endParaRPr lang="en-US" sz="500" dirty="0"/>
          </a:p>
          <a:p>
            <a:pPr algn="ctr">
              <a:defRPr/>
            </a:pPr>
            <a:r>
              <a:rPr lang="en-US" dirty="0" smtClean="0"/>
              <a:t>Run commands.</a:t>
            </a:r>
          </a:p>
          <a:p>
            <a:pPr algn="ctr">
              <a:defRPr/>
            </a:pPr>
            <a:r>
              <a:rPr lang="en-US" dirty="0" smtClean="0"/>
              <a:t>See non-graphical results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315200" y="3382601"/>
            <a:ext cx="1524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 smtClean="0">
                <a:solidFill>
                  <a:schemeClr val="accent5"/>
                </a:solidFill>
              </a:rPr>
              <a:t>Plot Pane</a:t>
            </a:r>
            <a:endParaRPr lang="en-US" b="1" u="sng" dirty="0">
              <a:solidFill>
                <a:schemeClr val="accent5"/>
              </a:solidFill>
            </a:endParaRPr>
          </a:p>
          <a:p>
            <a:pPr algn="ctr">
              <a:defRPr/>
            </a:pPr>
            <a:r>
              <a:rPr lang="en-US" dirty="0" smtClean="0"/>
              <a:t>See graphs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31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Commands … No Menus/GUI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Advantages</a:t>
            </a:r>
          </a:p>
          <a:p>
            <a:pPr lvl="1"/>
            <a:r>
              <a:rPr lang="en-US" dirty="0" smtClean="0"/>
              <a:t>Reproducibility</a:t>
            </a:r>
          </a:p>
          <a:p>
            <a:pPr lvl="1"/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Crib code from analysis to analysis</a:t>
            </a:r>
          </a:p>
          <a:p>
            <a:pPr lvl="1"/>
            <a:r>
              <a:rPr lang="en-US" dirty="0" smtClean="0"/>
              <a:t>Getting help</a:t>
            </a:r>
          </a:p>
          <a:p>
            <a:pPr lvl="1"/>
            <a:r>
              <a:rPr lang="en-US" dirty="0" smtClean="0"/>
              <a:t>Increase thoughtfulness in analyses</a:t>
            </a:r>
          </a:p>
          <a:p>
            <a:pPr lvl="1"/>
            <a:r>
              <a:rPr lang="en-US" dirty="0" smtClean="0"/>
              <a:t>(Semi-)Automate repetitive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7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461</Words>
  <Application>Microsoft Office PowerPoint</Application>
  <PresentationFormat>On-screen Show (4:3)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Introduction to R (and Statistics) Using Fisheries Examples</vt:lpstr>
      <vt:lpstr>Who Am I?</vt:lpstr>
      <vt:lpstr>Who Am I?</vt:lpstr>
      <vt:lpstr>Workshop Assumptions</vt:lpstr>
      <vt:lpstr>R: What is it?</vt:lpstr>
      <vt:lpstr>R Environment</vt:lpstr>
      <vt:lpstr>R Workflow</vt:lpstr>
      <vt:lpstr>RStudio: Workflow Environment</vt:lpstr>
      <vt:lpstr>Type Commands … No Menus/GUI</vt:lpstr>
      <vt:lpstr>Type Commands … No Menus/GUI</vt:lpstr>
      <vt:lpstr>Some Workflow Suggestions</vt:lpstr>
      <vt:lpstr>Tentative Workshop Agenda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Refresher for Fisheries Professionals</dc:title>
  <dc:creator>Derek Ogle</dc:creator>
  <cp:lastModifiedBy>Derek Ogle</cp:lastModifiedBy>
  <cp:revision>59</cp:revision>
  <dcterms:created xsi:type="dcterms:W3CDTF">2009-12-30T00:53:00Z</dcterms:created>
  <dcterms:modified xsi:type="dcterms:W3CDTF">2016-07-21T19:11:17Z</dcterms:modified>
</cp:coreProperties>
</file>