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windows(4,4); par(mar=c(3.5,3.5,0.1,0.1),</a:t>
            </a:r>
            <a:r>
              <a:rPr lang="en-US" dirty="0" err="1" smtClean="0"/>
              <a:t>mgp</a:t>
            </a:r>
            <a:r>
              <a:rPr lang="en-US" dirty="0" smtClean="0"/>
              <a:t>=c(2.4,0.75,0),</a:t>
            </a:r>
            <a:r>
              <a:rPr lang="en-US" dirty="0" err="1" smtClean="0"/>
              <a:t>las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g &lt;- 2:12</a:t>
            </a:r>
          </a:p>
          <a:p>
            <a:r>
              <a:rPr lang="en-US" dirty="0" smtClean="0"/>
              <a:t>g2k &lt;- choose(g,2)</a:t>
            </a:r>
          </a:p>
          <a:p>
            <a:r>
              <a:rPr lang="en-US" dirty="0" smtClean="0"/>
              <a:t>k &lt;- 1:max(g2k)</a:t>
            </a:r>
          </a:p>
          <a:p>
            <a:r>
              <a:rPr lang="en-US" dirty="0" err="1" smtClean="0"/>
              <a:t>ew</a:t>
            </a:r>
            <a:r>
              <a:rPr lang="en-US" dirty="0" smtClean="0"/>
              <a:t> &lt;- 1-((1-0.05)^k)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ew~k,type</a:t>
            </a:r>
            <a:r>
              <a:rPr lang="en-US" dirty="0" smtClean="0"/>
              <a:t>="l",</a:t>
            </a:r>
            <a:r>
              <a:rPr lang="en-US" dirty="0" err="1" smtClean="0"/>
              <a:t>lwd</a:t>
            </a:r>
            <a:r>
              <a:rPr lang="en-US" dirty="0" smtClean="0"/>
              <a:t>=3,col="red",</a:t>
            </a:r>
            <a:r>
              <a:rPr lang="en-US" dirty="0" err="1" smtClean="0"/>
              <a:t>xlab</a:t>
            </a:r>
            <a:r>
              <a:rPr lang="en-US" dirty="0" smtClean="0"/>
              <a:t>="Number of Groups",</a:t>
            </a:r>
            <a:r>
              <a:rPr lang="en-US" dirty="0" err="1" smtClean="0"/>
              <a:t>ylab</a:t>
            </a:r>
            <a:r>
              <a:rPr lang="en-US" dirty="0" smtClean="0"/>
              <a:t>="</a:t>
            </a:r>
            <a:r>
              <a:rPr lang="en-US" dirty="0" err="1" smtClean="0"/>
              <a:t>Experimentwise</a:t>
            </a:r>
            <a:r>
              <a:rPr lang="en-US" dirty="0" smtClean="0"/>
              <a:t> Error rate",</a:t>
            </a:r>
            <a:r>
              <a:rPr lang="en-US" dirty="0" err="1" smtClean="0"/>
              <a:t>xaxt</a:t>
            </a:r>
            <a:r>
              <a:rPr lang="en-US" dirty="0" smtClean="0"/>
              <a:t>="n",</a:t>
            </a:r>
            <a:r>
              <a:rPr lang="en-US" dirty="0" err="1" smtClean="0"/>
              <a:t>ylim</a:t>
            </a:r>
            <a:r>
              <a:rPr lang="en-US" dirty="0" smtClean="0"/>
              <a:t>=c(0,1))</a:t>
            </a:r>
          </a:p>
          <a:p>
            <a:r>
              <a:rPr lang="en-US" dirty="0" smtClean="0"/>
              <a:t>axis(1,at=g2k,labels=g)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9934F-C72F-4F16-B7DD-CEEDBA399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One-Way ANOVA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25963"/>
          </a:xfrm>
        </p:spPr>
        <p:txBody>
          <a:bodyPr/>
          <a:lstStyle/>
          <a:p>
            <a:r>
              <a:rPr lang="en-US" dirty="0" smtClean="0"/>
              <a:t>Does mean </a:t>
            </a:r>
            <a:r>
              <a:rPr lang="en-US" b="1" dirty="0" smtClean="0">
                <a:solidFill>
                  <a:srgbClr val="3333CC"/>
                </a:solidFill>
              </a:rPr>
              <a:t>length</a:t>
            </a:r>
            <a:r>
              <a:rPr lang="en-US" dirty="0" smtClean="0"/>
              <a:t> differ among three </a:t>
            </a:r>
            <a:r>
              <a:rPr lang="en-US" b="1" dirty="0" smtClean="0">
                <a:solidFill>
                  <a:srgbClr val="C00000"/>
                </a:solidFill>
              </a:rPr>
              <a:t>years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Does mean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differ among five </a:t>
            </a:r>
            <a:r>
              <a:rPr lang="en-US" b="1" dirty="0" smtClean="0">
                <a:solidFill>
                  <a:srgbClr val="C00000"/>
                </a:solidFill>
              </a:rPr>
              <a:t>locations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Does mean </a:t>
            </a:r>
            <a:r>
              <a:rPr lang="en-US" b="1" dirty="0" smtClean="0">
                <a:solidFill>
                  <a:srgbClr val="3333CC"/>
                </a:solidFill>
              </a:rPr>
              <a:t>CPE</a:t>
            </a:r>
            <a:r>
              <a:rPr lang="en-US" dirty="0" smtClean="0"/>
              <a:t> differ among four </a:t>
            </a:r>
            <a:r>
              <a:rPr lang="en-US" b="1" dirty="0" smtClean="0">
                <a:solidFill>
                  <a:srgbClr val="C00000"/>
                </a:solidFill>
              </a:rPr>
              <a:t>lakes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Compare mean of a </a:t>
            </a:r>
            <a:r>
              <a:rPr lang="en-US" b="1" dirty="0" smtClean="0">
                <a:solidFill>
                  <a:srgbClr val="3333CC"/>
                </a:solidFill>
              </a:rPr>
              <a:t>quantitative variable </a:t>
            </a:r>
            <a:r>
              <a:rPr lang="en-US" dirty="0" smtClean="0"/>
              <a:t>among groups defined by a </a:t>
            </a:r>
            <a:r>
              <a:rPr lang="en-US" b="1" dirty="0" smtClean="0">
                <a:solidFill>
                  <a:srgbClr val="C00000"/>
                </a:solidFill>
              </a:rPr>
              <a:t>factor variable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6986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H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3600" dirty="0" smtClean="0"/>
              <a:t>: “all means </a:t>
            </a:r>
            <a:r>
              <a:rPr lang="en-US" sz="3600" smtClean="0"/>
              <a:t>are equal”</a:t>
            </a:r>
          </a:p>
          <a:p>
            <a:r>
              <a:rPr lang="en-US" sz="3600" b="1" dirty="0" smtClean="0">
                <a:solidFill>
                  <a:srgbClr val="3333CC"/>
                </a:solidFill>
              </a:rPr>
              <a:t>H</a:t>
            </a:r>
            <a:r>
              <a:rPr lang="en-US" sz="3600" b="1" baseline="-25000" dirty="0" smtClean="0">
                <a:solidFill>
                  <a:srgbClr val="3333CC"/>
                </a:solidFill>
              </a:rPr>
              <a:t>A</a:t>
            </a:r>
            <a:r>
              <a:rPr lang="en-US" sz="3600" dirty="0"/>
              <a:t>: “at least one pair of means </a:t>
            </a:r>
            <a:r>
              <a:rPr lang="en-US" sz="3600" dirty="0" smtClean="0"/>
              <a:t>differ”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369775" y="2993779"/>
            <a:ext cx="5608670" cy="3483263"/>
            <a:chOff x="1472" y="2418"/>
            <a:chExt cx="2751" cy="1606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852" y="2418"/>
              <a:ext cx="2370" cy="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852" y="2418"/>
              <a:ext cx="2370" cy="121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852" y="2418"/>
              <a:ext cx="1" cy="12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820" y="3635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820" y="3200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820" y="2764"/>
              <a:ext cx="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852" y="3635"/>
              <a:ext cx="237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185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2070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2279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2497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2714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293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314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3359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3577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V="1">
              <a:off x="3795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4004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V="1">
              <a:off x="4222" y="3635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V="1">
              <a:off x="1852" y="3603"/>
              <a:ext cx="1" cy="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2932" y="3603"/>
              <a:ext cx="1" cy="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V="1">
              <a:off x="4004" y="3603"/>
              <a:ext cx="1" cy="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2255" y="2676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55" y="2821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2255" y="2434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255" y="2813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473" y="2643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2473" y="2643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2473" y="2901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2473" y="2627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2908" y="3143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2908" y="3208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2908" y="2966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2908" y="3175"/>
              <a:ext cx="40" cy="4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3770" y="3103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3770" y="3151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3770" y="3329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3770" y="2958"/>
              <a:ext cx="41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1707" y="357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 sz="18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1707" y="313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 sz="18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642" y="2700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10</a:t>
              </a:r>
              <a:endParaRPr lang="en-US" sz="18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739" y="3732"/>
              <a:ext cx="2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-100</a:t>
              </a:r>
              <a:endParaRPr lang="en-US" sz="18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835" y="3732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400</a:t>
              </a:r>
              <a:endParaRPr lang="en-US" sz="18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3907" y="3732"/>
              <a:ext cx="1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900</a:t>
              </a:r>
              <a:endParaRPr lang="en-US" sz="18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2642" y="3925"/>
              <a:ext cx="80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Distance from Dam</a:t>
              </a:r>
              <a:endParaRPr lang="en-US" sz="1800" dirty="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 rot="16200000">
              <a:off x="1388" y="2991"/>
              <a:ext cx="2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</a:rPr>
                <a:t>W</a:t>
              </a:r>
              <a:r>
                <a:rPr lang="en-US" sz="1400" b="1" dirty="0" smtClean="0">
                  <a:solidFill>
                    <a:srgbClr val="000000"/>
                  </a:solidFill>
                </a:rPr>
                <a:t>eight</a:t>
              </a:r>
              <a:endParaRPr lang="en-US" sz="1800" dirty="0"/>
            </a:p>
          </p:txBody>
        </p:sp>
      </p:grpSp>
      <p:sp>
        <p:nvSpPr>
          <p:cNvPr id="53" name="Freeform 4"/>
          <p:cNvSpPr>
            <a:spLocks/>
          </p:cNvSpPr>
          <p:nvPr/>
        </p:nvSpPr>
        <p:spPr bwMode="auto">
          <a:xfrm>
            <a:off x="2836716" y="4186662"/>
            <a:ext cx="3427413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7" y="0"/>
              </a:cxn>
              <a:cxn ang="0">
                <a:pos x="27" y="0"/>
              </a:cxn>
              <a:cxn ang="0">
                <a:pos x="27" y="0"/>
              </a:cxn>
              <a:cxn ang="0">
                <a:pos x="27" y="0"/>
              </a:cxn>
              <a:cxn ang="0">
                <a:pos x="81" y="0"/>
              </a:cxn>
              <a:cxn ang="0">
                <a:pos x="81" y="0"/>
              </a:cxn>
              <a:cxn ang="0">
                <a:pos x="81" y="0"/>
              </a:cxn>
              <a:cxn ang="0">
                <a:pos x="81" y="0"/>
              </a:cxn>
              <a:cxn ang="0">
                <a:pos x="188" y="0"/>
              </a:cxn>
              <a:cxn ang="0">
                <a:pos x="188" y="0"/>
              </a:cxn>
              <a:cxn ang="0">
                <a:pos x="188" y="0"/>
              </a:cxn>
              <a:cxn ang="0">
                <a:pos x="188" y="0"/>
              </a:cxn>
            </a:cxnLst>
            <a:rect l="0" t="0" r="r" b="b"/>
            <a:pathLst>
              <a:path w="18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188" y="0"/>
                </a:lnTo>
                <a:lnTo>
                  <a:pt x="188" y="0"/>
                </a:lnTo>
                <a:lnTo>
                  <a:pt x="188" y="0"/>
                </a:lnTo>
                <a:lnTo>
                  <a:pt x="188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2836717" y="3544960"/>
            <a:ext cx="333375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284862" y="3725935"/>
            <a:ext cx="331318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4179742" y="4564135"/>
            <a:ext cx="333375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5932812" y="4621285"/>
            <a:ext cx="331318" cy="45719"/>
          </a:xfrm>
          <a:prstGeom prst="rect">
            <a:avLst/>
          </a:prstGeom>
          <a:solidFill>
            <a:srgbClr val="000080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Post Hoc Multiple Comparisons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Find which specific pairs differ.</a:t>
            </a:r>
          </a:p>
          <a:p>
            <a:endParaRPr lang="en-US" dirty="0"/>
          </a:p>
          <a:p>
            <a:r>
              <a:rPr lang="en-US" dirty="0" err="1" smtClean="0"/>
              <a:t>Experimentwise</a:t>
            </a:r>
            <a:r>
              <a:rPr lang="en-US" dirty="0" smtClean="0"/>
              <a:t> error rate … 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of rejecting </a:t>
            </a:r>
            <a:r>
              <a:rPr lang="en-US" i="1" dirty="0">
                <a:solidFill>
                  <a:srgbClr val="C00000"/>
                </a:solidFill>
              </a:rPr>
              <a:t>at least </a:t>
            </a:r>
            <a:r>
              <a:rPr lang="en-US" dirty="0"/>
              <a:t>one correct 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when comparing </a:t>
            </a:r>
            <a:r>
              <a:rPr lang="en-US" dirty="0"/>
              <a:t>all </a:t>
            </a:r>
            <a:r>
              <a:rPr lang="en-US" dirty="0" smtClean="0"/>
              <a:t>pairs of groups.</a:t>
            </a:r>
          </a:p>
          <a:p>
            <a:pPr lvl="1"/>
            <a:r>
              <a:rPr lang="en-US" dirty="0" smtClean="0"/>
              <a:t>Find at least one difference where one did not exist</a:t>
            </a:r>
          </a:p>
          <a:p>
            <a:pPr lvl="1"/>
            <a:r>
              <a:rPr lang="en-US" dirty="0" smtClean="0"/>
              <a:t>Increases dramatically with more groups.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2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1143000"/>
          </a:xfrm>
        </p:spPr>
        <p:txBody>
          <a:bodyPr/>
          <a:lstStyle/>
          <a:p>
            <a:r>
              <a:rPr lang="en-US" b="1" dirty="0" err="1"/>
              <a:t>Experimentwise</a:t>
            </a:r>
            <a:r>
              <a:rPr lang="en-US" b="1" dirty="0"/>
              <a:t> Error Rate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257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5417" y="5086290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/>
              <a:t>=0.05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4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8229600" cy="1143000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Comparison </a:t>
            </a:r>
            <a:r>
              <a:rPr lang="en-US" b="1" dirty="0"/>
              <a:t>Methods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68" y="1066800"/>
            <a:ext cx="8849032" cy="4648200"/>
          </a:xfrm>
        </p:spPr>
        <p:txBody>
          <a:bodyPr/>
          <a:lstStyle/>
          <a:p>
            <a:r>
              <a:rPr lang="en-US" dirty="0"/>
              <a:t>Attempt to control </a:t>
            </a:r>
            <a:r>
              <a:rPr lang="en-US" dirty="0" err="1" smtClean="0"/>
              <a:t>experimentwise</a:t>
            </a:r>
            <a:r>
              <a:rPr lang="en-US" dirty="0" smtClean="0"/>
              <a:t> </a:t>
            </a:r>
            <a:r>
              <a:rPr lang="en-US" dirty="0"/>
              <a:t>error rate </a:t>
            </a:r>
            <a:r>
              <a:rPr lang="en-US" dirty="0" smtClean="0"/>
              <a:t>at </a:t>
            </a:r>
            <a:r>
              <a:rPr lang="en-US" dirty="0" smtClean="0">
                <a:latin typeface="Symbol" pitchFamily="18" charset="2"/>
              </a:rPr>
              <a:t>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Four of a VAST </a:t>
            </a:r>
            <a:r>
              <a:rPr lang="en-US" dirty="0"/>
              <a:t>array of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When comparing all pairs of groups</a:t>
            </a:r>
          </a:p>
          <a:p>
            <a:pPr lvl="2"/>
            <a:r>
              <a:rPr lang="en-US" dirty="0" smtClean="0"/>
              <a:t>Tukey’s HSD</a:t>
            </a:r>
          </a:p>
          <a:p>
            <a:pPr lvl="2"/>
            <a:r>
              <a:rPr lang="en-US" dirty="0" smtClean="0"/>
              <a:t>Sequential Bonferroni</a:t>
            </a:r>
          </a:p>
          <a:p>
            <a:pPr lvl="2"/>
            <a:r>
              <a:rPr lang="en-US" dirty="0" smtClean="0"/>
              <a:t>Bonferroni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When comparing all groups to one group</a:t>
            </a:r>
          </a:p>
          <a:p>
            <a:pPr lvl="2"/>
            <a:r>
              <a:rPr lang="en-US" dirty="0" err="1" smtClean="0"/>
              <a:t>Dunnett’s</a:t>
            </a:r>
            <a:endParaRPr lang="en-US" dirty="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of individuals between and among groups.</a:t>
            </a:r>
          </a:p>
          <a:p>
            <a:r>
              <a:rPr lang="en-US" dirty="0" smtClean="0"/>
              <a:t>Equal variances among groups.</a:t>
            </a:r>
          </a:p>
          <a:p>
            <a:r>
              <a:rPr lang="en-US" dirty="0" smtClean="0"/>
              <a:t>Normality within each group.</a:t>
            </a:r>
          </a:p>
          <a:p>
            <a:r>
              <a:rPr lang="en-US" dirty="0" smtClean="0"/>
              <a:t>No outliers.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One-Way ANOVA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8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318</Words>
  <Application>Microsoft Office PowerPoint</Application>
  <PresentationFormat>On-screen Show (4:3)</PresentationFormat>
  <Paragraphs>76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 Theme</vt:lpstr>
      <vt:lpstr>One-Way ANOVA Review</vt:lpstr>
      <vt:lpstr>Types of Questions</vt:lpstr>
      <vt:lpstr>Hypotheses</vt:lpstr>
      <vt:lpstr>Post Hoc Multiple Comparisons</vt:lpstr>
      <vt:lpstr>Experimentwise Error Rate</vt:lpstr>
      <vt:lpstr>Multiple Comparison Methods</vt:lpstr>
      <vt:lpstr>Assumptions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67</cp:revision>
  <dcterms:created xsi:type="dcterms:W3CDTF">2009-12-30T00:53:00Z</dcterms:created>
  <dcterms:modified xsi:type="dcterms:W3CDTF">2016-07-21T20:59:54Z</dcterms:modified>
</cp:coreProperties>
</file>