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82" r:id="rId5"/>
    <p:sldId id="265" r:id="rId6"/>
    <p:sldId id="279" r:id="rId7"/>
    <p:sldId id="270" r:id="rId8"/>
    <p:sldId id="281" r:id="rId9"/>
    <p:sldId id="280" r:id="rId10"/>
    <p:sldId id="273" r:id="rId11"/>
    <p:sldId id="277" r:id="rId12"/>
    <p:sldId id="278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4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CE8F-27EE-4DF0-A2C3-022072B4598F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4623-DCE9-4936-AAF9-3F87D77DEF8D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441-8CCD-4100-A101-8B79BEDC0543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248E-0033-4997-878B-FF08B10D4E5D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5034-F452-4EDA-9096-2A66B8B5D5C2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5256-E4BE-4BCA-A172-C120D2F60049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61B-0462-416E-B3F1-00F05C76E7B1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051C-9AEB-4DE0-9098-405F660D49F6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3886-11CC-4925-A5DD-D3ED55F39443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E582-BA7F-4ED6-8870-026270864243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87E0-B6E9-45C3-93A8-4352FE3EE28A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CE79AA-8A4E-499A-BB24-F9C36C848B30}" type="datetime1">
              <a:rPr lang="en-US"/>
              <a:pPr>
                <a:defRPr/>
              </a:pPr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ishr.wordpres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3914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Using Fisheries Examples</a:t>
            </a:r>
            <a:endParaRPr lang="en-US" sz="7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4343400"/>
            <a:ext cx="8991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Vermont </a:t>
            </a:r>
            <a:r>
              <a:rPr lang="en-US" sz="3000" b="1" smtClean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en-US" sz="3000" b="1" smtClean="0">
                <a:solidFill>
                  <a:schemeClr val="accent6">
                    <a:lumMod val="75000"/>
                  </a:schemeClr>
                </a:solidFill>
              </a:rPr>
              <a:t>Fish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&amp; Wildlife Research Unit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University of Vermont, Burlington, VT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5-7 March 2014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dirty="0" smtClean="0"/>
              <a:t>R: You Type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8389-362C-4C21-9D62-8CDCD936A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6508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904325"/>
            <a:ext cx="6796088" cy="395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Recommendations for “Beginners”: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>
                <a:latin typeface="Calibri" pitchFamily="34" charset="0"/>
              </a:rPr>
              <a:t>Do save “good” commands in a text editor.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Like saving a script that allows repeating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>
                <a:latin typeface="Calibri" pitchFamily="34" charset="0"/>
              </a:rPr>
              <a:t>Do NOT save workspace </a:t>
            </a:r>
            <a:r>
              <a:rPr lang="en-US" sz="2800" dirty="0" smtClean="0">
                <a:latin typeface="Calibri" pitchFamily="34" charset="0"/>
              </a:rPr>
              <a:t>image </a:t>
            </a:r>
            <a:r>
              <a:rPr lang="en-US" sz="2800" dirty="0">
                <a:latin typeface="Calibri" pitchFamily="34" charset="0"/>
              </a:rPr>
              <a:t>when exiting.</a:t>
            </a:r>
          </a:p>
        </p:txBody>
      </p:sp>
      <p:sp>
        <p:nvSpPr>
          <p:cNvPr id="3" name="Oval 2"/>
          <p:cNvSpPr/>
          <p:nvPr/>
        </p:nvSpPr>
        <p:spPr>
          <a:xfrm>
            <a:off x="4410456" y="496214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repeatCount="2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Fisheries Analyses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05200"/>
          </a:xfrm>
        </p:spPr>
        <p:txBody>
          <a:bodyPr/>
          <a:lstStyle/>
          <a:p>
            <a:r>
              <a:rPr lang="en-US" b="1" dirty="0" smtClean="0"/>
              <a:t>Day 1 </a:t>
            </a:r>
            <a:r>
              <a:rPr lang="en-US" dirty="0" smtClean="0"/>
              <a:t>– Introduction (First Principles in R)</a:t>
            </a:r>
          </a:p>
          <a:p>
            <a:endParaRPr lang="en-US" dirty="0"/>
          </a:p>
          <a:p>
            <a:r>
              <a:rPr lang="en-US" b="1" dirty="0" smtClean="0"/>
              <a:t>Day 2 </a:t>
            </a:r>
            <a:r>
              <a:rPr lang="en-US" dirty="0" smtClean="0"/>
              <a:t>– Intermediate Statistical Models</a:t>
            </a:r>
          </a:p>
          <a:p>
            <a:endParaRPr lang="en-US" dirty="0"/>
          </a:p>
          <a:p>
            <a:r>
              <a:rPr lang="en-US" b="1" dirty="0" smtClean="0"/>
              <a:t>Day 3 </a:t>
            </a:r>
            <a:r>
              <a:rPr lang="en-US" dirty="0" smtClean="0"/>
              <a:t>– Fisheries-Specific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Focus on R (not statistics or fisheries science)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Use fisheries data/analyses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Integrate “lecture” and hands-on experience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You have little experience with 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You want to learn R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05200"/>
          </a:xfrm>
        </p:spPr>
        <p:txBody>
          <a:bodyPr/>
          <a:lstStyle/>
          <a:p>
            <a:r>
              <a:rPr lang="en-US" b="1" dirty="0" smtClean="0"/>
              <a:t>Day 1 </a:t>
            </a:r>
            <a:r>
              <a:rPr lang="en-US" dirty="0" smtClean="0"/>
              <a:t>– Introduction (First Principles in R)</a:t>
            </a:r>
          </a:p>
          <a:p>
            <a:endParaRPr lang="en-US" dirty="0"/>
          </a:p>
          <a:p>
            <a:r>
              <a:rPr lang="en-US" b="1" dirty="0" smtClean="0"/>
              <a:t>Day 2 </a:t>
            </a:r>
            <a:r>
              <a:rPr lang="en-US" dirty="0" smtClean="0"/>
              <a:t>– Intermediate Statistical Models</a:t>
            </a:r>
          </a:p>
          <a:p>
            <a:endParaRPr lang="en-US" dirty="0"/>
          </a:p>
          <a:p>
            <a:r>
              <a:rPr lang="en-US" b="1" dirty="0" smtClean="0"/>
              <a:t>Day 3 </a:t>
            </a:r>
            <a:r>
              <a:rPr lang="en-US" dirty="0" smtClean="0"/>
              <a:t>– Fisheries-Specific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plus a run-time environment with graphics, … and the ability to run programs stored in script files.</a:t>
            </a:r>
          </a:p>
          <a:p>
            <a:pPr lvl="1" eaLnBrk="1" hangingPunct="1"/>
            <a:r>
              <a:rPr lang="en-US" sz="1600" i="1" dirty="0" smtClean="0"/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36272"/>
            <a:ext cx="6553200" cy="16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" y="5253736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2742" y="6553200"/>
            <a:ext cx="628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Journal of Computational and Graphical Statistics, 5:299-314.  1996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69264" y="55626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2064" y="58674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299085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1400175"/>
            <a:ext cx="2286000" cy="1590675"/>
            <a:chOff x="3429000" y="1447800"/>
            <a:chExt cx="2286000" cy="1590675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9000" y="1447800"/>
              <a:ext cx="2286000" cy="990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Packages</a:t>
              </a:r>
              <a:endParaRPr lang="en-US" b="1" u="sng" dirty="0">
                <a:solidFill>
                  <a:schemeClr val="accent5"/>
                </a:solidFill>
              </a:endParaRPr>
            </a:p>
            <a:p>
              <a:pPr algn="ctr"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dirty="0" smtClean="0"/>
                <a:t>Add-on functionality.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4419600" y="2438400"/>
              <a:ext cx="304800" cy="600075"/>
            </a:xfrm>
            <a:prstGeom prst="downArrow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0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R: Extensibility with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14F6-A7E9-41BE-BF28-1170AB0CEA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04800" y="914400"/>
            <a:ext cx="3200400" cy="2743200"/>
            <a:chOff x="192" y="864"/>
            <a:chExt cx="3504" cy="30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504" cy="30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Automatic Packages</a:t>
              </a:r>
            </a:p>
            <a:p>
              <a:pPr>
                <a:defRPr/>
              </a:pPr>
              <a:r>
                <a:rPr lang="en-US" dirty="0"/>
                <a:t>base		splines</a:t>
              </a:r>
            </a:p>
            <a:p>
              <a:pPr>
                <a:defRPr/>
              </a:pPr>
              <a:r>
                <a:rPr lang="en-US" dirty="0"/>
                <a:t>datasets		stats</a:t>
              </a:r>
            </a:p>
            <a:p>
              <a:pPr>
                <a:defRPr/>
              </a:pPr>
              <a:r>
                <a:rPr lang="en-US" dirty="0" err="1"/>
                <a:t>grDevices</a:t>
              </a:r>
              <a:r>
                <a:rPr lang="en-US" dirty="0"/>
                <a:t>	stats4</a:t>
              </a: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dirty="0"/>
                <a:t>graphics		</a:t>
              </a:r>
              <a:r>
                <a:rPr lang="en-US" dirty="0" err="1"/>
                <a:t>tcltk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grid		tools</a:t>
              </a:r>
            </a:p>
            <a:p>
              <a:pPr>
                <a:defRPr/>
              </a:pPr>
              <a:r>
                <a:rPr lang="en-US" dirty="0"/>
                <a:t>methods		</a:t>
              </a:r>
              <a:r>
                <a:rPr lang="en-US" dirty="0" err="1"/>
                <a:t>utils</a:t>
              </a:r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89" y="912"/>
              <a:ext cx="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 Core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505200" y="1371600"/>
            <a:ext cx="4419600" cy="2133600"/>
            <a:chOff x="3505200" y="1371600"/>
            <a:chExt cx="4419600" cy="213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181600" y="1371600"/>
              <a:ext cx="2743200" cy="2133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alr3</a:t>
              </a:r>
            </a:p>
            <a:p>
              <a:pPr algn="ctr">
                <a:defRPr/>
              </a:pPr>
              <a:r>
                <a:rPr lang="en-US" dirty="0"/>
                <a:t>boot</a:t>
              </a:r>
            </a:p>
            <a:p>
              <a:pPr algn="ctr">
                <a:defRPr/>
              </a:pPr>
              <a:r>
                <a:rPr lang="en-US" dirty="0"/>
                <a:t>Design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i="1" dirty="0" smtClean="0"/>
                <a:t>~4200 </a:t>
              </a:r>
              <a:r>
                <a:rPr lang="en-US" i="1" dirty="0"/>
                <a:t>more (on </a:t>
              </a:r>
              <a:r>
                <a:rPr lang="en-US" i="1" dirty="0" smtClean="0"/>
                <a:t>7Dec12)</a:t>
              </a:r>
              <a:endParaRPr lang="en-US" i="1" dirty="0"/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3505200" y="2133600"/>
              <a:ext cx="1676400" cy="533400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3400" y="3657600"/>
            <a:ext cx="2743200" cy="3124200"/>
            <a:chOff x="533400" y="3657599"/>
            <a:chExt cx="2743200" cy="31242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648199"/>
              <a:ext cx="2743200" cy="2133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Local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FSA</a:t>
              </a:r>
            </a:p>
            <a:p>
              <a:pPr algn="ctr">
                <a:defRPr/>
              </a:pPr>
              <a:r>
                <a:rPr lang="en-US" dirty="0" err="1" smtClean="0"/>
                <a:t>FSAdata</a:t>
              </a:r>
              <a:endParaRPr lang="en-US" dirty="0"/>
            </a:p>
            <a:p>
              <a:pPr algn="ctr">
                <a:defRPr/>
              </a:pPr>
              <a:r>
                <a:rPr lang="en-US" dirty="0" err="1" smtClean="0"/>
                <a:t>NCStats</a:t>
              </a:r>
              <a:endParaRPr lang="en-US" dirty="0" smtClean="0"/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dirty="0"/>
                <a:t>(</a:t>
              </a:r>
              <a:r>
                <a:rPr lang="en-US" i="1" dirty="0"/>
                <a:t>your package here</a:t>
              </a:r>
              <a:r>
                <a:rPr lang="en-US" dirty="0"/>
                <a:t>)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5400000">
              <a:off x="1295838" y="3886199"/>
              <a:ext cx="990599" cy="533400"/>
            </a:xfrm>
            <a:prstGeom prst="leftArrow">
              <a:avLst>
                <a:gd name="adj1" fmla="val 50000"/>
                <a:gd name="adj2" fmla="val 785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343275" y="3897313"/>
            <a:ext cx="4124325" cy="2884487"/>
            <a:chOff x="3343290" y="3897513"/>
            <a:chExt cx="4124310" cy="288428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24410" y="4541993"/>
              <a:ext cx="2743190" cy="2239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/>
                <a:t>rforge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rforge.net</a:t>
              </a:r>
            </a:p>
            <a:p>
              <a:pPr algn="ctr">
                <a:defRPr/>
              </a:pPr>
              <a:r>
                <a:rPr lang="en-US" dirty="0" err="1"/>
                <a:t>github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Google Code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2260656">
              <a:off x="3343290" y="3897513"/>
              <a:ext cx="1654169" cy="533363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299085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43375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819662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</a:t>
              </a:r>
              <a:r>
                <a:rPr lang="en-US" b="1" dirty="0" smtClean="0"/>
                <a:t>CSV</a:t>
              </a:r>
              <a:r>
                <a:rPr lang="en-US" dirty="0" smtClean="0"/>
                <a:t>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38250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819662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smtClean="0"/>
                <a:t>Input/Save  </a:t>
              </a:r>
              <a:r>
                <a:rPr lang="en-US" dirty="0"/>
                <a:t>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Built-in, </a:t>
              </a:r>
              <a:r>
                <a:rPr lang="en-US" b="1" dirty="0" err="1" smtClean="0"/>
                <a:t>RStudio</a:t>
              </a:r>
              <a:r>
                <a:rPr lang="en-US" dirty="0" smtClean="0"/>
                <a:t>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43250"/>
            <a:ext cx="3124200" cy="1676400"/>
            <a:chOff x="5943600" y="3191164"/>
            <a:chExt cx="3124200" cy="16764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adFill>
              <a:gsLst>
                <a:gs pos="0">
                  <a:srgbClr val="CCFFFF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29000" y="1400175"/>
            <a:ext cx="2286000" cy="1590675"/>
            <a:chOff x="3429000" y="1447800"/>
            <a:chExt cx="2286000" cy="1590675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29000" y="1447800"/>
              <a:ext cx="2286000" cy="990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Packages</a:t>
              </a:r>
              <a:endParaRPr lang="en-US" b="1" u="sng" dirty="0">
                <a:solidFill>
                  <a:schemeClr val="accent5"/>
                </a:solidFill>
              </a:endParaRPr>
            </a:p>
            <a:p>
              <a:pPr algn="ctr"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dirty="0" smtClean="0"/>
                <a:t>Add-on functionality.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4419600" y="2438400"/>
              <a:ext cx="304800" cy="600075"/>
            </a:xfrm>
            <a:prstGeom prst="downArrow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0" y="4819650"/>
            <a:ext cx="2057400" cy="1885950"/>
            <a:chOff x="6858000" y="4648200"/>
            <a:chExt cx="2057400" cy="188595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58000" y="5181600"/>
              <a:ext cx="2057400" cy="1352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Reproducibility</a:t>
              </a:r>
              <a:endParaRPr lang="en-US" b="1" u="sng" dirty="0">
                <a:solidFill>
                  <a:schemeClr val="accent5"/>
                </a:solidFill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 smtClean="0"/>
                <a:t>LaTeX</a:t>
              </a:r>
              <a:r>
                <a:rPr lang="en-US" dirty="0" smtClean="0"/>
                <a:t>, Markdown</a:t>
              </a:r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 err="1" smtClean="0"/>
                <a:t>knitr</a:t>
              </a:r>
              <a:r>
                <a:rPr lang="en-US" dirty="0" smtClean="0"/>
                <a:t>, </a:t>
              </a:r>
              <a:r>
                <a:rPr lang="en-US" dirty="0" err="1" smtClean="0"/>
                <a:t>Sweave</a:t>
              </a:r>
              <a:endParaRPr lang="en-US" dirty="0"/>
            </a:p>
          </p:txBody>
        </p:sp>
        <p:sp>
          <p:nvSpPr>
            <p:cNvPr id="5" name="Up Arrow 4"/>
            <p:cNvSpPr/>
            <p:nvPr/>
          </p:nvSpPr>
          <p:spPr>
            <a:xfrm>
              <a:off x="7696200" y="4648200"/>
              <a:ext cx="304800" cy="5334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5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60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0" y="32004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54102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39000" y="5571744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431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R Using Fisheries Examples</vt:lpstr>
      <vt:lpstr>Who Am I?</vt:lpstr>
      <vt:lpstr>Workshop Assumptions</vt:lpstr>
      <vt:lpstr>Workshop Agenda</vt:lpstr>
      <vt:lpstr>R: What is it?</vt:lpstr>
      <vt:lpstr>R: Workflow Environment</vt:lpstr>
      <vt:lpstr>R: Extensibility with Packages</vt:lpstr>
      <vt:lpstr>R: Workflow Environment</vt:lpstr>
      <vt:lpstr>R: Workflow Environment</vt:lpstr>
      <vt:lpstr>R: You Type Commands</vt:lpstr>
      <vt:lpstr>R: Workflow Environment</vt:lpstr>
      <vt:lpstr>Fisheries Analyses in R</vt:lpstr>
      <vt:lpstr>Workshop Agenda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40</cp:revision>
  <dcterms:created xsi:type="dcterms:W3CDTF">2009-12-30T00:53:00Z</dcterms:created>
  <dcterms:modified xsi:type="dcterms:W3CDTF">2014-03-05T14:01:48Z</dcterms:modified>
</cp:coreProperties>
</file>