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5" r:id="rId6"/>
    <p:sldId id="267" r:id="rId7"/>
    <p:sldId id="272" r:id="rId8"/>
    <p:sldId id="270" r:id="rId9"/>
    <p:sldId id="275" r:id="rId10"/>
    <p:sldId id="273" r:id="rId11"/>
    <p:sldId id="276" r:id="rId12"/>
    <p:sldId id="268" r:id="rId13"/>
    <p:sldId id="271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5F9"/>
    <a:srgbClr val="92CCF8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0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84951"/>
            <a:ext cx="4953000" cy="273050"/>
          </a:xfrm>
        </p:spPr>
        <p:txBody>
          <a:bodyPr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WIDNR FM Database  ●  Madison, WI  ●  4-5 March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ishr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R Using the FM Database</a:t>
            </a:r>
            <a:endParaRPr lang="en-US" sz="8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3200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Derek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H. Ogle, Northland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College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Gretchen Hansen, 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Zach Lawson, 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Lori Tate, 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Max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Wolter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, 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You Type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C8389-362C-4C21-9D62-8CDCD936A1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3504"/>
            <a:ext cx="9144000" cy="5443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Weaknesses </a:t>
            </a:r>
            <a:r>
              <a:rPr lang="en-US" dirty="0" smtClean="0"/>
              <a:t>(</a:t>
            </a:r>
            <a:r>
              <a:rPr lang="en-US" i="1" dirty="0"/>
              <a:t>for some</a:t>
            </a:r>
            <a:r>
              <a:rPr lang="en-US" dirty="0"/>
              <a:t>)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Minimal GUI – you must type commands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Must spell/capitalize correctly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Must remember (can’t search through menus)</a:t>
            </a:r>
          </a:p>
          <a:p>
            <a:pPr eaLnBrk="1" hangingPunct="1">
              <a:defRPr/>
            </a:pPr>
            <a:r>
              <a:rPr lang="en-US" b="1" dirty="0" smtClean="0"/>
              <a:t>No formal or commercial support</a:t>
            </a:r>
          </a:p>
          <a:p>
            <a:pPr lvl="1" eaLnBrk="1" hangingPunct="1">
              <a:defRPr/>
            </a:pPr>
            <a:r>
              <a:rPr lang="en-US" dirty="0" smtClean="0"/>
              <a:t>Help pages and error messages are often terse</a:t>
            </a:r>
          </a:p>
          <a:p>
            <a:pPr lvl="2" eaLnBrk="1" hangingPunct="1">
              <a:defRPr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Somewhat mitigated by web resources (e.g., Stack Exchange)</a:t>
            </a:r>
          </a:p>
          <a:p>
            <a:pPr eaLnBrk="1" hangingPunct="1">
              <a:defRPr/>
            </a:pPr>
            <a:r>
              <a:rPr lang="en-US" b="1" dirty="0" smtClean="0"/>
              <a:t>Some “user errors” do not produce warnings</a:t>
            </a:r>
          </a:p>
          <a:p>
            <a:pPr lvl="1" eaLnBrk="1" hangingPunct="1">
              <a:defRPr/>
            </a:pPr>
            <a:r>
              <a:rPr lang="en-US" dirty="0" smtClean="0"/>
              <a:t>i.e., can make mistakes and not know it (if not careful)</a:t>
            </a:r>
          </a:p>
          <a:p>
            <a:pPr eaLnBrk="1" hangingPunct="1">
              <a:defRPr/>
            </a:pPr>
            <a:r>
              <a:rPr lang="en-US" b="1" dirty="0" smtClean="0"/>
              <a:t>Some limitations with extremely large datasets</a:t>
            </a:r>
          </a:p>
          <a:p>
            <a:pPr eaLnBrk="1" hangingPunct="1">
              <a:defRPr/>
            </a:pPr>
            <a:r>
              <a:rPr lang="en-US" b="1" dirty="0" smtClean="0"/>
              <a:t>You must invest time to learn &amp; become proficient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53027-B377-449A-AEAF-46C57A726C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3038475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52400" y="4191000"/>
            <a:ext cx="3114675" cy="2133600"/>
            <a:chOff x="152400" y="4191000"/>
            <a:chExt cx="3114964" cy="21336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2400" y="4876800"/>
              <a:ext cx="2591040" cy="1447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Data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An external text (.txt</a:t>
              </a:r>
              <a:r>
                <a:rPr lang="en-US" dirty="0" smtClean="0"/>
                <a:t>), </a:t>
              </a:r>
              <a:r>
                <a:rPr lang="en-US" b="1" dirty="0" smtClean="0"/>
                <a:t>CSV</a:t>
              </a:r>
              <a:r>
                <a:rPr lang="en-US" dirty="0" smtClean="0"/>
                <a:t>, </a:t>
              </a:r>
              <a:r>
                <a:rPr lang="en-US" dirty="0"/>
                <a:t>Excel, Access, or other database file.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>
              <a:off x="1438394" y="4191000"/>
              <a:ext cx="1828970" cy="685800"/>
            </a:xfrm>
            <a:prstGeom prst="bentArrow">
              <a:avLst/>
            </a:prstGeom>
            <a:gradFill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400" y="1285875"/>
            <a:ext cx="3114675" cy="2595489"/>
            <a:chOff x="152400" y="1286164"/>
            <a:chExt cx="3114964" cy="259491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2400" y="1286164"/>
              <a:ext cx="2362419" cy="19045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Script </a:t>
              </a:r>
              <a:r>
                <a:rPr lang="en-US" b="1" u="sng" dirty="0">
                  <a:solidFill>
                    <a:schemeClr val="accent5"/>
                  </a:solidFill>
                </a:rPr>
                <a:t>Editor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Input R commands.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b="1" dirty="0" err="1"/>
                <a:t>Rstudio</a:t>
              </a:r>
              <a:r>
                <a:rPr lang="en-US" b="1" dirty="0"/>
                <a:t>, </a:t>
              </a:r>
              <a:r>
                <a:rPr lang="en-US" dirty="0"/>
                <a:t>Built-in, </a:t>
              </a:r>
              <a:r>
                <a:rPr lang="en-US" dirty="0" err="1" smtClean="0"/>
                <a:t>Tinn</a:t>
              </a:r>
              <a:r>
                <a:rPr lang="en-US" dirty="0" smtClean="0"/>
                <a:t>-R</a:t>
              </a:r>
              <a:r>
                <a:rPr lang="en-US" dirty="0"/>
                <a:t>, Notepad, </a:t>
              </a:r>
              <a:r>
                <a:rPr lang="en-US" dirty="0" smtClean="0"/>
                <a:t>word processor, </a:t>
              </a:r>
              <a:r>
                <a:rPr lang="en-US" i="1" dirty="0" smtClean="0"/>
                <a:t>et </a:t>
              </a:r>
              <a:r>
                <a:rPr lang="en-US" i="1" dirty="0"/>
                <a:t>al</a:t>
              </a:r>
              <a:r>
                <a:rPr lang="en-US" dirty="0"/>
                <a:t>.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Bent Arrow 12"/>
            <p:cNvSpPr/>
            <p:nvPr/>
          </p:nvSpPr>
          <p:spPr>
            <a:xfrm flipV="1">
              <a:off x="1438394" y="3195430"/>
              <a:ext cx="1828970" cy="685648"/>
            </a:xfrm>
            <a:prstGeom prst="bentArrow">
              <a:avLst/>
            </a:prstGeom>
            <a:gradFill flip="none" rotWithShape="1"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3600" y="3190875"/>
            <a:ext cx="3124200" cy="1676400"/>
            <a:chOff x="5943600" y="3191164"/>
            <a:chExt cx="3124200" cy="1676400"/>
          </a:xfrm>
          <a:solidFill>
            <a:srgbClr val="A5D5F9"/>
          </a:soli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29400" y="3191164"/>
              <a:ext cx="2438400" cy="1676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Report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Output results.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Word processor, HTML, PDF, </a:t>
              </a:r>
              <a:r>
                <a:rPr lang="en-US" i="1" dirty="0"/>
                <a:t>et al</a:t>
              </a:r>
              <a:r>
                <a:rPr lang="en-US" dirty="0"/>
                <a:t>.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943600" y="3876964"/>
              <a:ext cx="685800" cy="3048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848600" cy="582412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CF20-EAEB-476D-B499-F51C525845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9800" y="2886456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Script </a:t>
            </a:r>
            <a:r>
              <a:rPr lang="en-US" b="1" u="sng" dirty="0">
                <a:solidFill>
                  <a:schemeClr val="accent5"/>
                </a:solidFill>
              </a:rPr>
              <a:t>Editor</a:t>
            </a:r>
          </a:p>
          <a:p>
            <a:pPr algn="ctr">
              <a:defRPr/>
            </a:pPr>
            <a:endParaRPr lang="en-US" sz="400" dirty="0"/>
          </a:p>
          <a:p>
            <a:pPr algn="ctr">
              <a:defRPr/>
            </a:pPr>
            <a:r>
              <a:rPr lang="en-US" dirty="0"/>
              <a:t>Input R commands.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Edit</a:t>
            </a:r>
            <a:r>
              <a:rPr lang="en-US" dirty="0"/>
              <a:t> R commands.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5638800"/>
            <a:ext cx="28956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</a:t>
            </a:r>
            <a:r>
              <a:rPr lang="en-US" b="1" u="sng" dirty="0" smtClean="0">
                <a:solidFill>
                  <a:schemeClr val="accent5"/>
                </a:solidFill>
              </a:rPr>
              <a:t>Console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500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53000" y="5638800"/>
            <a:ext cx="1600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Plot Pane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dirty="0" smtClean="0"/>
              <a:t>See graphs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23B86-E333-48E2-AA25-2543435AA5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838200"/>
            <a:ext cx="8153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S</a:t>
            </a:r>
            <a:r>
              <a:rPr lang="en-US" sz="3200" dirty="0" smtClean="0">
                <a:latin typeface="Calibri" pitchFamily="34" charset="0"/>
              </a:rPr>
              <a:t>ave </a:t>
            </a:r>
            <a:r>
              <a:rPr lang="en-US" sz="3200" dirty="0">
                <a:latin typeface="Calibri" pitchFamily="34" charset="0"/>
              </a:rPr>
              <a:t>“good” commands in a text </a:t>
            </a:r>
            <a:r>
              <a:rPr lang="en-US" sz="3200" dirty="0" smtClean="0">
                <a:latin typeface="Calibri" pitchFamily="34" charset="0"/>
              </a:rPr>
              <a:t>editor</a:t>
            </a:r>
            <a:endParaRPr lang="en-US" sz="3200" dirty="0">
              <a:latin typeface="Calibri" pitchFamily="34" charset="0"/>
            </a:endParaRPr>
          </a:p>
          <a:p>
            <a:pPr marL="857250" lvl="1" indent="-342900" eaLnBrk="1" hangingPunct="1">
              <a:spcBef>
                <a:spcPct val="20000"/>
              </a:spcBef>
              <a:buFont typeface="Calibri" panose="020F0502020204030204" pitchFamily="34" charset="0"/>
              <a:buChar char="–"/>
            </a:pPr>
            <a:r>
              <a:rPr lang="en-US" sz="2800" dirty="0">
                <a:latin typeface="Calibri" pitchFamily="34" charset="0"/>
              </a:rPr>
              <a:t>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script that allows repeating</a:t>
            </a:r>
          </a:p>
          <a:p>
            <a:pPr marL="51435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Do NOT save workspace </a:t>
            </a:r>
            <a:r>
              <a:rPr lang="en-US" sz="3200" dirty="0" smtClean="0">
                <a:latin typeface="Calibri" pitchFamily="34" charset="0"/>
              </a:rPr>
              <a:t>image </a:t>
            </a:r>
            <a:r>
              <a:rPr lang="en-US" sz="3200" dirty="0">
                <a:latin typeface="Calibri" pitchFamily="34" charset="0"/>
              </a:rPr>
              <a:t>when </a:t>
            </a:r>
            <a:r>
              <a:rPr lang="en-US" sz="3200" dirty="0" smtClean="0">
                <a:latin typeface="Calibri" pitchFamily="34" charset="0"/>
              </a:rPr>
              <a:t>exiting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01626"/>
            <a:ext cx="5562600" cy="4127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7" y="4020283"/>
            <a:ext cx="2867025" cy="13144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26523" y="4824046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3024554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Fisheries Analyses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fishR</a:t>
            </a:r>
            <a:r>
              <a:rPr lang="en-US" b="1" dirty="0"/>
              <a:t> </a:t>
            </a:r>
            <a:r>
              <a:rPr lang="en-US" b="1" dirty="0" smtClean="0"/>
              <a:t>Website</a:t>
            </a:r>
          </a:p>
          <a:p>
            <a:pPr lvl="1"/>
            <a:r>
              <a:rPr lang="en-US" dirty="0" smtClean="0">
                <a:hlinkClick r:id="rId2"/>
              </a:rPr>
              <a:t>fishR.wordpress.com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Several  example fisheries analyses.</a:t>
            </a:r>
          </a:p>
          <a:p>
            <a:pPr lvl="1"/>
            <a:r>
              <a:rPr lang="en-US" dirty="0" smtClean="0"/>
              <a:t>Links to packages devoted to fisheries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76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M.S. and Ph.D. in Fisheries </a:t>
            </a:r>
            <a:r>
              <a:rPr lang="en-US" dirty="0" smtClean="0"/>
              <a:t>from </a:t>
            </a:r>
            <a:r>
              <a:rPr lang="en-US" dirty="0" smtClean="0"/>
              <a:t>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WIDNR FM Database  ●  Madison, WI  ●  4-5 March 2015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dirty="0" smtClean="0"/>
              <a:t>You </a:t>
            </a:r>
            <a:r>
              <a:rPr lang="en-US" dirty="0"/>
              <a:t>have little </a:t>
            </a:r>
            <a:r>
              <a:rPr lang="en-US" dirty="0" smtClean="0"/>
              <a:t>to no experience </a:t>
            </a:r>
            <a:r>
              <a:rPr lang="en-US" dirty="0"/>
              <a:t>with R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You have individual fish data from FM database</a:t>
            </a:r>
          </a:p>
          <a:p>
            <a:pPr eaLnBrk="1" hangingPunct="1">
              <a:spcBef>
                <a:spcPts val="400"/>
              </a:spcBef>
            </a:pPr>
            <a:r>
              <a:rPr lang="en-US" dirty="0" smtClean="0"/>
              <a:t>You want to efficiently summarize data for each </a:t>
            </a:r>
            <a:r>
              <a:rPr lang="en-US" dirty="0" err="1" smtClean="0"/>
              <a:t>waterbody</a:t>
            </a:r>
            <a:endParaRPr lang="en-US" dirty="0"/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Best to use “demonstrate and apply” pedagogy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You will continue with R after the workshop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endParaRPr lang="en-US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E78EEC-96BA-449E-BD58-71C6BEF8DBB8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Understand basic philosophy, terminology, strengths, and weaknesses of R</a:t>
            </a:r>
          </a:p>
          <a:p>
            <a:pPr eaLnBrk="1" hangingPunct="1">
              <a:spcBef>
                <a:spcPts val="600"/>
              </a:spcBef>
            </a:pPr>
            <a:endParaRPr lang="en-US" sz="1100" dirty="0" smtClean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Load your individual fish data into R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Perform data manipulations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Construct basic summary tables and graphs</a:t>
            </a:r>
          </a:p>
          <a:p>
            <a:pPr eaLnBrk="1" hangingPunct="1">
              <a:spcBef>
                <a:spcPts val="600"/>
              </a:spcBef>
            </a:pPr>
            <a:endParaRPr lang="en-US" sz="1200" dirty="0" smtClean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Understand how to re-use R scripts for efficiency</a:t>
            </a:r>
          </a:p>
          <a:p>
            <a:pPr eaLnBrk="1" hangingPunct="1">
              <a:spcBef>
                <a:spcPts val="600"/>
              </a:spcBef>
            </a:pPr>
            <a:endParaRPr lang="en-US" dirty="0" smtClean="0"/>
          </a:p>
          <a:p>
            <a:pPr eaLnBrk="1" hangingPunct="1"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R: What is it?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a system for statistical computation and graphics.  It consists of a language … and the ability to run programs stored in script files.</a:t>
            </a:r>
          </a:p>
          <a:p>
            <a:pPr lvl="1" eaLnBrk="1" hangingPunct="1"/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www.r-project.org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1FE51-7418-4474-945B-57A3874F5D9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R: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812A-CEB9-4667-83BD-EC455A86A2E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342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67250"/>
            <a:ext cx="853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14400" y="5000625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" y="5305425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20306" y="3581400"/>
            <a:ext cx="4790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 of Computational and Graphical Statistics, 5:299-314.  1996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4876800" cy="5562600"/>
          </a:xfrm>
        </p:spPr>
        <p:txBody>
          <a:bodyPr/>
          <a:lstStyle/>
          <a:p>
            <a:pPr eaLnBrk="1" hangingPunct="1"/>
            <a:r>
              <a:rPr lang="en-US" b="1" dirty="0" smtClean="0"/>
              <a:t>Powerful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oes </a:t>
            </a:r>
            <a:r>
              <a:rPr lang="en-US" dirty="0">
                <a:latin typeface="Calibri" pitchFamily="34" charset="0"/>
              </a:rPr>
              <a:t>nearly “anything</a:t>
            </a:r>
            <a:r>
              <a:rPr lang="en-US" dirty="0" smtClean="0">
                <a:latin typeface="Calibri" pitchFamily="34" charset="0"/>
              </a:rPr>
              <a:t>”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 smtClean="0"/>
              <a:t>Open-source</a:t>
            </a:r>
          </a:p>
          <a:p>
            <a:pPr lvl="1" eaLnBrk="1" hangingPunct="1"/>
            <a:r>
              <a:rPr lang="en-US" dirty="0" smtClean="0"/>
              <a:t>No “black boxes”</a:t>
            </a:r>
          </a:p>
          <a:p>
            <a:pPr lvl="1" eaLnBrk="1" hangingPunct="1"/>
            <a:r>
              <a:rPr lang="en-US" dirty="0" smtClean="0"/>
              <a:t>Can be modified</a:t>
            </a:r>
          </a:p>
          <a:p>
            <a:pPr lvl="1" eaLnBrk="1" hangingPunct="1"/>
            <a:r>
              <a:rPr lang="en-US" dirty="0" smtClean="0"/>
              <a:t>Free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>
                <a:latin typeface="Calibri" pitchFamily="34" charset="0"/>
              </a:rPr>
              <a:t>Must ask or build results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Must think about analyses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3E5BB-66E8-497C-9CA8-B8F6BDBCC8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29200" y="914400"/>
            <a:ext cx="396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 smtClean="0"/>
              <a:t>Script authoring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Collaboration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Reproducibility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Re-Use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 smtClean="0"/>
              <a:t>Extensible</a:t>
            </a:r>
          </a:p>
          <a:p>
            <a:pPr lvl="1" eaLnBrk="1" hangingPunct="1"/>
            <a:r>
              <a:rPr lang="en-US" dirty="0" smtClean="0"/>
              <a:t>Special purpose</a:t>
            </a:r>
          </a:p>
          <a:p>
            <a:pPr lvl="1" eaLnBrk="1" hangingPunct="1"/>
            <a:r>
              <a:rPr lang="en-US" dirty="0" smtClean="0"/>
              <a:t>Cutting edge</a:t>
            </a:r>
            <a:endParaRPr lang="en-US" dirty="0" smtClean="0">
              <a:latin typeface="Calibri" pitchFamily="34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R: Extensibility with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714F6-A7E9-41BE-BF28-1170AB0CEA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85800" y="1066799"/>
            <a:ext cx="3200400" cy="2743200"/>
            <a:chOff x="192" y="864"/>
            <a:chExt cx="3504" cy="307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504" cy="30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Automatic Packages</a:t>
              </a:r>
            </a:p>
            <a:p>
              <a:pPr>
                <a:defRPr/>
              </a:pPr>
              <a:r>
                <a:rPr lang="en-US" dirty="0"/>
                <a:t>base		splines</a:t>
              </a:r>
            </a:p>
            <a:p>
              <a:pPr>
                <a:defRPr/>
              </a:pPr>
              <a:r>
                <a:rPr lang="en-US" dirty="0"/>
                <a:t>datasets		stats</a:t>
              </a:r>
            </a:p>
            <a:p>
              <a:pPr>
                <a:defRPr/>
              </a:pPr>
              <a:r>
                <a:rPr lang="en-US" dirty="0" err="1"/>
                <a:t>grDevices</a:t>
              </a:r>
              <a:r>
                <a:rPr lang="en-US" dirty="0"/>
                <a:t>	stats4</a:t>
              </a: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dirty="0"/>
                <a:t>graphics		</a:t>
              </a:r>
              <a:r>
                <a:rPr lang="en-US" dirty="0" err="1"/>
                <a:t>tcltk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grid		tools</a:t>
              </a:r>
            </a:p>
            <a:p>
              <a:pPr>
                <a:defRPr/>
              </a:pPr>
              <a:r>
                <a:rPr lang="en-US" dirty="0"/>
                <a:t>methods		</a:t>
              </a:r>
              <a:r>
                <a:rPr lang="en-US" dirty="0" err="1"/>
                <a:t>utils</a:t>
              </a:r>
              <a:endParaRPr lang="en-US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89" y="912"/>
              <a:ext cx="5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 Core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886200" y="1523999"/>
            <a:ext cx="4267200" cy="2133600"/>
            <a:chOff x="3505200" y="1371600"/>
            <a:chExt cx="4419600" cy="21336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181600" y="1371600"/>
              <a:ext cx="2743200" cy="2133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CRAN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alr3</a:t>
              </a:r>
            </a:p>
            <a:p>
              <a:pPr algn="ctr">
                <a:defRPr/>
              </a:pPr>
              <a:r>
                <a:rPr lang="en-US" dirty="0"/>
                <a:t>boot</a:t>
              </a:r>
            </a:p>
            <a:p>
              <a:pPr algn="ctr">
                <a:defRPr/>
              </a:pPr>
              <a:r>
                <a:rPr lang="en-US" dirty="0"/>
                <a:t>Design</a:t>
              </a:r>
            </a:p>
            <a:p>
              <a:pPr algn="ctr">
                <a:defRPr/>
              </a:pPr>
              <a:r>
                <a:rPr lang="en-US" dirty="0" smtClean="0"/>
                <a:t>…</a:t>
              </a:r>
              <a:endParaRPr lang="en-US" dirty="0"/>
            </a:p>
            <a:p>
              <a:pPr algn="ctr">
                <a:defRPr/>
              </a:pPr>
              <a:r>
                <a:rPr lang="en-US" i="1" dirty="0" smtClean="0"/>
                <a:t>~6000 </a:t>
              </a:r>
              <a:r>
                <a:rPr lang="en-US" i="1" dirty="0"/>
                <a:t>more (on </a:t>
              </a:r>
              <a:r>
                <a:rPr lang="en-US" i="1" dirty="0" smtClean="0"/>
                <a:t>1Nov14)</a:t>
              </a:r>
              <a:endParaRPr lang="en-US" i="1" dirty="0"/>
            </a:p>
          </p:txBody>
        </p:sp>
        <p:sp>
          <p:nvSpPr>
            <p:cNvPr id="21517" name="AutoShape 8"/>
            <p:cNvSpPr>
              <a:spLocks noChangeArrowheads="1"/>
            </p:cNvSpPr>
            <p:nvPr/>
          </p:nvSpPr>
          <p:spPr bwMode="auto">
            <a:xfrm>
              <a:off x="3505200" y="2133600"/>
              <a:ext cx="1676400" cy="533400"/>
            </a:xfrm>
            <a:prstGeom prst="leftArrow">
              <a:avLst>
                <a:gd name="adj1" fmla="val 50000"/>
                <a:gd name="adj2" fmla="val 785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914400" y="3809999"/>
            <a:ext cx="2743200" cy="2743200"/>
            <a:chOff x="533400" y="3657599"/>
            <a:chExt cx="2743200" cy="3124201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3400" y="4648199"/>
              <a:ext cx="2743200" cy="21336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Local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FSA</a:t>
              </a:r>
            </a:p>
            <a:p>
              <a:pPr algn="ctr">
                <a:defRPr/>
              </a:pPr>
              <a:r>
                <a:rPr lang="en-US" dirty="0" err="1" smtClean="0"/>
                <a:t>fishWiDNR</a:t>
              </a:r>
              <a:endParaRPr lang="en-US" dirty="0" smtClean="0"/>
            </a:p>
            <a:p>
              <a:pPr algn="ctr">
                <a:defRPr/>
              </a:pPr>
              <a:r>
                <a:rPr lang="en-US" dirty="0" smtClean="0"/>
                <a:t>…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(</a:t>
              </a:r>
              <a:r>
                <a:rPr lang="en-US" i="1" dirty="0"/>
                <a:t>your package here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 rot="5400000">
              <a:off x="1295838" y="3886199"/>
              <a:ext cx="990599" cy="533400"/>
            </a:xfrm>
            <a:prstGeom prst="leftArrow">
              <a:avLst>
                <a:gd name="adj1" fmla="val 50000"/>
                <a:gd name="adj2" fmla="val 785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24275" y="4049712"/>
            <a:ext cx="3819525" cy="2503488"/>
            <a:chOff x="3343290" y="3897513"/>
            <a:chExt cx="4124310" cy="2686664"/>
          </a:xfrm>
          <a:solidFill>
            <a:srgbClr val="92CCF8"/>
          </a:solidFill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2260656">
              <a:off x="3343290" y="3897513"/>
              <a:ext cx="1654169" cy="533363"/>
            </a:xfrm>
            <a:prstGeom prst="leftArrow">
              <a:avLst>
                <a:gd name="adj1" fmla="val 50000"/>
                <a:gd name="adj2" fmla="val 7857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724410" y="4541994"/>
              <a:ext cx="2743190" cy="204218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Other Repositories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/>
                <a:t>rforge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rforge.net</a:t>
              </a:r>
            </a:p>
            <a:p>
              <a:pPr algn="ctr">
                <a:defRPr/>
              </a:pPr>
              <a:r>
                <a:rPr lang="en-US" dirty="0" err="1"/>
                <a:t>github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Google Code</a:t>
              </a:r>
            </a:p>
            <a:p>
              <a:pPr algn="ctr">
                <a:defRPr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Weaknesses </a:t>
            </a:r>
            <a:r>
              <a:rPr lang="en-US" dirty="0" smtClean="0"/>
              <a:t>(</a:t>
            </a:r>
            <a:r>
              <a:rPr lang="en-US" i="1" dirty="0" smtClean="0"/>
              <a:t>for some</a:t>
            </a:r>
            <a:r>
              <a:rPr lang="en-US" dirty="0" smtClean="0"/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562600"/>
          </a:xfrm>
        </p:spPr>
        <p:txBody>
          <a:bodyPr/>
          <a:lstStyle/>
          <a:p>
            <a:pPr eaLnBrk="1" hangingPunct="1"/>
            <a:r>
              <a:rPr lang="en-US" b="1" dirty="0" smtClean="0"/>
              <a:t>Minimal GUI – you must type commands</a:t>
            </a:r>
          </a:p>
          <a:p>
            <a:pPr lvl="1" eaLnBrk="1" hangingPunct="1"/>
            <a:r>
              <a:rPr lang="en-US" dirty="0" smtClean="0"/>
              <a:t>Must spell/capitalize correctly</a:t>
            </a:r>
          </a:p>
          <a:p>
            <a:pPr lvl="1" eaLnBrk="1" hangingPunct="1"/>
            <a:r>
              <a:rPr lang="en-US" dirty="0" smtClean="0"/>
              <a:t>Must remember (can’t search through menus)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D019E-184A-421E-B6D1-550F02BDB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689</Words>
  <Application>Microsoft Office PowerPoint</Application>
  <PresentationFormat>On-screen Show (4:3)</PresentationFormat>
  <Paragraphs>164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R Using the FM Database</vt:lpstr>
      <vt:lpstr>Derek</vt:lpstr>
      <vt:lpstr>Workshop Assumptions</vt:lpstr>
      <vt:lpstr>Workshop Outcomes</vt:lpstr>
      <vt:lpstr>R: What is it?</vt:lpstr>
      <vt:lpstr>R: The Name</vt:lpstr>
      <vt:lpstr>R: Strengths</vt:lpstr>
      <vt:lpstr>R: Extensibility with Packages</vt:lpstr>
      <vt:lpstr>R: Weaknesses (for some)</vt:lpstr>
      <vt:lpstr>R: You Type Commands</vt:lpstr>
      <vt:lpstr>R: Weaknesses (for some)</vt:lpstr>
      <vt:lpstr>R: Workflow Environment</vt:lpstr>
      <vt:lpstr>R: Workflow Environment</vt:lpstr>
      <vt:lpstr>R: Workflow Environment</vt:lpstr>
      <vt:lpstr>Fisheries Analyses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using FM Database</dc:title>
  <dc:creator>Derek Ogle</dc:creator>
  <cp:lastModifiedBy>Derek Ogle</cp:lastModifiedBy>
  <cp:revision>54</cp:revision>
  <dcterms:created xsi:type="dcterms:W3CDTF">2009-12-30T00:53:00Z</dcterms:created>
  <dcterms:modified xsi:type="dcterms:W3CDTF">2015-03-04T13:46:24Z</dcterms:modified>
</cp:coreProperties>
</file>