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14782800" cy="92964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EE00"/>
    <a:srgbClr val="FFFA00"/>
    <a:srgbClr val="FFCC00"/>
    <a:srgbClr val="FFC72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2787"/>
    <p:restoredTop sz="97411" autoAdjust="0"/>
  </p:normalViewPr>
  <p:slideViewPr>
    <p:cSldViewPr>
      <p:cViewPr>
        <p:scale>
          <a:sx n="20" d="100"/>
          <a:sy n="20" d="100"/>
        </p:scale>
        <p:origin x="-708" y="980"/>
      </p:cViewPr>
      <p:guideLst>
        <p:guide orient="horz" pos="576"/>
        <p:guide orient="horz" pos="4320"/>
        <p:guide orient="horz" pos="20160"/>
        <p:guide orient="horz" pos="5184"/>
        <p:guide orient="horz" pos="10368"/>
        <p:guide orient="horz" pos="2880"/>
        <p:guide pos="13824"/>
        <p:guide pos="27047"/>
        <p:guide pos="601"/>
        <p:guide pos="18632"/>
        <p:guide pos="9016"/>
        <p:guide pos="9617"/>
        <p:guide pos="18031"/>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6407219" cy="465138"/>
          </a:xfrm>
          <a:prstGeom prst="rect">
            <a:avLst/>
          </a:prstGeom>
        </p:spPr>
        <p:txBody>
          <a:bodyPr vert="horz" lIns="135020" tIns="67510" rIns="135020" bIns="67510" rtlCol="0"/>
          <a:lstStyle>
            <a:lvl1pPr algn="l">
              <a:defRPr sz="1800"/>
            </a:lvl1pPr>
          </a:lstStyle>
          <a:p>
            <a:endParaRPr lang="en-US"/>
          </a:p>
        </p:txBody>
      </p:sp>
      <p:sp>
        <p:nvSpPr>
          <p:cNvPr id="3" name="Date Placeholder 2"/>
          <p:cNvSpPr>
            <a:spLocks noGrp="1"/>
          </p:cNvSpPr>
          <p:nvPr>
            <p:ph type="dt" sz="quarter" idx="1"/>
          </p:nvPr>
        </p:nvSpPr>
        <p:spPr>
          <a:xfrm>
            <a:off x="8372235" y="0"/>
            <a:ext cx="6407219" cy="465138"/>
          </a:xfrm>
          <a:prstGeom prst="rect">
            <a:avLst/>
          </a:prstGeom>
        </p:spPr>
        <p:txBody>
          <a:bodyPr vert="horz" lIns="135020" tIns="67510" rIns="135020" bIns="67510" rtlCol="0"/>
          <a:lstStyle>
            <a:lvl1pPr algn="r">
              <a:defRPr sz="1800"/>
            </a:lvl1pPr>
          </a:lstStyle>
          <a:p>
            <a:fld id="{D9B4BE8C-1C96-469A-84FD-5AAEAF4A58B1}" type="datetimeFigureOut">
              <a:rPr lang="en-US" smtClean="0"/>
              <a:pPr/>
              <a:t>4/14/2014</a:t>
            </a:fld>
            <a:endParaRPr lang="en-US"/>
          </a:p>
        </p:txBody>
      </p:sp>
      <p:sp>
        <p:nvSpPr>
          <p:cNvPr id="4" name="Footer Placeholder 3"/>
          <p:cNvSpPr>
            <a:spLocks noGrp="1"/>
          </p:cNvSpPr>
          <p:nvPr>
            <p:ph type="ftr" sz="quarter" idx="2"/>
          </p:nvPr>
        </p:nvSpPr>
        <p:spPr>
          <a:xfrm>
            <a:off x="2" y="8829675"/>
            <a:ext cx="6407219" cy="465138"/>
          </a:xfrm>
          <a:prstGeom prst="rect">
            <a:avLst/>
          </a:prstGeom>
        </p:spPr>
        <p:txBody>
          <a:bodyPr vert="horz" lIns="135020" tIns="67510" rIns="135020" bIns="67510" rtlCol="0" anchor="b"/>
          <a:lstStyle>
            <a:lvl1pPr algn="l">
              <a:defRPr sz="1800"/>
            </a:lvl1pPr>
          </a:lstStyle>
          <a:p>
            <a:endParaRPr lang="en-US"/>
          </a:p>
        </p:txBody>
      </p:sp>
      <p:sp>
        <p:nvSpPr>
          <p:cNvPr id="5" name="Slide Number Placeholder 4"/>
          <p:cNvSpPr>
            <a:spLocks noGrp="1"/>
          </p:cNvSpPr>
          <p:nvPr>
            <p:ph type="sldNum" sz="quarter" idx="3"/>
          </p:nvPr>
        </p:nvSpPr>
        <p:spPr>
          <a:xfrm>
            <a:off x="8372235" y="8829675"/>
            <a:ext cx="6407219" cy="465138"/>
          </a:xfrm>
          <a:prstGeom prst="rect">
            <a:avLst/>
          </a:prstGeom>
        </p:spPr>
        <p:txBody>
          <a:bodyPr vert="horz" lIns="135020" tIns="67510" rIns="135020" bIns="67510" rtlCol="0" anchor="b"/>
          <a:lstStyle>
            <a:lvl1pPr algn="r">
              <a:defRPr sz="1800"/>
            </a:lvl1pPr>
          </a:lstStyle>
          <a:p>
            <a:fld id="{C69BE658-34C9-46DC-8103-F0BAB5C8E81E}"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405880" cy="464820"/>
          </a:xfrm>
          <a:prstGeom prst="rect">
            <a:avLst/>
          </a:prstGeom>
        </p:spPr>
        <p:txBody>
          <a:bodyPr vert="horz" lIns="137585" tIns="68793" rIns="137585" bIns="68793" rtlCol="0"/>
          <a:lstStyle>
            <a:lvl1pPr algn="l">
              <a:defRPr sz="1800"/>
            </a:lvl1pPr>
          </a:lstStyle>
          <a:p>
            <a:endParaRPr lang="en-US"/>
          </a:p>
        </p:txBody>
      </p:sp>
      <p:sp>
        <p:nvSpPr>
          <p:cNvPr id="3" name="Date Placeholder 2"/>
          <p:cNvSpPr>
            <a:spLocks noGrp="1"/>
          </p:cNvSpPr>
          <p:nvPr>
            <p:ph type="dt" idx="1"/>
          </p:nvPr>
        </p:nvSpPr>
        <p:spPr>
          <a:xfrm>
            <a:off x="8373500" y="0"/>
            <a:ext cx="6405880" cy="464820"/>
          </a:xfrm>
          <a:prstGeom prst="rect">
            <a:avLst/>
          </a:prstGeom>
        </p:spPr>
        <p:txBody>
          <a:bodyPr vert="horz" lIns="137585" tIns="68793" rIns="137585" bIns="68793" rtlCol="0"/>
          <a:lstStyle>
            <a:lvl1pPr algn="r">
              <a:defRPr sz="1800"/>
            </a:lvl1pPr>
          </a:lstStyle>
          <a:p>
            <a:fld id="{8DC8B27C-975C-42A0-BCBC-A5FB229B0A17}" type="datetimeFigureOut">
              <a:rPr lang="en-US" smtClean="0"/>
              <a:pPr/>
              <a:t>4/14/2014</a:t>
            </a:fld>
            <a:endParaRPr lang="en-US"/>
          </a:p>
        </p:txBody>
      </p:sp>
      <p:sp>
        <p:nvSpPr>
          <p:cNvPr id="4" name="Slide Image Placeholder 3"/>
          <p:cNvSpPr>
            <a:spLocks noGrp="1" noRot="1" noChangeAspect="1"/>
          </p:cNvSpPr>
          <p:nvPr>
            <p:ph type="sldImg" idx="2"/>
          </p:nvPr>
        </p:nvSpPr>
        <p:spPr>
          <a:xfrm>
            <a:off x="5067300" y="696913"/>
            <a:ext cx="4648200" cy="3486150"/>
          </a:xfrm>
          <a:prstGeom prst="rect">
            <a:avLst/>
          </a:prstGeom>
          <a:noFill/>
          <a:ln w="12700">
            <a:solidFill>
              <a:prstClr val="black"/>
            </a:solidFill>
          </a:ln>
        </p:spPr>
        <p:txBody>
          <a:bodyPr vert="horz" lIns="137585" tIns="68793" rIns="137585" bIns="68793" rtlCol="0" anchor="ctr"/>
          <a:lstStyle/>
          <a:p>
            <a:endParaRPr lang="en-US"/>
          </a:p>
        </p:txBody>
      </p:sp>
      <p:sp>
        <p:nvSpPr>
          <p:cNvPr id="5" name="Notes Placeholder 4"/>
          <p:cNvSpPr>
            <a:spLocks noGrp="1"/>
          </p:cNvSpPr>
          <p:nvPr>
            <p:ph type="body" sz="quarter" idx="3"/>
          </p:nvPr>
        </p:nvSpPr>
        <p:spPr>
          <a:xfrm>
            <a:off x="1478280" y="4415790"/>
            <a:ext cx="11826240" cy="4183380"/>
          </a:xfrm>
          <a:prstGeom prst="rect">
            <a:avLst/>
          </a:prstGeom>
        </p:spPr>
        <p:txBody>
          <a:bodyPr vert="horz" lIns="137585" tIns="68793" rIns="137585" bIns="6879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6405880" cy="464820"/>
          </a:xfrm>
          <a:prstGeom prst="rect">
            <a:avLst/>
          </a:prstGeom>
        </p:spPr>
        <p:txBody>
          <a:bodyPr vert="horz" lIns="137585" tIns="68793" rIns="137585" bIns="68793" rtlCol="0" anchor="b"/>
          <a:lstStyle>
            <a:lvl1pPr algn="l">
              <a:defRPr sz="1800"/>
            </a:lvl1pPr>
          </a:lstStyle>
          <a:p>
            <a:endParaRPr lang="en-US"/>
          </a:p>
        </p:txBody>
      </p:sp>
      <p:sp>
        <p:nvSpPr>
          <p:cNvPr id="7" name="Slide Number Placeholder 6"/>
          <p:cNvSpPr>
            <a:spLocks noGrp="1"/>
          </p:cNvSpPr>
          <p:nvPr>
            <p:ph type="sldNum" sz="quarter" idx="5"/>
          </p:nvPr>
        </p:nvSpPr>
        <p:spPr>
          <a:xfrm>
            <a:off x="8373500" y="8829967"/>
            <a:ext cx="6405880" cy="464820"/>
          </a:xfrm>
          <a:prstGeom prst="rect">
            <a:avLst/>
          </a:prstGeom>
        </p:spPr>
        <p:txBody>
          <a:bodyPr vert="horz" lIns="137585" tIns="68793" rIns="137585" bIns="68793" rtlCol="0" anchor="b"/>
          <a:lstStyle>
            <a:lvl1pPr algn="r">
              <a:defRPr sz="1800"/>
            </a:lvl1pPr>
          </a:lstStyle>
          <a:p>
            <a:fld id="{3C5622B0-C6FE-444B-96BE-3E7CA93AD7C7}" type="slidenum">
              <a:rPr lang="en-US" smtClean="0"/>
              <a:pPr/>
              <a:t>‹#›</a:t>
            </a:fld>
            <a:endParaRPr lang="en-US"/>
          </a:p>
        </p:txBody>
      </p:sp>
    </p:spTree>
    <p:extLst>
      <p:ext uri="{BB962C8B-B14F-4D97-AF65-F5344CB8AC3E}">
        <p14:creationId xmlns="" xmlns:p14="http://schemas.microsoft.com/office/powerpoint/2010/main" val="4021353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C5622B0-C6FE-444B-96BE-3E7CA93AD7C7}"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10" y="10226675"/>
            <a:ext cx="37308183"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018" y="18653125"/>
            <a:ext cx="3072516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286923B-F41C-4531-8B6B-BEBADE6B88F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7C306AF-5B67-47A9-964A-DBD366E6574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475" y="2925764"/>
            <a:ext cx="9326217" cy="26335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1509" y="2925764"/>
            <a:ext cx="27822939" cy="26335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7A4C498-55DA-4D2D-8D89-E95DBF80528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ADC310E-24CE-4D2C-95E6-F1C78B92B23E}"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8183"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1" y="13952538"/>
            <a:ext cx="37308183"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FD792CD-8595-47F3-A778-BA54B1C354F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1510" y="9509126"/>
            <a:ext cx="18574578"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5113" y="9509126"/>
            <a:ext cx="18574579"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842F804-DD65-4273-A2AA-B937C67150E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93" y="1317625"/>
            <a:ext cx="39501417"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892" y="7369176"/>
            <a:ext cx="19392899"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4892" y="10439401"/>
            <a:ext cx="19392899"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783" y="7369176"/>
            <a:ext cx="1939952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783" y="10439401"/>
            <a:ext cx="1939952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211D60F-6C30-4D99-B6C4-CD062BAC304D}"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1D1E97D-50FB-4A05-A2A6-DEBFEFDDCE4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71C029F-BB3C-4E1F-B58B-AB8F6137848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93" y="1311275"/>
            <a:ext cx="14439899"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59909"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893" y="6888163"/>
            <a:ext cx="14439899"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19718F2-C0E6-4F1F-A5AB-4ECAEDBEC85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318" y="23042564"/>
            <a:ext cx="26335383"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318" y="2941639"/>
            <a:ext cx="26335383"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318" y="25763539"/>
            <a:ext cx="26335383"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48FDCB1-D691-4539-83D5-A5BA420B862E}"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1510" y="2925763"/>
            <a:ext cx="37308183" cy="5486400"/>
          </a:xfrm>
          <a:prstGeom prst="rect">
            <a:avLst/>
          </a:prstGeom>
          <a:noFill/>
          <a:ln w="9525">
            <a:noFill/>
            <a:miter lim="800000"/>
            <a:headEnd/>
            <a:tailEnd/>
          </a:ln>
          <a:effectLst/>
        </p:spPr>
        <p:txBody>
          <a:bodyPr vert="horz" wrap="square" lIns="423230" tIns="211615" rIns="423230" bIns="211615"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291510" y="9509126"/>
            <a:ext cx="37308183" cy="19751675"/>
          </a:xfrm>
          <a:prstGeom prst="rect">
            <a:avLst/>
          </a:prstGeom>
          <a:noFill/>
          <a:ln w="9525">
            <a:noFill/>
            <a:miter lim="800000"/>
            <a:headEnd/>
            <a:tailEnd/>
          </a:ln>
          <a:effectLst/>
        </p:spPr>
        <p:txBody>
          <a:bodyPr vert="horz" wrap="square" lIns="423230" tIns="211615" rIns="423230" bIns="21161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291509" y="29992639"/>
            <a:ext cx="9144000" cy="2193925"/>
          </a:xfrm>
          <a:prstGeom prst="rect">
            <a:avLst/>
          </a:prstGeom>
          <a:noFill/>
          <a:ln w="9525">
            <a:noFill/>
            <a:miter lim="800000"/>
            <a:headEnd/>
            <a:tailEnd/>
          </a:ln>
          <a:effectLst/>
        </p:spPr>
        <p:txBody>
          <a:bodyPr vert="horz" wrap="square" lIns="423230" tIns="211615" rIns="423230" bIns="211615" numCol="1" anchor="t" anchorCtr="0" compatLnSpc="1">
            <a:prstTxWarp prst="textNoShape">
              <a:avLst/>
            </a:prstTxWarp>
          </a:bodyPr>
          <a:lstStyle>
            <a:lvl1pPr defTabSz="4232275">
              <a:defRPr sz="6500">
                <a:latin typeface="+mn-lt"/>
              </a:defRPr>
            </a:lvl1pPr>
          </a:lstStyle>
          <a:p>
            <a:endParaRPr lang="en-US"/>
          </a:p>
        </p:txBody>
      </p:sp>
      <p:sp>
        <p:nvSpPr>
          <p:cNvPr id="1029" name="Rectangle 5"/>
          <p:cNvSpPr>
            <a:spLocks noGrp="1" noChangeArrowheads="1"/>
          </p:cNvSpPr>
          <p:nvPr>
            <p:ph type="ftr" sz="quarter" idx="3"/>
          </p:nvPr>
        </p:nvSpPr>
        <p:spPr bwMode="auto">
          <a:xfrm>
            <a:off x="14996493" y="29992639"/>
            <a:ext cx="13898217" cy="2193925"/>
          </a:xfrm>
          <a:prstGeom prst="rect">
            <a:avLst/>
          </a:prstGeom>
          <a:noFill/>
          <a:ln w="9525">
            <a:noFill/>
            <a:miter lim="800000"/>
            <a:headEnd/>
            <a:tailEnd/>
          </a:ln>
          <a:effectLst/>
        </p:spPr>
        <p:txBody>
          <a:bodyPr vert="horz" wrap="square" lIns="423230" tIns="211615" rIns="423230" bIns="211615" numCol="1" anchor="t" anchorCtr="0" compatLnSpc="1">
            <a:prstTxWarp prst="textNoShape">
              <a:avLst/>
            </a:prstTxWarp>
          </a:bodyPr>
          <a:lstStyle>
            <a:lvl1pPr algn="ctr" defTabSz="4232275">
              <a:defRPr sz="6500">
                <a:latin typeface="+mn-lt"/>
              </a:defRPr>
            </a:lvl1pPr>
          </a:lstStyle>
          <a:p>
            <a:endParaRPr lang="en-US"/>
          </a:p>
        </p:txBody>
      </p:sp>
      <p:sp>
        <p:nvSpPr>
          <p:cNvPr id="1030" name="Rectangle 6"/>
          <p:cNvSpPr>
            <a:spLocks noGrp="1" noChangeArrowheads="1"/>
          </p:cNvSpPr>
          <p:nvPr>
            <p:ph type="sldNum" sz="quarter" idx="4"/>
          </p:nvPr>
        </p:nvSpPr>
        <p:spPr bwMode="auto">
          <a:xfrm>
            <a:off x="31455692" y="29992639"/>
            <a:ext cx="9144000" cy="2193925"/>
          </a:xfrm>
          <a:prstGeom prst="rect">
            <a:avLst/>
          </a:prstGeom>
          <a:noFill/>
          <a:ln w="9525">
            <a:noFill/>
            <a:miter lim="800000"/>
            <a:headEnd/>
            <a:tailEnd/>
          </a:ln>
          <a:effectLst/>
        </p:spPr>
        <p:txBody>
          <a:bodyPr vert="horz" wrap="square" lIns="423230" tIns="211615" rIns="423230" bIns="211615" numCol="1" anchor="t" anchorCtr="0" compatLnSpc="1">
            <a:prstTxWarp prst="textNoShape">
              <a:avLst/>
            </a:prstTxWarp>
          </a:bodyPr>
          <a:lstStyle>
            <a:lvl1pPr algn="r" defTabSz="4232275">
              <a:defRPr sz="6500">
                <a:latin typeface="+mn-lt"/>
              </a:defRPr>
            </a:lvl1pPr>
          </a:lstStyle>
          <a:p>
            <a:fld id="{863B9483-A5DE-4F79-A41E-B3A2A8C4536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32275" rtl="0" fontAlgn="base">
        <a:spcBef>
          <a:spcPct val="0"/>
        </a:spcBef>
        <a:spcAft>
          <a:spcPct val="0"/>
        </a:spcAft>
        <a:defRPr sz="20400">
          <a:solidFill>
            <a:schemeClr val="tx2"/>
          </a:solidFill>
          <a:latin typeface="+mj-lt"/>
          <a:ea typeface="+mj-ea"/>
          <a:cs typeface="+mj-cs"/>
        </a:defRPr>
      </a:lvl1pPr>
      <a:lvl2pPr algn="ctr" defTabSz="4232275" rtl="0" fontAlgn="base">
        <a:spcBef>
          <a:spcPct val="0"/>
        </a:spcBef>
        <a:spcAft>
          <a:spcPct val="0"/>
        </a:spcAft>
        <a:defRPr sz="20400">
          <a:solidFill>
            <a:schemeClr val="tx2"/>
          </a:solidFill>
          <a:latin typeface="Times New Roman" pitchFamily="18" charset="0"/>
        </a:defRPr>
      </a:lvl2pPr>
      <a:lvl3pPr algn="ctr" defTabSz="4232275" rtl="0" fontAlgn="base">
        <a:spcBef>
          <a:spcPct val="0"/>
        </a:spcBef>
        <a:spcAft>
          <a:spcPct val="0"/>
        </a:spcAft>
        <a:defRPr sz="20400">
          <a:solidFill>
            <a:schemeClr val="tx2"/>
          </a:solidFill>
          <a:latin typeface="Times New Roman" pitchFamily="18" charset="0"/>
        </a:defRPr>
      </a:lvl3pPr>
      <a:lvl4pPr algn="ctr" defTabSz="4232275" rtl="0" fontAlgn="base">
        <a:spcBef>
          <a:spcPct val="0"/>
        </a:spcBef>
        <a:spcAft>
          <a:spcPct val="0"/>
        </a:spcAft>
        <a:defRPr sz="20400">
          <a:solidFill>
            <a:schemeClr val="tx2"/>
          </a:solidFill>
          <a:latin typeface="Times New Roman" pitchFamily="18" charset="0"/>
        </a:defRPr>
      </a:lvl4pPr>
      <a:lvl5pPr algn="ctr" defTabSz="4232275" rtl="0" fontAlgn="base">
        <a:spcBef>
          <a:spcPct val="0"/>
        </a:spcBef>
        <a:spcAft>
          <a:spcPct val="0"/>
        </a:spcAft>
        <a:defRPr sz="20400">
          <a:solidFill>
            <a:schemeClr val="tx2"/>
          </a:solidFill>
          <a:latin typeface="Times New Roman" pitchFamily="18" charset="0"/>
        </a:defRPr>
      </a:lvl5pPr>
      <a:lvl6pPr marL="457200" algn="ctr" defTabSz="4232275" rtl="0" fontAlgn="base">
        <a:spcBef>
          <a:spcPct val="0"/>
        </a:spcBef>
        <a:spcAft>
          <a:spcPct val="0"/>
        </a:spcAft>
        <a:defRPr sz="20400">
          <a:solidFill>
            <a:schemeClr val="tx2"/>
          </a:solidFill>
          <a:latin typeface="Times New Roman" pitchFamily="18" charset="0"/>
        </a:defRPr>
      </a:lvl6pPr>
      <a:lvl7pPr marL="914400" algn="ctr" defTabSz="4232275" rtl="0" fontAlgn="base">
        <a:spcBef>
          <a:spcPct val="0"/>
        </a:spcBef>
        <a:spcAft>
          <a:spcPct val="0"/>
        </a:spcAft>
        <a:defRPr sz="20400">
          <a:solidFill>
            <a:schemeClr val="tx2"/>
          </a:solidFill>
          <a:latin typeface="Times New Roman" pitchFamily="18" charset="0"/>
        </a:defRPr>
      </a:lvl7pPr>
      <a:lvl8pPr marL="1371600" algn="ctr" defTabSz="4232275" rtl="0" fontAlgn="base">
        <a:spcBef>
          <a:spcPct val="0"/>
        </a:spcBef>
        <a:spcAft>
          <a:spcPct val="0"/>
        </a:spcAft>
        <a:defRPr sz="20400">
          <a:solidFill>
            <a:schemeClr val="tx2"/>
          </a:solidFill>
          <a:latin typeface="Times New Roman" pitchFamily="18" charset="0"/>
        </a:defRPr>
      </a:lvl8pPr>
      <a:lvl9pPr marL="1828800" algn="ctr" defTabSz="4232275" rtl="0" fontAlgn="base">
        <a:spcBef>
          <a:spcPct val="0"/>
        </a:spcBef>
        <a:spcAft>
          <a:spcPct val="0"/>
        </a:spcAft>
        <a:defRPr sz="20400">
          <a:solidFill>
            <a:schemeClr val="tx2"/>
          </a:solidFill>
          <a:latin typeface="Times New Roman" pitchFamily="18" charset="0"/>
        </a:defRPr>
      </a:lvl9pPr>
    </p:titleStyle>
    <p:bodyStyle>
      <a:lvl1pPr marL="1587500" indent="-1587500" algn="l" defTabSz="4232275" rtl="0" fontAlgn="base">
        <a:spcBef>
          <a:spcPct val="20000"/>
        </a:spcBef>
        <a:spcAft>
          <a:spcPct val="0"/>
        </a:spcAft>
        <a:buChar char="•"/>
        <a:defRPr sz="14800">
          <a:solidFill>
            <a:schemeClr val="tx1"/>
          </a:solidFill>
          <a:latin typeface="+mn-lt"/>
          <a:ea typeface="+mn-ea"/>
          <a:cs typeface="+mn-cs"/>
        </a:defRPr>
      </a:lvl1pPr>
      <a:lvl2pPr marL="3438525" indent="-1322388" algn="l" defTabSz="4232275" rtl="0" fontAlgn="base">
        <a:spcBef>
          <a:spcPct val="20000"/>
        </a:spcBef>
        <a:spcAft>
          <a:spcPct val="0"/>
        </a:spcAft>
        <a:buChar char="–"/>
        <a:defRPr sz="13000">
          <a:solidFill>
            <a:schemeClr val="tx1"/>
          </a:solidFill>
          <a:latin typeface="+mn-lt"/>
        </a:defRPr>
      </a:lvl2pPr>
      <a:lvl3pPr marL="5291138" indent="-1058863" algn="l" defTabSz="4232275" rtl="0" fontAlgn="base">
        <a:spcBef>
          <a:spcPct val="20000"/>
        </a:spcBef>
        <a:spcAft>
          <a:spcPct val="0"/>
        </a:spcAft>
        <a:buChar char="•"/>
        <a:defRPr sz="11100">
          <a:solidFill>
            <a:schemeClr val="tx1"/>
          </a:solidFill>
          <a:latin typeface="+mn-lt"/>
        </a:defRPr>
      </a:lvl3pPr>
      <a:lvl4pPr marL="7407275" indent="-1058863" algn="l" defTabSz="4232275" rtl="0" fontAlgn="base">
        <a:spcBef>
          <a:spcPct val="20000"/>
        </a:spcBef>
        <a:spcAft>
          <a:spcPct val="0"/>
        </a:spcAft>
        <a:buChar char="–"/>
        <a:defRPr sz="9300">
          <a:solidFill>
            <a:schemeClr val="tx1"/>
          </a:solidFill>
          <a:latin typeface="+mn-lt"/>
        </a:defRPr>
      </a:lvl4pPr>
      <a:lvl5pPr marL="9523413" indent="-1058863" algn="l" defTabSz="4232275" rtl="0" fontAlgn="base">
        <a:spcBef>
          <a:spcPct val="20000"/>
        </a:spcBef>
        <a:spcAft>
          <a:spcPct val="0"/>
        </a:spcAft>
        <a:buChar char="»"/>
        <a:defRPr sz="9300">
          <a:solidFill>
            <a:schemeClr val="tx1"/>
          </a:solidFill>
          <a:latin typeface="+mn-lt"/>
        </a:defRPr>
      </a:lvl5pPr>
      <a:lvl6pPr marL="9980613" indent="-1058863" algn="l" defTabSz="4232275" rtl="0" fontAlgn="base">
        <a:spcBef>
          <a:spcPct val="20000"/>
        </a:spcBef>
        <a:spcAft>
          <a:spcPct val="0"/>
        </a:spcAft>
        <a:buChar char="»"/>
        <a:defRPr sz="9300">
          <a:solidFill>
            <a:schemeClr val="tx1"/>
          </a:solidFill>
          <a:latin typeface="+mn-lt"/>
        </a:defRPr>
      </a:lvl6pPr>
      <a:lvl7pPr marL="10437813" indent="-1058863" algn="l" defTabSz="4232275" rtl="0" fontAlgn="base">
        <a:spcBef>
          <a:spcPct val="20000"/>
        </a:spcBef>
        <a:spcAft>
          <a:spcPct val="0"/>
        </a:spcAft>
        <a:buChar char="»"/>
        <a:defRPr sz="9300">
          <a:solidFill>
            <a:schemeClr val="tx1"/>
          </a:solidFill>
          <a:latin typeface="+mn-lt"/>
        </a:defRPr>
      </a:lvl7pPr>
      <a:lvl8pPr marL="10895013" indent="-1058863" algn="l" defTabSz="4232275" rtl="0" fontAlgn="base">
        <a:spcBef>
          <a:spcPct val="20000"/>
        </a:spcBef>
        <a:spcAft>
          <a:spcPct val="0"/>
        </a:spcAft>
        <a:buChar char="»"/>
        <a:defRPr sz="9300">
          <a:solidFill>
            <a:schemeClr val="tx1"/>
          </a:solidFill>
          <a:latin typeface="+mn-lt"/>
        </a:defRPr>
      </a:lvl8pPr>
      <a:lvl9pPr marL="11352213" indent="-1058863" algn="l" defTabSz="4232275" rtl="0" fontAlgn="base">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Rectangle 11"/>
          <p:cNvSpPr>
            <a:spLocks noChangeArrowheads="1"/>
          </p:cNvSpPr>
          <p:nvPr/>
        </p:nvSpPr>
        <p:spPr bwMode="auto">
          <a:xfrm>
            <a:off x="954157" y="68580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2058" name="Rectangle 10"/>
          <p:cNvSpPr>
            <a:spLocks noChangeArrowheads="1"/>
          </p:cNvSpPr>
          <p:nvPr/>
        </p:nvSpPr>
        <p:spPr bwMode="auto">
          <a:xfrm>
            <a:off x="954156" y="914400"/>
            <a:ext cx="41903374" cy="5410200"/>
          </a:xfrm>
          <a:prstGeom prst="rect">
            <a:avLst/>
          </a:prstGeom>
          <a:solidFill>
            <a:schemeClr val="tx1"/>
          </a:solidFill>
          <a:ln w="9525">
            <a:noFill/>
            <a:miter lim="800000"/>
            <a:headEnd/>
            <a:tailEnd/>
          </a:ln>
          <a:effectLst/>
        </p:spPr>
        <p:txBody>
          <a:bodyPr wrap="none" anchor="ctr"/>
          <a:lstStyle/>
          <a:p>
            <a:endParaRPr lang="en-US"/>
          </a:p>
        </p:txBody>
      </p:sp>
      <p:sp>
        <p:nvSpPr>
          <p:cNvPr id="2050" name="Text Box 2"/>
          <p:cNvSpPr txBox="1">
            <a:spLocks noChangeArrowheads="1"/>
          </p:cNvSpPr>
          <p:nvPr/>
        </p:nvSpPr>
        <p:spPr bwMode="auto">
          <a:xfrm>
            <a:off x="6833153" y="1022131"/>
            <a:ext cx="28142647" cy="5181600"/>
          </a:xfrm>
          <a:prstGeom prst="rect">
            <a:avLst/>
          </a:prstGeom>
          <a:noFill/>
          <a:ln w="9525">
            <a:noFill/>
            <a:miter lim="800000"/>
            <a:headEnd/>
            <a:tailEnd/>
          </a:ln>
          <a:effectLst/>
        </p:spPr>
        <p:txBody>
          <a:bodyPr anchor="ctr"/>
          <a:lstStyle/>
          <a:p>
            <a:pPr algn="r">
              <a:spcBef>
                <a:spcPct val="50000"/>
              </a:spcBef>
            </a:pPr>
            <a:r>
              <a:rPr lang="en-US" sz="6600" b="1" dirty="0" smtClean="0">
                <a:solidFill>
                  <a:srgbClr val="FFFF00"/>
                </a:solidFill>
              </a:rPr>
              <a:t>Approximate Algorithmic Image Matching to Reduce</a:t>
            </a:r>
            <a:br>
              <a:rPr lang="en-US" sz="6600" b="1" dirty="0" smtClean="0">
                <a:solidFill>
                  <a:srgbClr val="FFFF00"/>
                </a:solidFill>
              </a:rPr>
            </a:br>
            <a:r>
              <a:rPr lang="en-US" sz="6600" b="1" dirty="0" smtClean="0">
                <a:solidFill>
                  <a:srgbClr val="FFFF00"/>
                </a:solidFill>
              </a:rPr>
              <a:t>Online Storage Overhead of User Submitted Images</a:t>
            </a:r>
            <a:endParaRPr lang="en-US" sz="6600" dirty="0" smtClean="0">
              <a:solidFill>
                <a:srgbClr val="FFFF00"/>
              </a:solidFill>
            </a:endParaRPr>
          </a:p>
          <a:p>
            <a:pPr algn="r">
              <a:spcBef>
                <a:spcPct val="50000"/>
              </a:spcBef>
            </a:pPr>
            <a:r>
              <a:rPr lang="en-US" sz="6000" dirty="0" smtClean="0">
                <a:solidFill>
                  <a:srgbClr val="FFC000"/>
                </a:solidFill>
              </a:rPr>
              <a:t>Braden D. Licastro (Professor Robert S. </a:t>
            </a:r>
            <a:r>
              <a:rPr lang="en-US" sz="6000" dirty="0" err="1" smtClean="0">
                <a:solidFill>
                  <a:srgbClr val="FFC000"/>
                </a:solidFill>
              </a:rPr>
              <a:t>Roos</a:t>
            </a:r>
            <a:r>
              <a:rPr lang="en-US" sz="6000" dirty="0" smtClean="0">
                <a:solidFill>
                  <a:srgbClr val="FFC000"/>
                </a:solidFill>
              </a:rPr>
              <a:t>, Project Advisor)</a:t>
            </a:r>
            <a:r>
              <a:rPr lang="en-US" sz="6000" dirty="0" smtClean="0"/>
              <a:t/>
            </a:r>
            <a:br>
              <a:rPr lang="en-US" sz="6000" dirty="0" smtClean="0"/>
            </a:br>
            <a:r>
              <a:rPr lang="en-US" sz="4400" dirty="0" smtClean="0">
                <a:solidFill>
                  <a:schemeClr val="bg1"/>
                </a:solidFill>
              </a:rPr>
              <a:t>Department of Computer Science, Allegheny College</a:t>
            </a:r>
            <a:r>
              <a:rPr lang="en-US" sz="4800" dirty="0" smtClean="0">
                <a:solidFill>
                  <a:schemeClr val="bg1"/>
                </a:solidFill>
              </a:rPr>
              <a:t/>
            </a:r>
            <a:br>
              <a:rPr lang="en-US" sz="4800" dirty="0" smtClean="0">
                <a:solidFill>
                  <a:schemeClr val="bg1"/>
                </a:solidFill>
              </a:rPr>
            </a:br>
            <a:r>
              <a:rPr lang="en-US" sz="4400" dirty="0" smtClean="0">
                <a:solidFill>
                  <a:schemeClr val="bg1"/>
                </a:solidFill>
              </a:rPr>
              <a:t>Major: Computer Science,  Minor: Economics</a:t>
            </a:r>
            <a:endParaRPr lang="en-US" sz="5400" dirty="0">
              <a:solidFill>
                <a:schemeClr val="bg1"/>
              </a:solidFill>
            </a:endParaRPr>
          </a:p>
        </p:txBody>
      </p:sp>
      <p:sp>
        <p:nvSpPr>
          <p:cNvPr id="2051" name="Text Box 3"/>
          <p:cNvSpPr txBox="1">
            <a:spLocks noChangeArrowheads="1"/>
          </p:cNvSpPr>
          <p:nvPr/>
        </p:nvSpPr>
        <p:spPr bwMode="auto">
          <a:xfrm>
            <a:off x="1908314" y="70866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Image Sharing Websites</a:t>
            </a:r>
            <a:endParaRPr lang="en-US" sz="5000" b="1" dirty="0"/>
          </a:p>
        </p:txBody>
      </p:sp>
      <p:sp>
        <p:nvSpPr>
          <p:cNvPr id="2054" name="Text Box 6"/>
          <p:cNvSpPr txBox="1">
            <a:spLocks noChangeArrowheads="1"/>
          </p:cNvSpPr>
          <p:nvPr/>
        </p:nvSpPr>
        <p:spPr bwMode="auto">
          <a:xfrm>
            <a:off x="1143000" y="8542338"/>
            <a:ext cx="12940748" cy="2811462"/>
          </a:xfrm>
          <a:prstGeom prst="rect">
            <a:avLst/>
          </a:prstGeom>
          <a:noFill/>
          <a:ln w="9525">
            <a:noFill/>
            <a:miter lim="800000"/>
            <a:headEnd/>
            <a:tailEnd/>
          </a:ln>
          <a:effectLst/>
        </p:spPr>
        <p:txBody>
          <a:bodyPr/>
          <a:lstStyle/>
          <a:p>
            <a:pPr>
              <a:spcBef>
                <a:spcPct val="50000"/>
              </a:spcBef>
            </a:pPr>
            <a:r>
              <a:rPr lang="en-US" sz="4000" b="1" dirty="0" smtClean="0"/>
              <a:t>Basic Idea:</a:t>
            </a:r>
            <a:r>
              <a:rPr lang="en-US" sz="4000" dirty="0" smtClean="0"/>
              <a:t> Image sharing websites allow the public to upload an image of their choosing to the internet. This process lends itself to duplicate data. Below are examples of the more popular image sharing sites.</a:t>
            </a:r>
          </a:p>
          <a:p>
            <a:pPr>
              <a:spcBef>
                <a:spcPct val="50000"/>
              </a:spcBef>
            </a:pPr>
            <a:endParaRPr lang="en-US" sz="4000" b="1" dirty="0"/>
          </a:p>
        </p:txBody>
      </p:sp>
      <p:sp>
        <p:nvSpPr>
          <p:cNvPr id="2062" name="Rectangle 14"/>
          <p:cNvSpPr>
            <a:spLocks noChangeArrowheads="1"/>
          </p:cNvSpPr>
          <p:nvPr/>
        </p:nvSpPr>
        <p:spPr bwMode="auto">
          <a:xfrm>
            <a:off x="15266505" y="68580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2063" name="Text Box 15"/>
          <p:cNvSpPr txBox="1">
            <a:spLocks noChangeArrowheads="1"/>
          </p:cNvSpPr>
          <p:nvPr/>
        </p:nvSpPr>
        <p:spPr bwMode="auto">
          <a:xfrm>
            <a:off x="16220662" y="70866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Duplicate </a:t>
            </a:r>
            <a:r>
              <a:rPr lang="en-US" sz="5000" b="1" smtClean="0"/>
              <a:t>Detection Algorithm</a:t>
            </a:r>
            <a:endParaRPr lang="en-US" sz="5000" b="1" dirty="0"/>
          </a:p>
        </p:txBody>
      </p:sp>
      <p:sp>
        <p:nvSpPr>
          <p:cNvPr id="2064" name="Rectangle 16"/>
          <p:cNvSpPr>
            <a:spLocks noChangeArrowheads="1"/>
          </p:cNvSpPr>
          <p:nvPr/>
        </p:nvSpPr>
        <p:spPr bwMode="auto">
          <a:xfrm>
            <a:off x="29578852" y="68580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2065" name="Text Box 17"/>
          <p:cNvSpPr txBox="1">
            <a:spLocks noChangeArrowheads="1"/>
          </p:cNvSpPr>
          <p:nvPr/>
        </p:nvSpPr>
        <p:spPr bwMode="auto">
          <a:xfrm>
            <a:off x="30533009" y="70866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Evaluation Metrics and Results</a:t>
            </a:r>
            <a:endParaRPr lang="en-US" sz="5000" b="1" dirty="0"/>
          </a:p>
        </p:txBody>
      </p:sp>
      <p:sp>
        <p:nvSpPr>
          <p:cNvPr id="2066" name="Text Box 18"/>
          <p:cNvSpPr txBox="1">
            <a:spLocks noChangeArrowheads="1"/>
          </p:cNvSpPr>
          <p:nvPr/>
        </p:nvSpPr>
        <p:spPr bwMode="auto">
          <a:xfrm>
            <a:off x="15202727" y="8534400"/>
            <a:ext cx="13358191" cy="5029200"/>
          </a:xfrm>
          <a:prstGeom prst="rect">
            <a:avLst/>
          </a:prstGeom>
          <a:noFill/>
          <a:ln w="9525">
            <a:noFill/>
            <a:miter lim="800000"/>
            <a:headEnd/>
            <a:tailEnd/>
          </a:ln>
          <a:effectLst/>
        </p:spPr>
        <p:txBody>
          <a:bodyPr/>
          <a:lstStyle/>
          <a:p>
            <a:pPr>
              <a:spcBef>
                <a:spcPct val="50000"/>
              </a:spcBef>
            </a:pPr>
            <a:r>
              <a:rPr lang="en-US" sz="4000" dirty="0" smtClean="0"/>
              <a:t>To further reduce the costs of hosting user submitted image data, a two-stage algorithm was created allowing for accurate detection of duplicate images.</a:t>
            </a:r>
          </a:p>
          <a:p>
            <a:pPr>
              <a:spcBef>
                <a:spcPct val="50000"/>
              </a:spcBef>
            </a:pPr>
            <a:r>
              <a:rPr lang="en-US" sz="4000" b="1" dirty="0" smtClean="0"/>
              <a:t>Stage I: Exact file detection</a:t>
            </a:r>
            <a:endParaRPr lang="en-US" sz="4000" dirty="0" smtClean="0"/>
          </a:p>
          <a:p>
            <a:pPr marL="571500" indent="-571500">
              <a:spcBef>
                <a:spcPts val="0"/>
              </a:spcBef>
              <a:buFont typeface="Arial" panose="020B0604020202020204" pitchFamily="34" charset="0"/>
              <a:buChar char="•"/>
            </a:pPr>
            <a:r>
              <a:rPr lang="en-US" sz="4000" dirty="0" smtClean="0"/>
              <a:t>Detects identical files using unique MD5 hashes, a unique text representation of a file. If the hash matches, an exact duplicate has been found as seen in Figure 2.</a:t>
            </a:r>
          </a:p>
        </p:txBody>
      </p:sp>
      <p:sp>
        <p:nvSpPr>
          <p:cNvPr id="2067" name="Text Box 19"/>
          <p:cNvSpPr txBox="1">
            <a:spLocks noChangeArrowheads="1"/>
          </p:cNvSpPr>
          <p:nvPr/>
        </p:nvSpPr>
        <p:spPr bwMode="auto">
          <a:xfrm>
            <a:off x="29502652" y="8534400"/>
            <a:ext cx="13702748" cy="5715000"/>
          </a:xfrm>
          <a:prstGeom prst="rect">
            <a:avLst/>
          </a:prstGeom>
          <a:noFill/>
          <a:ln w="9525">
            <a:noFill/>
            <a:miter lim="800000"/>
            <a:headEnd/>
            <a:tailEnd/>
          </a:ln>
          <a:effectLst/>
        </p:spPr>
        <p:txBody>
          <a:bodyPr/>
          <a:lstStyle/>
          <a:p>
            <a:pPr>
              <a:spcBef>
                <a:spcPct val="50000"/>
              </a:spcBef>
            </a:pPr>
            <a:r>
              <a:rPr lang="en-US" sz="4000" dirty="0" smtClean="0"/>
              <a:t>When evaluating the efficacy of the research, several groups of images were developed containing unique and duplicate images in various sizes. Metrics recorded processing time, detection rates, and storage requirements.</a:t>
            </a:r>
          </a:p>
          <a:p>
            <a:pPr>
              <a:spcBef>
                <a:spcPct val="50000"/>
              </a:spcBef>
            </a:pPr>
            <a:r>
              <a:rPr lang="en-US" sz="4000" b="1" dirty="0" smtClean="0"/>
              <a:t>Processing time:</a:t>
            </a:r>
            <a:endParaRPr lang="en-US" sz="4000" dirty="0" smtClean="0"/>
          </a:p>
          <a:p>
            <a:pPr>
              <a:spcBef>
                <a:spcPts val="0"/>
              </a:spcBef>
            </a:pPr>
            <a:r>
              <a:rPr lang="en-US" sz="4000" dirty="0" smtClean="0"/>
              <a:t>Processing times increased, but remained less than two seconds in observed scenarios, as seen in Figure 3.</a:t>
            </a:r>
          </a:p>
        </p:txBody>
      </p:sp>
      <p:pic>
        <p:nvPicPr>
          <p:cNvPr id="1026" name="Picture 2"/>
          <p:cNvPicPr>
            <a:picLocks noChangeAspect="1" noChangeArrowheads="1"/>
          </p:cNvPicPr>
          <p:nvPr/>
        </p:nvPicPr>
        <p:blipFill>
          <a:blip r:embed="rId3" cstate="print">
            <a:clrChange>
              <a:clrFrom>
                <a:srgbClr val="000000">
                  <a:alpha val="0"/>
                </a:srgbClr>
              </a:clrFrom>
              <a:clrTo>
                <a:srgbClr val="000000">
                  <a:alpha val="0"/>
                </a:srgbClr>
              </a:clrTo>
            </a:clrChange>
            <a:lum contrast="20000"/>
          </a:blip>
          <a:srcRect/>
          <a:stretch>
            <a:fillRect/>
          </a:stretch>
        </p:blipFill>
        <p:spPr bwMode="auto">
          <a:xfrm>
            <a:off x="35600823" y="1187669"/>
            <a:ext cx="6785113" cy="4876800"/>
          </a:xfrm>
          <a:prstGeom prst="rect">
            <a:avLst/>
          </a:prstGeom>
          <a:noFill/>
          <a:ln w="9525">
            <a:noFill/>
            <a:miter lim="800000"/>
            <a:headEnd/>
            <a:tailEnd/>
          </a:ln>
          <a:effectLst/>
        </p:spPr>
      </p:pic>
      <p:sp>
        <p:nvSpPr>
          <p:cNvPr id="16" name="Rectangle 10"/>
          <p:cNvSpPr>
            <a:spLocks noChangeArrowheads="1"/>
          </p:cNvSpPr>
          <p:nvPr/>
        </p:nvSpPr>
        <p:spPr bwMode="auto">
          <a:xfrm>
            <a:off x="997226" y="30708600"/>
            <a:ext cx="41903374" cy="1066800"/>
          </a:xfrm>
          <a:prstGeom prst="rect">
            <a:avLst/>
          </a:prstGeom>
          <a:solidFill>
            <a:schemeClr val="tx1"/>
          </a:solidFill>
          <a:ln w="9525">
            <a:noFill/>
            <a:miter lim="800000"/>
            <a:headEnd/>
            <a:tailEnd/>
          </a:ln>
          <a:effectLst/>
        </p:spPr>
        <p:txBody>
          <a:bodyPr wrap="none" anchor="ctr"/>
          <a:lstStyle/>
          <a:p>
            <a:endParaRPr lang="en-US"/>
          </a:p>
        </p:txBody>
      </p:sp>
      <p:sp>
        <p:nvSpPr>
          <p:cNvPr id="18" name="Text Box 2"/>
          <p:cNvSpPr txBox="1">
            <a:spLocks noChangeArrowheads="1"/>
          </p:cNvSpPr>
          <p:nvPr/>
        </p:nvSpPr>
        <p:spPr bwMode="auto">
          <a:xfrm>
            <a:off x="990600" y="30784800"/>
            <a:ext cx="41782447" cy="914400"/>
          </a:xfrm>
          <a:prstGeom prst="rect">
            <a:avLst/>
          </a:prstGeom>
          <a:noFill/>
          <a:ln w="9525">
            <a:noFill/>
            <a:miter lim="800000"/>
            <a:headEnd/>
            <a:tailEnd/>
          </a:ln>
          <a:effectLst/>
        </p:spPr>
        <p:txBody>
          <a:bodyPr anchor="ctr"/>
          <a:lstStyle/>
          <a:p>
            <a:pPr algn="ctr">
              <a:spcBef>
                <a:spcPct val="50000"/>
              </a:spcBef>
            </a:pPr>
            <a:r>
              <a:rPr lang="en-US" sz="4800" dirty="0" smtClean="0">
                <a:solidFill>
                  <a:srgbClr val="FFC000"/>
                </a:solidFill>
              </a:rPr>
              <a:t>http://skynetgds.no-ip.biz/srthesis																	  Contact Author: Braden D. Licastro &lt;licastb@allegheny.edu&gt; </a:t>
            </a:r>
            <a:endParaRPr lang="en-US" sz="6000" dirty="0">
              <a:solidFill>
                <a:schemeClr val="bg1"/>
              </a:solidFill>
            </a:endParaRPr>
          </a:p>
        </p:txBody>
      </p:sp>
      <p:grpSp>
        <p:nvGrpSpPr>
          <p:cNvPr id="3" name="Group 2"/>
          <p:cNvGrpSpPr/>
          <p:nvPr/>
        </p:nvGrpSpPr>
        <p:grpSpPr>
          <a:xfrm>
            <a:off x="1179095" y="11430000"/>
            <a:ext cx="12536905" cy="4724400"/>
            <a:chOff x="1179095" y="11201400"/>
            <a:chExt cx="12536905" cy="4724400"/>
          </a:xfrm>
        </p:grpSpPr>
        <p:pic>
          <p:nvPicPr>
            <p:cNvPr id="2" name="Picture 2" descr="http://images.pcworld.com/images/article/2011/09/flickr-logo-5221212.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179095" y="11201400"/>
              <a:ext cx="4519274" cy="1371600"/>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http://logonoid.com/images/photobucket-logo.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055025" y="11887200"/>
              <a:ext cx="7620000" cy="1447801"/>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Screen Shot 2013 05 02 at 2.27.45 PM 730x300 An inside look at Instagrams brand new cleaner, more professional logo"/>
            <p:cNvPicPr>
              <a:picLocks noChangeAspect="1" noChangeArrowheads="1"/>
            </p:cNvPicPr>
            <p:nvPr/>
          </p:nvPicPr>
          <p:blipFill>
            <a:blip r:embed="rId6" cstate="print">
              <a:clrChange>
                <a:clrFrom>
                  <a:srgbClr val="FEFEFE"/>
                </a:clrFrom>
                <a:clrTo>
                  <a:srgbClr val="FEFEFE">
                    <a:alpha val="0"/>
                  </a:srgbClr>
                </a:clrTo>
              </a:clrChange>
              <a:extLst>
                <a:ext uri="{28A0092B-C50C-407E-A947-70E740481C1C}">
                  <a14:useLocalDpi xmlns="" xmlns:a14="http://schemas.microsoft.com/office/drawing/2010/main" val="0"/>
                </a:ext>
              </a:extLst>
            </a:blip>
            <a:srcRect/>
            <a:stretch>
              <a:fillRect/>
            </a:stretch>
          </p:blipFill>
          <p:spPr bwMode="auto">
            <a:xfrm>
              <a:off x="1200150" y="12954000"/>
              <a:ext cx="6953250" cy="2857500"/>
            </a:xfrm>
            <a:prstGeom prst="rect">
              <a:avLst/>
            </a:prstGeom>
            <a:noFill/>
            <a:extLst>
              <a:ext uri="{909E8E84-426E-40DD-AFC4-6F175D3DCCD1}">
                <a14:hiddenFill xmlns="" xmlns:a14="http://schemas.microsoft.com/office/drawing/2010/main">
                  <a:solidFill>
                    <a:srgbClr val="FFFFFF"/>
                  </a:solidFill>
                </a14:hiddenFill>
              </a:ext>
            </a:extLst>
          </p:spPr>
        </p:pic>
        <p:pic>
          <p:nvPicPr>
            <p:cNvPr id="1032" name="Picture 8" descr="http://logonoid.com/images/imgur-logo.png"/>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8391525" y="13991518"/>
              <a:ext cx="5324475" cy="193428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21" name="Rectangle 11"/>
          <p:cNvSpPr>
            <a:spLocks noChangeArrowheads="1"/>
          </p:cNvSpPr>
          <p:nvPr/>
        </p:nvSpPr>
        <p:spPr bwMode="auto">
          <a:xfrm>
            <a:off x="891209" y="172212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22" name="Text Box 3"/>
          <p:cNvSpPr txBox="1">
            <a:spLocks noChangeArrowheads="1"/>
          </p:cNvSpPr>
          <p:nvPr/>
        </p:nvSpPr>
        <p:spPr bwMode="auto">
          <a:xfrm>
            <a:off x="1845366" y="174498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Motivation</a:t>
            </a:r>
            <a:endParaRPr lang="en-US" sz="5000" b="1" dirty="0"/>
          </a:p>
        </p:txBody>
      </p:sp>
      <p:sp>
        <p:nvSpPr>
          <p:cNvPr id="23" name="Text Box 6"/>
          <p:cNvSpPr txBox="1">
            <a:spLocks noChangeArrowheads="1"/>
          </p:cNvSpPr>
          <p:nvPr/>
        </p:nvSpPr>
        <p:spPr bwMode="auto">
          <a:xfrm>
            <a:off x="1143000" y="18973800"/>
            <a:ext cx="13106400" cy="4648200"/>
          </a:xfrm>
          <a:prstGeom prst="rect">
            <a:avLst/>
          </a:prstGeom>
          <a:noFill/>
          <a:ln w="9525">
            <a:noFill/>
            <a:miter lim="800000"/>
            <a:headEnd/>
            <a:tailEnd/>
          </a:ln>
          <a:effectLst/>
        </p:spPr>
        <p:txBody>
          <a:bodyPr/>
          <a:lstStyle/>
          <a:p>
            <a:pPr marL="571500" indent="-571500">
              <a:spcBef>
                <a:spcPct val="50000"/>
              </a:spcBef>
              <a:buFont typeface="Arial" panose="020B0604020202020204" pitchFamily="34" charset="0"/>
              <a:buChar char="•"/>
            </a:pPr>
            <a:r>
              <a:rPr lang="en-US" sz="4000" dirty="0" smtClean="0"/>
              <a:t>As of May 2013, nearly 500 million images are shared each day. This is expected to double by May 2014. [1]</a:t>
            </a:r>
          </a:p>
          <a:p>
            <a:pPr marL="571500" indent="-571500">
              <a:spcBef>
                <a:spcPct val="50000"/>
              </a:spcBef>
              <a:buFont typeface="Arial" panose="020B0604020202020204" pitchFamily="34" charset="0"/>
              <a:buChar char="•"/>
            </a:pPr>
            <a:r>
              <a:rPr lang="en-US" sz="4000" dirty="0" smtClean="0"/>
              <a:t>Approximately 20% of this is data is estimated to be duplicate. [2]</a:t>
            </a:r>
          </a:p>
          <a:p>
            <a:pPr marL="571500" indent="-571500">
              <a:spcBef>
                <a:spcPct val="50000"/>
              </a:spcBef>
              <a:buFont typeface="Arial" panose="020B0604020202020204" pitchFamily="34" charset="0"/>
              <a:buChar char="•"/>
            </a:pPr>
            <a:r>
              <a:rPr lang="en-US" sz="4000" dirty="0" smtClean="0"/>
              <a:t>By eliminating this data, companies can save roughly $1.8 million annually.</a:t>
            </a:r>
          </a:p>
          <a:p>
            <a:pPr marL="571500" indent="-571500">
              <a:spcBef>
                <a:spcPct val="50000"/>
              </a:spcBef>
              <a:buFont typeface="Arial" panose="020B0604020202020204" pitchFamily="34" charset="0"/>
              <a:buChar char="•"/>
            </a:pPr>
            <a:endParaRPr lang="en-US" sz="4000" dirty="0"/>
          </a:p>
        </p:txBody>
      </p:sp>
      <p:sp>
        <p:nvSpPr>
          <p:cNvPr id="24" name="Text Box 6"/>
          <p:cNvSpPr txBox="1">
            <a:spLocks noChangeArrowheads="1"/>
          </p:cNvSpPr>
          <p:nvPr/>
        </p:nvSpPr>
        <p:spPr bwMode="auto">
          <a:xfrm>
            <a:off x="1099930" y="16170276"/>
            <a:ext cx="12940748" cy="669924"/>
          </a:xfrm>
          <a:prstGeom prst="rect">
            <a:avLst/>
          </a:prstGeom>
          <a:noFill/>
          <a:ln w="9525">
            <a:noFill/>
            <a:miter lim="800000"/>
            <a:headEnd/>
            <a:tailEnd/>
          </a:ln>
          <a:effectLst/>
        </p:spPr>
        <p:txBody>
          <a:bodyPr/>
          <a:lstStyle/>
          <a:p>
            <a:pPr algn="ctr">
              <a:spcBef>
                <a:spcPct val="50000"/>
              </a:spcBef>
            </a:pPr>
            <a:r>
              <a:rPr lang="en-US" sz="3600" b="1" dirty="0" smtClean="0">
                <a:solidFill>
                  <a:schemeClr val="tx1">
                    <a:lumMod val="75000"/>
                    <a:lumOff val="25000"/>
                  </a:schemeClr>
                </a:solidFill>
              </a:rPr>
              <a:t>Figure 1:</a:t>
            </a:r>
            <a:r>
              <a:rPr lang="en-US" sz="3600" dirty="0">
                <a:solidFill>
                  <a:schemeClr val="tx1">
                    <a:lumMod val="75000"/>
                    <a:lumOff val="25000"/>
                  </a:schemeClr>
                </a:solidFill>
              </a:rPr>
              <a:t> </a:t>
            </a:r>
            <a:r>
              <a:rPr lang="en-US" sz="3600" dirty="0" smtClean="0">
                <a:solidFill>
                  <a:schemeClr val="tx1">
                    <a:lumMod val="75000"/>
                    <a:lumOff val="25000"/>
                  </a:schemeClr>
                </a:solidFill>
              </a:rPr>
              <a:t>Image sharing website examples.</a:t>
            </a:r>
          </a:p>
        </p:txBody>
      </p:sp>
      <p:sp>
        <p:nvSpPr>
          <p:cNvPr id="25" name="Rectangle 11"/>
          <p:cNvSpPr>
            <a:spLocks noChangeArrowheads="1"/>
          </p:cNvSpPr>
          <p:nvPr/>
        </p:nvSpPr>
        <p:spPr bwMode="auto">
          <a:xfrm>
            <a:off x="914400" y="238506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26" name="Text Box 3"/>
          <p:cNvSpPr txBox="1">
            <a:spLocks noChangeArrowheads="1"/>
          </p:cNvSpPr>
          <p:nvPr/>
        </p:nvSpPr>
        <p:spPr bwMode="auto">
          <a:xfrm>
            <a:off x="1868557" y="240792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Cost Reduction Techniques</a:t>
            </a:r>
            <a:endParaRPr lang="en-US" sz="5000" b="1" dirty="0"/>
          </a:p>
        </p:txBody>
      </p:sp>
      <p:sp>
        <p:nvSpPr>
          <p:cNvPr id="27" name="Text Box 6"/>
          <p:cNvSpPr txBox="1">
            <a:spLocks noChangeArrowheads="1"/>
          </p:cNvSpPr>
          <p:nvPr/>
        </p:nvSpPr>
        <p:spPr bwMode="auto">
          <a:xfrm>
            <a:off x="1166191" y="25603200"/>
            <a:ext cx="12940748" cy="4724400"/>
          </a:xfrm>
          <a:prstGeom prst="rect">
            <a:avLst/>
          </a:prstGeom>
          <a:noFill/>
          <a:ln w="9525">
            <a:noFill/>
            <a:miter lim="800000"/>
            <a:headEnd/>
            <a:tailEnd/>
          </a:ln>
          <a:effectLst/>
        </p:spPr>
        <p:txBody>
          <a:bodyPr/>
          <a:lstStyle/>
          <a:p>
            <a:pPr>
              <a:spcBef>
                <a:spcPct val="50000"/>
              </a:spcBef>
              <a:spcAft>
                <a:spcPts val="1200"/>
              </a:spcAft>
            </a:pPr>
            <a:r>
              <a:rPr lang="en-US" sz="4000" dirty="0" smtClean="0"/>
              <a:t>Currently several technologies are used to reduce the costs associated with storing the shared data including:</a:t>
            </a:r>
          </a:p>
          <a:p>
            <a:pPr indent="465138">
              <a:spcBef>
                <a:spcPct val="50000"/>
              </a:spcBef>
              <a:buFont typeface="Arial" pitchFamily="34" charset="0"/>
              <a:buChar char="•"/>
            </a:pPr>
            <a:r>
              <a:rPr lang="en-US" sz="4000" dirty="0" smtClean="0"/>
              <a:t>File size restrictions</a:t>
            </a:r>
          </a:p>
          <a:p>
            <a:pPr indent="465138">
              <a:spcBef>
                <a:spcPct val="50000"/>
              </a:spcBef>
              <a:buFont typeface="Arial" pitchFamily="34" charset="0"/>
              <a:buChar char="•"/>
            </a:pPr>
            <a:r>
              <a:rPr lang="en-US" sz="4000" dirty="0" smtClean="0"/>
              <a:t>Per-user restrictions</a:t>
            </a:r>
          </a:p>
          <a:p>
            <a:pPr indent="465138">
              <a:spcBef>
                <a:spcPct val="50000"/>
              </a:spcBef>
              <a:buFont typeface="Arial" pitchFamily="34" charset="0"/>
              <a:buChar char="•"/>
            </a:pPr>
            <a:r>
              <a:rPr lang="en-US" sz="4000" dirty="0" smtClean="0"/>
              <a:t>Subscription services</a:t>
            </a:r>
            <a:endParaRPr lang="en-US" sz="4000" dirty="0"/>
          </a:p>
        </p:txBody>
      </p:sp>
      <p:pic>
        <p:nvPicPr>
          <p:cNvPr id="4" name="Picture 2" descr="C:\Users\Braden\Documents\College\Senior\Thesis\Thesis Document\Poster\assochash.png"/>
          <p:cNvPicPr>
            <a:picLocks noChangeAspect="1" noChangeArrowheads="1"/>
          </p:cNvPicPr>
          <p:nvPr/>
        </p:nvPicPr>
        <p:blipFill>
          <a:blip r:embed="rId8" cstate="print"/>
          <a:srcRect/>
          <a:stretch>
            <a:fillRect/>
          </a:stretch>
        </p:blipFill>
        <p:spPr bwMode="auto">
          <a:xfrm>
            <a:off x="14935200" y="13142282"/>
            <a:ext cx="14020800" cy="7507918"/>
          </a:xfrm>
          <a:prstGeom prst="rect">
            <a:avLst/>
          </a:prstGeom>
          <a:noFill/>
        </p:spPr>
      </p:pic>
      <p:sp>
        <p:nvSpPr>
          <p:cNvPr id="29" name="Text Box 6"/>
          <p:cNvSpPr txBox="1">
            <a:spLocks noChangeArrowheads="1"/>
          </p:cNvSpPr>
          <p:nvPr/>
        </p:nvSpPr>
        <p:spPr bwMode="auto">
          <a:xfrm>
            <a:off x="15392400" y="20421600"/>
            <a:ext cx="12940748" cy="669924"/>
          </a:xfrm>
          <a:prstGeom prst="rect">
            <a:avLst/>
          </a:prstGeom>
          <a:noFill/>
          <a:ln w="9525">
            <a:noFill/>
            <a:miter lim="800000"/>
            <a:headEnd/>
            <a:tailEnd/>
          </a:ln>
          <a:effectLst/>
        </p:spPr>
        <p:txBody>
          <a:bodyPr/>
          <a:lstStyle/>
          <a:p>
            <a:pPr algn="ctr">
              <a:spcBef>
                <a:spcPct val="50000"/>
              </a:spcBef>
            </a:pPr>
            <a:r>
              <a:rPr lang="en-US" sz="3600" b="1" dirty="0" smtClean="0">
                <a:solidFill>
                  <a:schemeClr val="tx1">
                    <a:lumMod val="75000"/>
                    <a:lumOff val="25000"/>
                  </a:schemeClr>
                </a:solidFill>
              </a:rPr>
              <a:t>Figure 2:</a:t>
            </a:r>
            <a:r>
              <a:rPr lang="en-US" sz="3600" dirty="0" smtClean="0">
                <a:solidFill>
                  <a:schemeClr val="tx1">
                    <a:lumMod val="75000"/>
                    <a:lumOff val="25000"/>
                  </a:schemeClr>
                </a:solidFill>
              </a:rPr>
              <a:t> Images and their associated hashes.</a:t>
            </a:r>
          </a:p>
        </p:txBody>
      </p:sp>
      <p:sp>
        <p:nvSpPr>
          <p:cNvPr id="30" name="Text Box 18"/>
          <p:cNvSpPr txBox="1">
            <a:spLocks noChangeArrowheads="1"/>
          </p:cNvSpPr>
          <p:nvPr/>
        </p:nvSpPr>
        <p:spPr bwMode="auto">
          <a:xfrm>
            <a:off x="15216809" y="21564600"/>
            <a:ext cx="13358191" cy="8610600"/>
          </a:xfrm>
          <a:prstGeom prst="rect">
            <a:avLst/>
          </a:prstGeom>
          <a:noFill/>
          <a:ln w="9525">
            <a:noFill/>
            <a:miter lim="800000"/>
            <a:headEnd/>
            <a:tailEnd/>
          </a:ln>
          <a:effectLst/>
        </p:spPr>
        <p:txBody>
          <a:bodyPr/>
          <a:lstStyle/>
          <a:p>
            <a:pPr>
              <a:spcBef>
                <a:spcPct val="50000"/>
              </a:spcBef>
              <a:tabLst>
                <a:tab pos="625475" algn="l"/>
              </a:tabLst>
            </a:pPr>
            <a:r>
              <a:rPr lang="en-US" sz="4000" b="1" dirty="0" smtClean="0"/>
              <a:t>Stage II: Partial match detection</a:t>
            </a:r>
          </a:p>
          <a:p>
            <a:pPr>
              <a:spcBef>
                <a:spcPct val="50000"/>
              </a:spcBef>
              <a:tabLst>
                <a:tab pos="625475" algn="l"/>
              </a:tabLst>
            </a:pPr>
            <a:r>
              <a:rPr lang="en-US" sz="4000" b="1" i="1" dirty="0" smtClean="0"/>
              <a:t>Color profile matching:</a:t>
            </a:r>
            <a:endParaRPr lang="en-US" sz="4000" i="1" dirty="0" smtClean="0"/>
          </a:p>
          <a:p>
            <a:pPr marL="571500" indent="-571500">
              <a:spcBef>
                <a:spcPts val="0"/>
              </a:spcBef>
              <a:buFont typeface="Arial" panose="020B0604020202020204" pitchFamily="34" charset="0"/>
              <a:buChar char="•"/>
            </a:pPr>
            <a:r>
              <a:rPr lang="en-US" sz="4000" dirty="0" smtClean="0"/>
              <a:t>Detects identical files by determining the average number of times each color occurs, and creates an MD5 hash from the resulting counts. </a:t>
            </a:r>
          </a:p>
          <a:p>
            <a:pPr marL="571500" indent="-571500">
              <a:spcBef>
                <a:spcPct val="50000"/>
              </a:spcBef>
              <a:buFont typeface="Arial" panose="020B0604020202020204" pitchFamily="34" charset="0"/>
              <a:buChar char="•"/>
            </a:pPr>
            <a:r>
              <a:rPr lang="en-US" sz="4000" dirty="0" smtClean="0"/>
              <a:t>If color profiles have differing hashes, the images are unique, otherwise further analysis is needed.</a:t>
            </a:r>
          </a:p>
          <a:p>
            <a:pPr marL="571500" indent="-571500">
              <a:spcBef>
                <a:spcPct val="50000"/>
              </a:spcBef>
            </a:pPr>
            <a:r>
              <a:rPr lang="en-US" sz="4000" b="1" i="1" dirty="0" smtClean="0"/>
              <a:t>Pixel-by-Pixel Analysis:</a:t>
            </a:r>
          </a:p>
          <a:p>
            <a:pPr marL="571500" indent="-571500">
              <a:spcBef>
                <a:spcPts val="0"/>
              </a:spcBef>
              <a:buFont typeface="Arial" pitchFamily="34" charset="0"/>
              <a:buChar char="•"/>
            </a:pPr>
            <a:r>
              <a:rPr lang="en-US" sz="4000" dirty="0" smtClean="0"/>
              <a:t>If color profiles match, images are resized to a set width and height. Individual pixel colors are analyzed one by one, and if the two images differ by more than a set threshold, they are unique, otherwise duplicates.</a:t>
            </a:r>
          </a:p>
        </p:txBody>
      </p:sp>
      <p:sp>
        <p:nvSpPr>
          <p:cNvPr id="32" name="Text Box 6"/>
          <p:cNvSpPr txBox="1">
            <a:spLocks noChangeArrowheads="1"/>
          </p:cNvSpPr>
          <p:nvPr/>
        </p:nvSpPr>
        <p:spPr bwMode="auto">
          <a:xfrm>
            <a:off x="29655052" y="19142076"/>
            <a:ext cx="12940748" cy="669924"/>
          </a:xfrm>
          <a:prstGeom prst="rect">
            <a:avLst/>
          </a:prstGeom>
          <a:noFill/>
          <a:ln w="9525">
            <a:noFill/>
            <a:miter lim="800000"/>
            <a:headEnd/>
            <a:tailEnd/>
          </a:ln>
          <a:effectLst/>
        </p:spPr>
        <p:txBody>
          <a:bodyPr/>
          <a:lstStyle/>
          <a:p>
            <a:pPr algn="ctr">
              <a:spcBef>
                <a:spcPct val="50000"/>
              </a:spcBef>
            </a:pPr>
            <a:r>
              <a:rPr lang="en-US" sz="3600" b="1" dirty="0" smtClean="0">
                <a:solidFill>
                  <a:schemeClr val="tx1">
                    <a:lumMod val="75000"/>
                    <a:lumOff val="25000"/>
                  </a:schemeClr>
                </a:solidFill>
              </a:rPr>
              <a:t>Figure 3:</a:t>
            </a:r>
            <a:r>
              <a:rPr lang="en-US" sz="3600" dirty="0" smtClean="0">
                <a:solidFill>
                  <a:schemeClr val="tx1">
                    <a:lumMod val="75000"/>
                    <a:lumOff val="25000"/>
                  </a:schemeClr>
                </a:solidFill>
              </a:rPr>
              <a:t> Processing time for associated upload methods.</a:t>
            </a:r>
          </a:p>
        </p:txBody>
      </p:sp>
      <p:sp>
        <p:nvSpPr>
          <p:cNvPr id="33" name="Text Box 19"/>
          <p:cNvSpPr txBox="1">
            <a:spLocks noChangeArrowheads="1"/>
          </p:cNvSpPr>
          <p:nvPr/>
        </p:nvSpPr>
        <p:spPr bwMode="auto">
          <a:xfrm>
            <a:off x="29515790" y="20193000"/>
            <a:ext cx="13702748" cy="5486400"/>
          </a:xfrm>
          <a:prstGeom prst="rect">
            <a:avLst/>
          </a:prstGeom>
          <a:noFill/>
          <a:ln w="9525">
            <a:noFill/>
            <a:miter lim="800000"/>
            <a:headEnd/>
            <a:tailEnd/>
          </a:ln>
          <a:effectLst/>
        </p:spPr>
        <p:txBody>
          <a:bodyPr/>
          <a:lstStyle/>
          <a:p>
            <a:pPr>
              <a:spcBef>
                <a:spcPct val="50000"/>
              </a:spcBef>
            </a:pPr>
            <a:r>
              <a:rPr lang="en-US" sz="4000" b="1" dirty="0" smtClean="0"/>
              <a:t>Detection rates:</a:t>
            </a:r>
            <a:endParaRPr lang="en-US" sz="4000" dirty="0" smtClean="0"/>
          </a:p>
          <a:p>
            <a:pPr>
              <a:spcBef>
                <a:spcPts val="0"/>
              </a:spcBef>
            </a:pPr>
            <a:r>
              <a:rPr lang="en-US" sz="4000" dirty="0" smtClean="0"/>
              <a:t>Photographic image duplicate detection correctly identified images more than 85% of the time, and in nearly every case for low-detail computer generated patterns.</a:t>
            </a:r>
          </a:p>
          <a:p>
            <a:pPr>
              <a:spcBef>
                <a:spcPct val="50000"/>
              </a:spcBef>
            </a:pPr>
            <a:r>
              <a:rPr lang="en-US" sz="4000" b="1" dirty="0" smtClean="0"/>
              <a:t>Storage requirements:</a:t>
            </a:r>
            <a:endParaRPr lang="en-US" sz="4000" dirty="0" smtClean="0"/>
          </a:p>
          <a:p>
            <a:pPr>
              <a:spcBef>
                <a:spcPts val="0"/>
              </a:spcBef>
            </a:pPr>
            <a:r>
              <a:rPr lang="en-US" sz="4000" dirty="0" smtClean="0"/>
              <a:t>Test data containing an average of 20% duplicate data was reduced by 12% once processed using the detection algorithm. This equates to $1.08 million in savings annually.</a:t>
            </a:r>
          </a:p>
          <a:p>
            <a:pPr>
              <a:spcBef>
                <a:spcPts val="0"/>
              </a:spcBef>
            </a:pPr>
            <a:endParaRPr lang="en-US" sz="4000" dirty="0" smtClean="0"/>
          </a:p>
        </p:txBody>
      </p:sp>
      <p:sp>
        <p:nvSpPr>
          <p:cNvPr id="34" name="Rectangle 16"/>
          <p:cNvSpPr>
            <a:spLocks noChangeArrowheads="1"/>
          </p:cNvSpPr>
          <p:nvPr/>
        </p:nvSpPr>
        <p:spPr bwMode="auto">
          <a:xfrm>
            <a:off x="29565600" y="259080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35" name="Text Box 17"/>
          <p:cNvSpPr txBox="1">
            <a:spLocks noChangeArrowheads="1"/>
          </p:cNvSpPr>
          <p:nvPr/>
        </p:nvSpPr>
        <p:spPr bwMode="auto">
          <a:xfrm>
            <a:off x="30519757" y="261366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References</a:t>
            </a:r>
            <a:endParaRPr lang="en-US" sz="5000" b="1" dirty="0"/>
          </a:p>
        </p:txBody>
      </p:sp>
      <p:sp>
        <p:nvSpPr>
          <p:cNvPr id="36" name="Text Box 19"/>
          <p:cNvSpPr txBox="1">
            <a:spLocks noChangeArrowheads="1"/>
          </p:cNvSpPr>
          <p:nvPr/>
        </p:nvSpPr>
        <p:spPr bwMode="auto">
          <a:xfrm>
            <a:off x="29502652" y="27584400"/>
            <a:ext cx="13702748" cy="1828800"/>
          </a:xfrm>
          <a:prstGeom prst="rect">
            <a:avLst/>
          </a:prstGeom>
          <a:noFill/>
          <a:ln w="9525">
            <a:noFill/>
            <a:miter lim="800000"/>
            <a:headEnd/>
            <a:tailEnd/>
          </a:ln>
          <a:effectLst/>
        </p:spPr>
        <p:txBody>
          <a:bodyPr/>
          <a:lstStyle/>
          <a:p>
            <a:pPr>
              <a:spcBef>
                <a:spcPct val="50000"/>
              </a:spcBef>
            </a:pPr>
            <a:r>
              <a:rPr lang="en-US" sz="3200" dirty="0" smtClean="0"/>
              <a:t>[1]	</a:t>
            </a:r>
            <a:r>
              <a:rPr lang="en-US" sz="3200" dirty="0" smtClean="0">
                <a:solidFill>
                  <a:schemeClr val="tx1">
                    <a:lumMod val="50000"/>
                    <a:lumOff val="50000"/>
                  </a:schemeClr>
                </a:solidFill>
              </a:rPr>
              <a:t>All Things Digital. Meeker</a:t>
            </a:r>
            <a:r>
              <a:rPr lang="en-US" sz="3200" dirty="0" smtClean="0"/>
              <a:t>: 500 Million Photos Shared Per Day and That’s on Track to Double in 12 Months. </a:t>
            </a:r>
            <a:r>
              <a:rPr lang="en-US" sz="3200" dirty="0" smtClean="0">
                <a:solidFill>
                  <a:schemeClr val="tx1">
                    <a:lumMod val="50000"/>
                    <a:lumOff val="50000"/>
                  </a:schemeClr>
                </a:solidFill>
              </a:rPr>
              <a:t>http://goo.gl/Ht77pV</a:t>
            </a:r>
          </a:p>
          <a:p>
            <a:pPr>
              <a:spcBef>
                <a:spcPct val="50000"/>
              </a:spcBef>
            </a:pPr>
            <a:r>
              <a:rPr lang="en-US" sz="3200" dirty="0" smtClean="0"/>
              <a:t>[2]	</a:t>
            </a:r>
            <a:r>
              <a:rPr lang="en-US" sz="3200" dirty="0" smtClean="0">
                <a:solidFill>
                  <a:schemeClr val="tx1">
                    <a:lumMod val="50000"/>
                    <a:lumOff val="50000"/>
                  </a:schemeClr>
                </a:solidFill>
              </a:rPr>
              <a:t>NTP Software</a:t>
            </a:r>
            <a:r>
              <a:rPr lang="en-US" sz="3200" dirty="0" smtClean="0"/>
              <a:t>: Survey Says Nearly Two-Thirds of Files on Primary Storage are Stale. </a:t>
            </a:r>
            <a:r>
              <a:rPr lang="en-US" sz="3200" dirty="0" smtClean="0">
                <a:solidFill>
                  <a:schemeClr val="tx1">
                    <a:lumMod val="50000"/>
                    <a:lumOff val="50000"/>
                  </a:schemeClr>
                </a:solidFill>
              </a:rPr>
              <a:t>http://goo.gl/udiY47</a:t>
            </a:r>
          </a:p>
        </p:txBody>
      </p:sp>
      <p:pic>
        <p:nvPicPr>
          <p:cNvPr id="1027" name="Picture 3" descr="C:\Users\Braden\Documents\College\Senior\Thesis\Thesis Document\Poster\time_graph.png"/>
          <p:cNvPicPr>
            <a:picLocks noChangeAspect="1" noChangeArrowheads="1"/>
          </p:cNvPicPr>
          <p:nvPr/>
        </p:nvPicPr>
        <p:blipFill>
          <a:blip r:embed="rId9" cstate="print"/>
          <a:srcRect/>
          <a:stretch>
            <a:fillRect/>
          </a:stretch>
        </p:blipFill>
        <p:spPr bwMode="auto">
          <a:xfrm>
            <a:off x="29870400" y="13411200"/>
            <a:ext cx="12310714" cy="5638800"/>
          </a:xfrm>
          <a:prstGeom prst="rect">
            <a:avLst/>
          </a:prstGeom>
          <a:noFill/>
        </p:spPr>
      </p:pic>
      <p:sp>
        <p:nvSpPr>
          <p:cNvPr id="37" name="TextBox 36"/>
          <p:cNvSpPr txBox="1"/>
          <p:nvPr/>
        </p:nvSpPr>
        <p:spPr>
          <a:xfrm>
            <a:off x="7162800" y="27279600"/>
            <a:ext cx="7239000" cy="1631216"/>
          </a:xfrm>
          <a:prstGeom prst="rect">
            <a:avLst/>
          </a:prstGeom>
          <a:noFill/>
        </p:spPr>
        <p:txBody>
          <a:bodyPr wrap="square" rtlCol="0">
            <a:spAutoFit/>
          </a:bodyPr>
          <a:lstStyle/>
          <a:p>
            <a:pPr indent="465138">
              <a:buFont typeface="Arial" pitchFamily="34" charset="0"/>
              <a:buChar char="•"/>
            </a:pPr>
            <a:r>
              <a:rPr lang="en-US" sz="4000" dirty="0" smtClean="0"/>
              <a:t>File upload compression</a:t>
            </a:r>
          </a:p>
          <a:p>
            <a:pPr indent="465138">
              <a:spcBef>
                <a:spcPts val="2400"/>
              </a:spcBef>
              <a:buFont typeface="Arial" pitchFamily="34" charset="0"/>
              <a:buChar char="•"/>
            </a:pPr>
            <a:r>
              <a:rPr lang="en-US" sz="4000" dirty="0" smtClean="0"/>
              <a:t>Upload expiration times</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491</TotalTime>
  <Words>465</Words>
  <Application>Microsoft Office PowerPoint</Application>
  <PresentationFormat>Custom</PresentationFormat>
  <Paragraphs>41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Company>Allegheny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usrpriv</dc:creator>
  <cp:lastModifiedBy>Braden Licastro</cp:lastModifiedBy>
  <cp:revision>68</cp:revision>
  <cp:lastPrinted>2014-04-10T20:46:27Z</cp:lastPrinted>
  <dcterms:created xsi:type="dcterms:W3CDTF">2003-12-01T14:46:10Z</dcterms:created>
  <dcterms:modified xsi:type="dcterms:W3CDTF">2014-04-14T21:12:25Z</dcterms:modified>
</cp:coreProperties>
</file>