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6900"/>
    <a:srgbClr val="FFCC00"/>
    <a:srgbClr val="CC9900"/>
    <a:srgbClr val="F4EE00"/>
    <a:srgbClr val="FFFA00"/>
    <a:srgbClr val="FFC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75" d="100"/>
          <a:sy n="75" d="100"/>
        </p:scale>
        <p:origin x="12060" y="11268"/>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49284180386542"/>
          <c:y val="3.6184210526315805E-2"/>
          <c:w val="0.66558905989024097"/>
          <c:h val="0.87265368144771382"/>
        </c:manualLayout>
      </c:layout>
      <c:barChart>
        <c:barDir val="col"/>
        <c:grouping val="clustered"/>
        <c:varyColors val="0"/>
        <c:ser>
          <c:idx val="0"/>
          <c:order val="0"/>
          <c:tx>
            <c:strRef>
              <c:f>Sheet1!$B$1</c:f>
              <c:strCache>
                <c:ptCount val="1"/>
                <c:pt idx="0">
                  <c:v>Traditional Upload</c:v>
                </c:pt>
              </c:strCache>
            </c:strRef>
          </c:tx>
          <c:spPr>
            <a:solidFill>
              <a:srgbClr val="9E6900"/>
            </a:solidFill>
            <a:ln>
              <a:solidFill>
                <a:srgbClr val="CC9900"/>
              </a:solidFill>
            </a:ln>
          </c:spPr>
          <c:invertIfNegative val="0"/>
          <c:cat>
            <c:strRef>
              <c:f>Sheet1!$A$2:$A$3</c:f>
              <c:strCache>
                <c:ptCount val="2"/>
                <c:pt idx="0">
                  <c:v>File Size &lt;1MB</c:v>
                </c:pt>
                <c:pt idx="1">
                  <c:v>File Size &gt;10MB</c:v>
                </c:pt>
              </c:strCache>
            </c:strRef>
          </c:cat>
          <c:val>
            <c:numRef>
              <c:f>Sheet1!$B$2:$B$3</c:f>
              <c:numCache>
                <c:formatCode>General</c:formatCode>
                <c:ptCount val="2"/>
                <c:pt idx="0">
                  <c:v>5.000000000000001E-2</c:v>
                </c:pt>
                <c:pt idx="1">
                  <c:v>6.0000000000000012E-2</c:v>
                </c:pt>
              </c:numCache>
            </c:numRef>
          </c:val>
        </c:ser>
        <c:ser>
          <c:idx val="1"/>
          <c:order val="1"/>
          <c:tx>
            <c:strRef>
              <c:f>Sheet1!$C$1</c:f>
              <c:strCache>
                <c:ptCount val="1"/>
                <c:pt idx="0">
                  <c:v>Duplicate Reduced With Duplicates</c:v>
                </c:pt>
              </c:strCache>
            </c:strRef>
          </c:tx>
          <c:spPr>
            <a:solidFill>
              <a:srgbClr val="FFCC00"/>
            </a:solidFill>
            <a:ln>
              <a:solidFill>
                <a:srgbClr val="FFCC00"/>
              </a:solidFill>
            </a:ln>
          </c:spPr>
          <c:invertIfNegative val="0"/>
          <c:cat>
            <c:strRef>
              <c:f>Sheet1!$A$2:$A$3</c:f>
              <c:strCache>
                <c:ptCount val="2"/>
                <c:pt idx="0">
                  <c:v>File Size &lt;1MB</c:v>
                </c:pt>
                <c:pt idx="1">
                  <c:v>File Size &gt;10MB</c:v>
                </c:pt>
              </c:strCache>
            </c:strRef>
          </c:cat>
          <c:val>
            <c:numRef>
              <c:f>Sheet1!$C$2:$C$3</c:f>
              <c:numCache>
                <c:formatCode>General</c:formatCode>
                <c:ptCount val="2"/>
                <c:pt idx="0">
                  <c:v>0.1</c:v>
                </c:pt>
                <c:pt idx="1">
                  <c:v>1</c:v>
                </c:pt>
              </c:numCache>
            </c:numRef>
          </c:val>
        </c:ser>
        <c:ser>
          <c:idx val="2"/>
          <c:order val="2"/>
          <c:tx>
            <c:strRef>
              <c:f>Sheet1!$D$1</c:f>
              <c:strCache>
                <c:ptCount val="1"/>
                <c:pt idx="0">
                  <c:v>Duplicate Reduced Without Duplicates</c:v>
                </c:pt>
              </c:strCache>
            </c:strRef>
          </c:tx>
          <c:spPr>
            <a:solidFill>
              <a:srgbClr val="C00000"/>
            </a:solidFill>
            <a:ln>
              <a:solidFill>
                <a:srgbClr val="C00000"/>
              </a:solidFill>
            </a:ln>
          </c:spPr>
          <c:invertIfNegative val="0"/>
          <c:cat>
            <c:strRef>
              <c:f>Sheet1!$A$2:$A$3</c:f>
              <c:strCache>
                <c:ptCount val="2"/>
                <c:pt idx="0">
                  <c:v>File Size &lt;1MB</c:v>
                </c:pt>
                <c:pt idx="1">
                  <c:v>File Size &gt;10MB</c:v>
                </c:pt>
              </c:strCache>
            </c:strRef>
          </c:cat>
          <c:val>
            <c:numRef>
              <c:f>Sheet1!$D$2:$D$3</c:f>
              <c:numCache>
                <c:formatCode>General</c:formatCode>
                <c:ptCount val="2"/>
                <c:pt idx="0">
                  <c:v>0.15000000000000002</c:v>
                </c:pt>
                <c:pt idx="1">
                  <c:v>1.56</c:v>
                </c:pt>
              </c:numCache>
            </c:numRef>
          </c:val>
        </c:ser>
        <c:dLbls>
          <c:dLblPos val="outEnd"/>
          <c:showLegendKey val="0"/>
          <c:showVal val="0"/>
          <c:showCatName val="0"/>
          <c:showSerName val="0"/>
          <c:showPercent val="0"/>
          <c:showBubbleSize val="0"/>
        </c:dLbls>
        <c:gapWidth val="150"/>
        <c:axId val="21511168"/>
        <c:axId val="21517440"/>
      </c:barChart>
      <c:catAx>
        <c:axId val="21511168"/>
        <c:scaling>
          <c:orientation val="minMax"/>
        </c:scaling>
        <c:delete val="0"/>
        <c:axPos val="b"/>
        <c:majorTickMark val="out"/>
        <c:minorTickMark val="none"/>
        <c:tickLblPos val="nextTo"/>
        <c:spPr>
          <a:ln w="15875">
            <a:solidFill>
              <a:schemeClr val="tx1">
                <a:lumMod val="85000"/>
                <a:lumOff val="15000"/>
              </a:schemeClr>
            </a:solidFill>
          </a:ln>
        </c:spPr>
        <c:txPr>
          <a:bodyPr/>
          <a:lstStyle/>
          <a:p>
            <a:pPr>
              <a:defRPr b="1"/>
            </a:pPr>
            <a:endParaRPr lang="en-US"/>
          </a:p>
        </c:txPr>
        <c:crossAx val="21517440"/>
        <c:crosses val="autoZero"/>
        <c:auto val="1"/>
        <c:lblAlgn val="ctr"/>
        <c:lblOffset val="100"/>
        <c:noMultiLvlLbl val="0"/>
      </c:catAx>
      <c:valAx>
        <c:axId val="21517440"/>
        <c:scaling>
          <c:orientation val="minMax"/>
        </c:scaling>
        <c:delete val="0"/>
        <c:axPos val="l"/>
        <c:majorGridlines>
          <c:spPr>
            <a:ln w="12700">
              <a:solidFill>
                <a:schemeClr val="tx1">
                  <a:lumMod val="85000"/>
                  <a:lumOff val="15000"/>
                </a:schemeClr>
              </a:solidFill>
            </a:ln>
          </c:spPr>
        </c:majorGridlines>
        <c:title>
          <c:tx>
            <c:rich>
              <a:bodyPr rot="-5400000" vert="horz"/>
              <a:lstStyle/>
              <a:p>
                <a:pPr>
                  <a:defRPr b="1"/>
                </a:pPr>
                <a:r>
                  <a:rPr lang="en-US" b="1"/>
                  <a:t>Processing Time (Seconds)</a:t>
                </a:r>
              </a:p>
            </c:rich>
          </c:tx>
          <c:layout>
            <c:manualLayout>
              <c:xMode val="edge"/>
              <c:yMode val="edge"/>
              <c:x val="1.7991604032450488E-2"/>
              <c:y val="0.10691894598701478"/>
            </c:manualLayout>
          </c:layout>
          <c:overlay val="0"/>
        </c:title>
        <c:numFmt formatCode="General" sourceLinked="1"/>
        <c:majorTickMark val="out"/>
        <c:minorTickMark val="none"/>
        <c:tickLblPos val="nextTo"/>
        <c:spPr>
          <a:ln w="15875">
            <a:solidFill>
              <a:schemeClr val="tx1">
                <a:lumMod val="85000"/>
                <a:lumOff val="15000"/>
              </a:schemeClr>
            </a:solidFill>
          </a:ln>
        </c:spPr>
        <c:crossAx val="21511168"/>
        <c:crosses val="autoZero"/>
        <c:crossBetween val="between"/>
      </c:valAx>
      <c:spPr>
        <a:ln>
          <a:noFill/>
        </a:ln>
      </c:spPr>
    </c:plotArea>
    <c:legend>
      <c:legendPos val="r"/>
      <c:layout>
        <c:manualLayout>
          <c:xMode val="edge"/>
          <c:yMode val="edge"/>
          <c:x val="0.78980039071820551"/>
          <c:y val="0.15876450476585166"/>
          <c:w val="0.19586371429004901"/>
          <c:h val="0.66931309573145459"/>
        </c:manualLayout>
      </c:layout>
      <c:overlay val="0"/>
    </c:legend>
    <c:plotVisOnly val="1"/>
    <c:dispBlanksAs val="gap"/>
    <c:showDLblsOverMax val="0"/>
  </c:chart>
  <c:txPr>
    <a:bodyPr/>
    <a:lstStyle/>
    <a:p>
      <a:pPr>
        <a:defRPr sz="2500">
          <a:latin typeface="Arial" pitchFamily="34" charset="0"/>
          <a:cs typeface="Arial"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4/15/2014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extLst>
      <p:ext uri="{BB962C8B-B14F-4D97-AF65-F5344CB8AC3E}">
        <p14:creationId xmlns:p14="http://schemas.microsoft.com/office/powerpoint/2010/main" val="94814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4/15/2014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p14="http://schemas.microsoft.com/office/powerpoint/2010/main"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(Professor 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include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9095" y="11201400"/>
              <a:ext cx="4519274"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5025" y="11887200"/>
              <a:ext cx="762000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200150" y="12954000"/>
              <a:ext cx="6953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1525" y="13991518"/>
              <a:ext cx="5324475" cy="1934282"/>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914400" y="18973800"/>
            <a:ext cx="134112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were shared each day. This is expected to double by Dec 2014 [1].</a:t>
            </a:r>
          </a:p>
          <a:p>
            <a:pPr marL="571500" indent="-571500">
              <a:spcBef>
                <a:spcPct val="50000"/>
              </a:spcBef>
              <a:buFont typeface="Arial" panose="020B0604020202020204" pitchFamily="34" charset="0"/>
              <a:buChar char="•"/>
            </a:pPr>
            <a:r>
              <a:rPr lang="en-US" sz="4000" dirty="0" smtClean="0"/>
              <a:t>Approximately 20% of this data is estimated to be duplicate [2].</a:t>
            </a:r>
          </a:p>
          <a:p>
            <a:pPr marL="571500" indent="-571500">
              <a:spcBef>
                <a:spcPct val="50000"/>
              </a:spcBef>
              <a:buFont typeface="Arial" panose="020B0604020202020204" pitchFamily="34" charset="0"/>
              <a:buChar char="•"/>
            </a:pPr>
            <a:r>
              <a:rPr lang="en-US" sz="4000" dirty="0" smtClean="0"/>
              <a:t>By eliminating this duplicate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indent="465138">
              <a:spcBef>
                <a:spcPct val="50000"/>
              </a:spcBef>
              <a:buFont typeface="Arial" pitchFamily="34" charset="0"/>
              <a:buChar char="•"/>
            </a:pPr>
            <a:r>
              <a:rPr lang="en-US" sz="4000" dirty="0" smtClean="0"/>
              <a:t>File size restrictions</a:t>
            </a:r>
          </a:p>
          <a:p>
            <a:pPr indent="465138">
              <a:spcBef>
                <a:spcPct val="50000"/>
              </a:spcBef>
              <a:buFont typeface="Arial" pitchFamily="34" charset="0"/>
              <a:buChar char="•"/>
            </a:pPr>
            <a:r>
              <a:rPr lang="en-US" sz="4000" dirty="0" smtClean="0"/>
              <a:t>Per-user restrictions</a:t>
            </a:r>
          </a:p>
          <a:p>
            <a:pPr indent="465138">
              <a:spcBef>
                <a:spcPct val="50000"/>
              </a:spcBef>
              <a:buFont typeface="Arial" pitchFamily="34" charset="0"/>
              <a:buChar char="•"/>
            </a:pPr>
            <a:r>
              <a:rPr lang="en-US" sz="4000" dirty="0" smtClean="0"/>
              <a:t>Subscription services</a:t>
            </a:r>
            <a:endParaRPr lang="en-US" sz="4000"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75000"/>
                    <a:lumOff val="25000"/>
                  </a:schemeClr>
                </a:solidFill>
              </a:rPr>
              <a:t>All Things Digital. Meeker</a:t>
            </a:r>
            <a:r>
              <a:rPr lang="en-US" sz="3200" dirty="0" smtClean="0"/>
              <a:t>: 500 Million Photos Shared Per Day and That’s on Track to Double in 12 Months. </a:t>
            </a:r>
            <a:r>
              <a:rPr lang="en-US" sz="3200" dirty="0" smtClean="0">
                <a:solidFill>
                  <a:schemeClr val="tx1">
                    <a:lumMod val="75000"/>
                    <a:lumOff val="25000"/>
                  </a:schemeClr>
                </a:solidFill>
              </a:rPr>
              <a:t>http://goo.gl/Ht77pV</a:t>
            </a:r>
          </a:p>
          <a:p>
            <a:pPr>
              <a:spcBef>
                <a:spcPct val="50000"/>
              </a:spcBef>
            </a:pPr>
            <a:r>
              <a:rPr lang="en-US" sz="3200" dirty="0" smtClean="0"/>
              <a:t>[2]	</a:t>
            </a:r>
            <a:r>
              <a:rPr lang="en-US" sz="3200" dirty="0" smtClean="0">
                <a:solidFill>
                  <a:schemeClr val="tx1">
                    <a:lumMod val="75000"/>
                    <a:lumOff val="25000"/>
                  </a:schemeClr>
                </a:solidFill>
              </a:rPr>
              <a:t>NTP Software</a:t>
            </a:r>
            <a:r>
              <a:rPr lang="en-US" sz="3200" dirty="0" smtClean="0"/>
              <a:t>: Survey Says Nearly Two-Thirds of Files on Primary Storage are Stale. </a:t>
            </a:r>
            <a:r>
              <a:rPr lang="en-US" sz="3200" dirty="0" smtClean="0">
                <a:solidFill>
                  <a:schemeClr val="tx1">
                    <a:lumMod val="75000"/>
                    <a:lumOff val="25000"/>
                  </a:schemeClr>
                </a:solidFill>
              </a:rPr>
              <a:t>http://goo.gl/udiY47</a:t>
            </a:r>
          </a:p>
        </p:txBody>
      </p:sp>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dirty="0" smtClean="0"/>
              <a:t>File upload compression</a:t>
            </a:r>
          </a:p>
          <a:p>
            <a:pPr indent="465138">
              <a:spcBef>
                <a:spcPts val="2400"/>
              </a:spcBef>
              <a:buFont typeface="Arial" pitchFamily="34" charset="0"/>
              <a:buChar char="•"/>
            </a:pPr>
            <a:r>
              <a:rPr lang="en-US" sz="4000" dirty="0" smtClean="0"/>
              <a:t>Upload expiration times</a:t>
            </a:r>
          </a:p>
        </p:txBody>
      </p:sp>
      <p:graphicFrame>
        <p:nvGraphicFramePr>
          <p:cNvPr id="38" name="Chart 37"/>
          <p:cNvGraphicFramePr/>
          <p:nvPr>
            <p:extLst>
              <p:ext uri="{D42A27DB-BD31-4B8C-83A1-F6EECF244321}">
                <p14:modId xmlns:p14="http://schemas.microsoft.com/office/powerpoint/2010/main" val="735249476"/>
              </p:ext>
            </p:extLst>
          </p:nvPr>
        </p:nvGraphicFramePr>
        <p:xfrm>
          <a:off x="29489400" y="13308725"/>
          <a:ext cx="13411200" cy="57912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469</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Allegheny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Allegheny College</cp:lastModifiedBy>
  <cp:revision>78</cp:revision>
  <cp:lastPrinted>2014-04-15T20:33:35Z</cp:lastPrinted>
  <dcterms:created xsi:type="dcterms:W3CDTF">2003-12-01T14:46:10Z</dcterms:created>
  <dcterms:modified xsi:type="dcterms:W3CDTF">2014-04-15T20:39:43Z</dcterms:modified>
</cp:coreProperties>
</file>