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 order to support their hypothesis, the author applies FINCH to a selection of problems.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authors chose to start with the Simple Symbolic Regression test case. This is a classic test case where candidates with a single numeric input are scored on how they are able to solve an equation. This is performed on 20 random samples,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Population: 500</a:t>
            </a:r>
          </a:p>
          <a:p>
            <a:pPr rtl="0" lvl="0">
              <a:buNone/>
            </a:pPr>
            <a:r>
              <a:rPr lang="en"/>
              <a:t>Crossover Probability: 0.9</a:t>
            </a:r>
          </a:p>
          <a:p>
            <a:pPr rtl="0" lvl="0">
              <a:buNone/>
            </a:pPr>
            <a:r>
              <a:rPr lang="en"/>
              <a:t>Mutation: None</a:t>
            </a:r>
          </a:p>
          <a:p>
            <a:pPr rtl="0" lvl="0">
              <a:buNone/>
            </a:pPr>
            <a:r>
              <a:rPr lang="en"/>
              <a:t>Binary Tournament Selection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See upper screenshot for result example, there was an ideal individual found in every run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Complex: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Used DEVTAG - employs multi-stage comparison between individuals to compute fitness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Population: 500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Crossover Probability: 0.9</a:t>
            </a:r>
          </a:p>
          <a:p>
            <a:pPr rtl="0"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Mutation: None</a:t>
            </a:r>
          </a:p>
          <a:p>
            <a:pPr rtl="0" lvl="0">
              <a:buNone/>
            </a:pPr>
            <a:r>
              <a:rPr lang="en"/>
              <a:t>Tournament Selection with size 7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Ideal individual found in every run.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Ant Navigate an irregular trail containing 89 food pellets.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Operations:</a:t>
            </a:r>
          </a:p>
          <a:p>
            <a:pPr rtl="0" lvl="0">
              <a:buNone/>
            </a:pPr>
            <a:r>
              <a:rPr lang="en"/>
              <a:t>MOVE - Moves ant in direction it currently faces</a:t>
            </a:r>
          </a:p>
          <a:p>
            <a:pPr rtl="0" lvl="0">
              <a:buNone/>
            </a:pPr>
            <a:r>
              <a:rPr lang="en"/>
              <a:t>LEFT - Rotate left 90 degrees</a:t>
            </a:r>
          </a:p>
          <a:p>
            <a:pPr rtl="0" lvl="0">
              <a:buNone/>
            </a:pPr>
            <a:r>
              <a:rPr lang="en"/>
              <a:t>RIGHT - Rotate right 90 degrees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Population: 500</a:t>
            </a:r>
          </a:p>
          <a:p>
            <a:pPr rtl="0" lvl="0">
              <a:buNone/>
            </a:pPr>
            <a:r>
              <a:rPr lang="en"/>
              <a:t>Crossover: 0.9</a:t>
            </a:r>
          </a:p>
          <a:p>
            <a:pPr rtl="0" lvl="0">
              <a:buNone/>
            </a:pPr>
            <a:r>
              <a:rPr lang="en"/>
              <a:t>Mutation: None</a:t>
            </a:r>
          </a:p>
          <a:p>
            <a:pPr rtl="0" lvl="0">
              <a:buNone/>
            </a:pPr>
            <a:r>
              <a:rPr lang="en"/>
              <a:t>Tournament Size: 7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7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0.png" Type="http://schemas.openxmlformats.org/officeDocument/2006/relationships/image" Id="rId3"/><Relationship Target="../media/image03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8.png" Type="http://schemas.openxmlformats.org/officeDocument/2006/relationships/image" Id="rId4"/><Relationship Target="../media/image02.gif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Flight of the FINCH through the Java Wilderness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Braden Licastro</a:t>
            </a:r>
          </a:p>
          <a:p>
            <a:pPr rtl="0" lvl="0">
              <a:buNone/>
            </a:pPr>
            <a:r>
              <a:rPr lang="en"/>
              <a:t>Matthew Hajduk</a:t>
            </a:r>
          </a:p>
          <a:p>
            <a:pPr rtl="0" lvl="0">
              <a:buNone/>
            </a:pPr>
            <a:r>
              <a:rPr lang="en"/>
              <a:t>Marco Corona</a:t>
            </a:r>
          </a:p>
          <a:p>
            <a:pPr>
              <a:buNone/>
            </a:pPr>
            <a:r>
              <a:rPr lang="en"/>
              <a:t>Ian McMillian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Evolves Java Bytecode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Uses Compatible Crossover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Used to solve: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Simple/Complex Regression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Trail Navigation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Image Classification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Array Sum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Tic-Tac-Toe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FINCH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77777"/>
              <a:buFont typeface="Arial"/>
              <a:buChar char="•"/>
            </a:pPr>
            <a:r>
              <a:rPr sz="3000" lang="en"/>
              <a:t>Working with bytecode prevents non-compilable source code.</a:t>
            </a:r>
          </a:p>
          <a:p>
            <a:pPr rtl="0" lvl="0" indent="-431800" marL="457200">
              <a:buClr>
                <a:schemeClr val="dk2"/>
              </a:buClr>
              <a:buSzPct val="177777"/>
              <a:buFont typeface="Arial"/>
              <a:buChar char="•"/>
            </a:pPr>
            <a:r>
              <a:rPr sz="3000" lang="en"/>
              <a:t>Fitness difficult as incorrect</a:t>
            </a:r>
            <a:br>
              <a:rPr sz="3000" lang="en"/>
            </a:br>
            <a:r>
              <a:rPr sz="3000" lang="en"/>
              <a:t>programs cannot run</a:t>
            </a:r>
          </a:p>
          <a:p>
            <a:pPr rtl="0" lvl="0" indent="-431800" marL="457200">
              <a:buClr>
                <a:schemeClr val="dk2"/>
              </a:buClr>
              <a:buSzPct val="177777"/>
              <a:buFont typeface="Arial"/>
              <a:buChar char="•"/>
            </a:pPr>
            <a:r>
              <a:rPr sz="3000" lang="en"/>
              <a:t>Type mismatches primary cause</a:t>
            </a:r>
            <a:br>
              <a:rPr sz="3000" lang="en"/>
            </a:br>
            <a:r>
              <a:rPr sz="3000" lang="en"/>
              <a:t>of failure</a:t>
            </a:r>
          </a:p>
          <a:p>
            <a:pPr rtl="0" lvl="0" indent="-431800" marL="457200">
              <a:buClr>
                <a:schemeClr val="dk2"/>
              </a:buClr>
              <a:buSzPct val="177777"/>
              <a:buFont typeface="Arial"/>
              <a:buChar char="•"/>
            </a:pPr>
            <a:r>
              <a:rPr sz="3000" lang="en"/>
              <a:t>Can handle non halting programs</a:t>
            </a:r>
          </a:p>
          <a:p>
            <a:pPr rtl="0" lvl="0" indent="-431800" marL="457200">
              <a:buClr>
                <a:schemeClr val="dk2"/>
              </a:buClr>
              <a:buSzPct val="177777"/>
              <a:buFont typeface="Arial"/>
              <a:buChar char="•"/>
            </a:pPr>
            <a:r>
              <a:rPr sz="3000" lang="en"/>
              <a:t>No loss of compiler optimization</a:t>
            </a: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  <a:r>
              <a:rPr lang="en"/>
              <a:t>Byte Code</a:t>
            </a:r>
          </a:p>
        </p:txBody>
      </p:sp>
      <p:sp>
        <p:nvSpPr>
          <p:cNvPr id="55" name="Shape 55"/>
          <p:cNvSpPr/>
          <p:nvPr/>
        </p:nvSpPr>
        <p:spPr>
          <a:xfrm>
            <a:off y="376955" x="6011950"/>
            <a:ext cy="1371600" cx="2876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y="2122555" x="7164475"/>
            <a:ext cy="3771900" cx="17240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643115" x="419821"/>
            <a:ext cy="3936899" cx="454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-Classic GP test case</a:t>
            </a:r>
          </a:p>
          <a:p>
            <a:pPr rtl="0" lvl="0">
              <a:buNone/>
            </a:pPr>
            <a:r>
              <a:rPr lang="en"/>
              <a:t>-Scores fitness on  single numeric equation(right)</a:t>
            </a:r>
          </a:p>
          <a:p>
            <a:pPr rtl="0" lvl="0">
              <a:buNone/>
            </a:pPr>
            <a:r>
              <a:rPr lang="en"/>
              <a:t>-DEVTAG Evolutionary Algorithm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190465" x="2488025"/>
            <a:ext cy="1309799" cx="5229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600" lang="en"/>
              <a:t>Symbolic Regression: </a:t>
            </a:r>
          </a:p>
          <a:p>
            <a:pPr>
              <a:buNone/>
            </a:pPr>
            <a:r>
              <a:rPr u="sng" sz="3600" lang="en"/>
              <a:t>Simple</a:t>
            </a:r>
            <a:r>
              <a:rPr sz="3600" lang="en"/>
              <a:t> and </a:t>
            </a:r>
            <a:r>
              <a:rPr u="sng" sz="3600" lang="en"/>
              <a:t>Complex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0" x="0"/>
            <a:ext cy="587400" cx="1571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>
                <a:solidFill>
                  <a:srgbClr val="C9DAF8"/>
                </a:solidFill>
              </a:rPr>
              <a:t>Results</a:t>
            </a:r>
          </a:p>
        </p:txBody>
      </p:sp>
      <p:sp>
        <p:nvSpPr>
          <p:cNvPr id="64" name="Shape 64"/>
          <p:cNvSpPr/>
          <p:nvPr/>
        </p:nvSpPr>
        <p:spPr>
          <a:xfrm>
            <a:off y="2845290" x="4962464"/>
            <a:ext cy="1467995" cx="412608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y="5092375" x="4960316"/>
            <a:ext cy="1207482" cx="41303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6" name="Shape 66"/>
          <p:cNvSpPr txBox="1"/>
          <p:nvPr/>
        </p:nvSpPr>
        <p:spPr>
          <a:xfrm>
            <a:off y="1872925" x="5464289"/>
            <a:ext cy="1070399" cx="3211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400" lang="en"/>
              <a:t>Equation:</a:t>
            </a:r>
          </a:p>
          <a:p>
            <a:pPr algn="ctr" rtl="0" lvl="0">
              <a:buNone/>
            </a:pPr>
            <a:r>
              <a:rPr sz="2400" lang="en">
                <a:solidFill>
                  <a:schemeClr val="lt1"/>
                </a:solidFill>
              </a:rPr>
              <a:t>x^4 + x^3 + x^2 + x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7" name="Shape 67"/>
          <p:cNvSpPr/>
          <p:nvPr/>
        </p:nvSpPr>
        <p:spPr>
          <a:xfrm>
            <a:off y="5580015" x="167825"/>
            <a:ext cy="1127712" cx="466532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16704" x="130843"/>
            <a:ext cy="4595100" cx="5840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Emulates an Ant navigating an irregular trail containing 89 food pellets.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Population:            500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Crossover:              0.9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Mutation:                none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Tournament Size:   7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u="sng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Operations:</a:t>
            </a:r>
          </a:p>
          <a:p>
            <a:pPr rtl="0" lvl="0" indent="0" marL="45720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Moves ant in direction it                                             currently faces</a:t>
            </a:r>
          </a:p>
          <a:p>
            <a:pPr rtl="0"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Rotate left 90 degrees</a:t>
            </a:r>
          </a:p>
          <a:p>
            <a:pPr rtl="0"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sz="24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Rotate right 90 degrees</a:t>
            </a:r>
          </a:p>
          <a:p>
            <a:r>
              <a:t/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y="0" x="2110925"/>
            <a:ext cy="1325700" cx="3490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Artificial Ant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0" x="0"/>
            <a:ext cy="587400" cx="1571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C9DAF8"/>
                </a:solidFill>
              </a:rPr>
              <a:t>Results</a:t>
            </a:r>
          </a:p>
        </p:txBody>
      </p:sp>
      <p:sp>
        <p:nvSpPr>
          <p:cNvPr id="75" name="Shape 75"/>
          <p:cNvSpPr/>
          <p:nvPr/>
        </p:nvSpPr>
        <p:spPr>
          <a:xfrm>
            <a:off y="3994150" x="6203950"/>
            <a:ext cy="2609849" cx="26098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6" name="Shape 76"/>
          <p:cNvSpPr/>
          <p:nvPr/>
        </p:nvSpPr>
        <p:spPr>
          <a:xfrm>
            <a:off y="458827" x="6331995"/>
            <a:ext cy="3489205" cx="23229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5916225" x="229475"/>
            <a:ext cy="811660" cx="585499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Intertwined Spirals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0" x="0"/>
            <a:ext cy="587400" cx="1571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C9DAF8"/>
                </a:solidFill>
              </a:rPr>
              <a:t>Results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best-of run individuals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6" name="Shape 86"/>
          <p:cNvSpPr/>
          <p:nvPr/>
        </p:nvSpPr>
        <p:spPr>
          <a:xfrm>
            <a:off y="1658990" x="470645"/>
            <a:ext cy="4817960" cx="40072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7" name="Shape 87"/>
          <p:cNvSpPr/>
          <p:nvPr/>
        </p:nvSpPr>
        <p:spPr>
          <a:xfrm>
            <a:off y="1709415" x="4603400"/>
            <a:ext cy="2857500" cx="42582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Evalution of Individuals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Loops and Recursion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Array Sum &amp; Tic-Tac-Toe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0" x="0"/>
            <a:ext cy="587400" cx="1571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>
                <a:solidFill>
                  <a:srgbClr val="C9DAF8"/>
                </a:solidFill>
              </a:rPr>
              <a:t>Results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>
            <a:off y="1600337" x="4494135"/>
            <a:ext cy="4924415" cx="45025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/>
              <a:t>Requires a good fitness function</a:t>
            </a:r>
          </a:p>
          <a:p>
            <a:pPr rtl="0" lvl="0" indent="-431800" marL="45720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/>
              <a:t>You may want a stricter crossover requirement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Limitations				  Future Work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/>
              <a:t>Apply FINCH to additional problems</a:t>
            </a:r>
          </a:p>
          <a:p>
            <a:pPr rtl="0" lvl="0" indent="-431800" marL="45720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/>
              <a:t>Handling more advanced code structures</a:t>
            </a:r>
          </a:p>
          <a:p>
            <a:pPr lvl="0" indent="-431800" marL="457200">
              <a:buClr>
                <a:schemeClr val="dk2"/>
              </a:buClr>
              <a:buSzPct val="190476"/>
              <a:buFont typeface="Arial"/>
              <a:buChar char="•"/>
            </a:pPr>
            <a:r>
              <a:rPr lang="en"/>
              <a:t>Develop an IDE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318582" x="914400"/>
            <a:ext cy="2035800" cx="5730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licastb@allegheny.edu</a:t>
            </a:r>
          </a:p>
          <a:p>
            <a:pPr rtl="0" lvl="0">
              <a:buNone/>
            </a:pPr>
            <a:r>
              <a:rPr lang="en"/>
              <a:t>hajdukm2@allegheny.edu</a:t>
            </a:r>
          </a:p>
          <a:p>
            <a:pPr rtl="0" lvl="0">
              <a:buNone/>
            </a:pPr>
            <a:r>
              <a:rPr lang="en"/>
              <a:t>coronam@allegheny.edu</a:t>
            </a:r>
          </a:p>
          <a:p>
            <a:pPr>
              <a:buNone/>
            </a:pPr>
            <a:r>
              <a:rPr lang="en"/>
              <a:t>macmili@allegheny.edu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394237" x="192145"/>
            <a:ext cy="1325700" cx="8928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5500" lang="en"/>
              <a:t>Questions/Comments..??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