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7" r:id="rId4"/>
    <p:sldId id="257" r:id="rId5"/>
    <p:sldId id="258" r:id="rId6"/>
    <p:sldId id="260" r:id="rId7"/>
    <p:sldId id="268" r:id="rId8"/>
    <p:sldId id="261" r:id="rId9"/>
    <p:sldId id="270" r:id="rId10"/>
    <p:sldId id="272" r:id="rId11"/>
    <p:sldId id="274" r:id="rId12"/>
    <p:sldId id="262" r:id="rId13"/>
    <p:sldId id="269" r:id="rId14"/>
    <p:sldId id="271" r:id="rId15"/>
    <p:sldId id="273" r:id="rId16"/>
    <p:sldId id="263" r:id="rId17"/>
    <p:sldId id="264" r:id="rId18"/>
    <p:sldId id="281" r:id="rId19"/>
    <p:sldId id="282" r:id="rId20"/>
    <p:sldId id="265" r:id="rId21"/>
    <p:sldId id="266" r:id="rId22"/>
    <p:sldId id="275" r:id="rId23"/>
    <p:sldId id="277" r:id="rId24"/>
    <p:sldId id="280" r:id="rId25"/>
    <p:sldId id="283" r:id="rId26"/>
    <p:sldId id="276" r:id="rId27"/>
    <p:sldId id="278" r:id="rId28"/>
    <p:sldId id="279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" initials="-" lastIdx="1" clrIdx="0">
    <p:extLst>
      <p:ext uri="{19B8F6BF-5375-455C-9EA6-DF929625EA0E}">
        <p15:presenceInfo xmlns:p15="http://schemas.microsoft.com/office/powerpoint/2012/main" userId="-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C"/>
    <a:srgbClr val="F1F2F2"/>
    <a:srgbClr val="3AC0DA"/>
    <a:srgbClr val="5A6166"/>
    <a:srgbClr val="3DC6C3"/>
    <a:srgbClr val="1891C3"/>
    <a:srgbClr val="6E7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98307" autoAdjust="0"/>
  </p:normalViewPr>
  <p:slideViewPr>
    <p:cSldViewPr>
      <p:cViewPr varScale="1">
        <p:scale>
          <a:sx n="79" d="100"/>
          <a:sy n="79" d="100"/>
        </p:scale>
        <p:origin x="8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4AF5-7C33-4A7D-A870-5BC00DE69801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1D256-4EA7-42A6-A5F0-7CD39921C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6B82-4B03-47AE-9638-DCE0BFD3CBF3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936DD-456D-4ECC-A05C-17132E6D2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06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80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80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80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80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4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01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9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_number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057400" cy="29925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5A61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‹#›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broker_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180000"/>
            <a:ext cx="17145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1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467544" y="2660360"/>
            <a:ext cx="650049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${</a:t>
            </a:r>
            <a:r>
              <a:rPr lang="en-US" sz="2000" dirty="0" err="1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client_name</a:t>
            </a:r>
            <a:r>
              <a:rPr lang="en-US" sz="200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800" dirty="0" smtClean="0">
                <a:solidFill>
                  <a:srgbClr val="5A6166"/>
                </a:solidFill>
              </a:rPr>
              <a:t> </a:t>
            </a:r>
            <a:r>
              <a:rPr lang="en-US" sz="2800" dirty="0">
                <a:solidFill>
                  <a:srgbClr val="5A6166"/>
                </a:solidFill>
              </a:rPr>
              <a:t/>
            </a:r>
            <a:br>
              <a:rPr lang="en-US" sz="2800" dirty="0">
                <a:solidFill>
                  <a:srgbClr val="5A6166"/>
                </a:solidFill>
              </a:rPr>
            </a:br>
            <a:r>
              <a:rPr sz="4000" b="1" spc="32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RENE</a:t>
            </a:r>
            <a:r>
              <a:rPr sz="4000" b="1" spc="-3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sz="4000" b="1" spc="32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4000" b="1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sz="4000" b="1" spc="72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dirty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sz="4000" b="1" spc="32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MARKETIN</a:t>
            </a:r>
            <a:r>
              <a:rPr sz="4000" b="1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sz="4000" b="1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b="1" spc="32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MEETING</a:t>
            </a:r>
            <a:endParaRPr sz="4000" dirty="0">
              <a:solidFill>
                <a:srgbClr val="5A61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96144" y="4892852"/>
            <a:ext cx="493995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10" dirty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Effective Date: ${</a:t>
            </a:r>
            <a:r>
              <a:rPr lang="en-US" sz="1200" spc="-10" dirty="0" err="1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effective_date</a:t>
            </a:r>
            <a:r>
              <a:rPr lang="en-US" sz="1200" spc="-10" dirty="0" smtClean="0">
                <a:solidFill>
                  <a:srgbClr val="5A6166"/>
                </a:solidFill>
                <a:latin typeface="Arial" pitchFamily="34" charset="0"/>
                <a:cs typeface="Arial" pitchFamily="34" charset="0"/>
              </a:rPr>
              <a:t>}</a:t>
            </a:r>
            <a:endParaRPr sz="1200" dirty="0">
              <a:solidFill>
                <a:srgbClr val="5A61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480244" y="4575202"/>
            <a:ext cx="8136904" cy="45719"/>
          </a:xfrm>
          <a:custGeom>
            <a:avLst/>
            <a:gdLst/>
            <a:ahLst/>
            <a:cxnLst/>
            <a:rect l="l" t="t" r="r" b="b"/>
            <a:pathLst>
              <a:path w="12975590">
                <a:moveTo>
                  <a:pt x="0" y="0"/>
                </a:moveTo>
                <a:lnTo>
                  <a:pt x="12974976" y="0"/>
                </a:lnTo>
              </a:path>
            </a:pathLst>
          </a:custGeom>
          <a:ln w="3175">
            <a:solidFill>
              <a:srgbClr val="3AC0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487071" y="2444580"/>
            <a:ext cx="8124204" cy="45719"/>
          </a:xfrm>
          <a:custGeom>
            <a:avLst/>
            <a:gdLst/>
            <a:ahLst/>
            <a:cxnLst/>
            <a:rect l="l" t="t" r="r" b="b"/>
            <a:pathLst>
              <a:path w="12975590">
                <a:moveTo>
                  <a:pt x="0" y="0"/>
                </a:moveTo>
                <a:lnTo>
                  <a:pt x="12974976" y="0"/>
                </a:lnTo>
              </a:path>
            </a:pathLst>
          </a:custGeom>
          <a:ln w="12700">
            <a:solidFill>
              <a:srgbClr val="3AC0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799" y="3380684"/>
            <a:ext cx="301476" cy="3539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799" y="2815811"/>
            <a:ext cx="297084" cy="3422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99" y="4032791"/>
            <a:ext cx="317984" cy="211989"/>
          </a:xfrm>
          <a:prstGeom prst="rect">
            <a:avLst/>
          </a:prstGeom>
        </p:spPr>
      </p:pic>
      <p:pic>
        <p:nvPicPr>
          <p:cNvPr id="8" name="broker_log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68000"/>
            <a:ext cx="1971675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71465"/>
              </p:ext>
            </p:extLst>
          </p:nvPr>
        </p:nvGraphicFramePr>
        <p:xfrm>
          <a:off x="539552" y="908720"/>
          <a:ext cx="7992889" cy="518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Dental 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</a:t>
                      </a:r>
                      <a:r>
                        <a:rPr lang="en-US" sz="1000" b="0" i="0" kern="1200" dirty="0" err="1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dental_marketing_summary</a:t>
                      </a:r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Dental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${dresponse9}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9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92144"/>
              </p:ext>
            </p:extLst>
          </p:nvPr>
        </p:nvGraphicFramePr>
        <p:xfrm>
          <a:off x="467544" y="692696"/>
          <a:ext cx="8235105" cy="558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ALTERNATIVE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713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DENTAL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${db0h#}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${db2h#}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${db3h#}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${db4h#}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${db5h#}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${db6h#}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${db7h#}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${db8h#}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${db9h#}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${db10h#}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${db11h#}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${db12h#}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${db13h#}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${db14h#}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${db15h#}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${db16h#}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${db17h#}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Dental ${dat#} 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10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2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507882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4831930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v_current_bar"/>
          <p:cNvSpPr/>
          <p:nvPr/>
        </p:nvSpPr>
        <p:spPr>
          <a:xfrm>
            <a:off x="6804249" y="4507882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v_renewal_bar"/>
          <p:cNvSpPr/>
          <p:nvPr/>
        </p:nvSpPr>
        <p:spPr>
          <a:xfrm>
            <a:off x="6801627" y="4831930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09120"/>
              </p:ext>
            </p:extLst>
          </p:nvPr>
        </p:nvGraphicFramePr>
        <p:xfrm>
          <a:off x="467544" y="4039842"/>
          <a:ext cx="8208912" cy="154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vp+n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${vp+t}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073057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56714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${vra}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3" y="932112"/>
            <a:ext cx="286200" cy="1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9" y="4132166"/>
            <a:ext cx="179525" cy="119683"/>
          </a:xfrm>
          <a:prstGeom prst="rect">
            <a:avLst/>
          </a:prstGeom>
        </p:spPr>
      </p:pic>
      <p:sp>
        <p:nvSpPr>
          <p:cNvPr id="5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11</a:t>
            </a:fld>
            <a:r>
              <a:rPr lang="en-US" smtClean="0"/>
              <a:t> of ${max_page_num}</a:t>
            </a:r>
            <a:endParaRPr lang="ru-RU" dirty="0"/>
          </a:p>
        </p:txBody>
      </p:sp>
      <p:sp>
        <p:nvSpPr>
          <p:cNvPr id="11" name="v_alt_big_bar"/>
          <p:cNvSpPr/>
          <p:nvPr/>
        </p:nvSpPr>
        <p:spPr>
          <a:xfrm>
            <a:off x="5508108" y="5155978"/>
            <a:ext cx="1293520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v_alt_bar"/>
          <p:cNvSpPr/>
          <p:nvPr/>
        </p:nvSpPr>
        <p:spPr>
          <a:xfrm>
            <a:off x="6809738" y="5155953"/>
            <a:ext cx="711970" cy="210839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2839"/>
              </p:ext>
            </p:extLst>
          </p:nvPr>
        </p:nvGraphicFramePr>
        <p:xfrm>
          <a:off x="457198" y="757453"/>
          <a:ext cx="8235105" cy="549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897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VISION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Exams Frequency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Lenses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Frames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Exam Copay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Materials Copay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Contacts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Frame Allowance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Contacts Allowance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Vision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${vra}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12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7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44551"/>
              </p:ext>
            </p:extLst>
          </p:nvPr>
        </p:nvGraphicFramePr>
        <p:xfrm>
          <a:off x="539552" y="908720"/>
          <a:ext cx="7992889" cy="518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Vision 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</a:t>
                      </a:r>
                      <a:r>
                        <a:rPr lang="en-US" sz="1000" b="0" i="0" kern="1200" dirty="0" err="1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vision_marketing_summary</a:t>
                      </a:r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${vresponse9}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13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6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5221"/>
              </p:ext>
            </p:extLst>
          </p:nvPr>
        </p:nvGraphicFramePr>
        <p:xfrm>
          <a:off x="467544" y="692696"/>
          <a:ext cx="8235105" cy="558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ALTERNATIVE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713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VISION</a:t>
                      </a:r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Exams Frequency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Lenses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Frames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Exam Copay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Materials Copay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Contacts Frequency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Frame Allowance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Contacts Allowance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${v3api#}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Vision ${vat</a:t>
            </a:r>
            <a:r>
              <a:rPr lang="en-US" dirty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#}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14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8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508461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4832509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_current_bar"/>
          <p:cNvSpPr/>
          <p:nvPr/>
        </p:nvSpPr>
        <p:spPr>
          <a:xfrm>
            <a:off x="6804249" y="4508461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_renewal_bar"/>
          <p:cNvSpPr/>
          <p:nvPr/>
        </p:nvSpPr>
        <p:spPr>
          <a:xfrm>
            <a:off x="6801627" y="4832509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99763"/>
              </p:ext>
            </p:extLst>
          </p:nvPr>
        </p:nvGraphicFramePr>
        <p:xfrm>
          <a:off x="467544" y="4040421"/>
          <a:ext cx="8208912" cy="154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Life/AD&amp;D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fec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${fen}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fp+n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${fp+t}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2298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8894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C6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Basic Life/AD&amp;D ${fra}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life_overview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73"/>
          <p:cNvSpPr>
            <a:spLocks noChangeAspect="1"/>
          </p:cNvSpPr>
          <p:nvPr/>
        </p:nvSpPr>
        <p:spPr>
          <a:xfrm>
            <a:off x="606443" y="897978"/>
            <a:ext cx="262845" cy="266548"/>
          </a:xfrm>
          <a:custGeom>
            <a:avLst/>
            <a:gdLst/>
            <a:ahLst/>
            <a:cxnLst/>
            <a:rect l="l" t="t" r="r" b="b"/>
            <a:pathLst>
              <a:path w="495934" h="502920">
                <a:moveTo>
                  <a:pt x="163412" y="435863"/>
                </a:moveTo>
                <a:lnTo>
                  <a:pt x="150470" y="438911"/>
                </a:lnTo>
                <a:lnTo>
                  <a:pt x="146614" y="441959"/>
                </a:lnTo>
                <a:lnTo>
                  <a:pt x="147469" y="454151"/>
                </a:lnTo>
                <a:lnTo>
                  <a:pt x="176603" y="496823"/>
                </a:lnTo>
                <a:lnTo>
                  <a:pt x="190744" y="502919"/>
                </a:lnTo>
                <a:lnTo>
                  <a:pt x="214808" y="502919"/>
                </a:lnTo>
                <a:lnTo>
                  <a:pt x="226449" y="499871"/>
                </a:lnTo>
                <a:lnTo>
                  <a:pt x="237330" y="493775"/>
                </a:lnTo>
                <a:lnTo>
                  <a:pt x="247076" y="484631"/>
                </a:lnTo>
                <a:lnTo>
                  <a:pt x="249162" y="481583"/>
                </a:lnTo>
                <a:lnTo>
                  <a:pt x="203334" y="481583"/>
                </a:lnTo>
                <a:lnTo>
                  <a:pt x="190318" y="478535"/>
                </a:lnTo>
                <a:lnTo>
                  <a:pt x="179465" y="472439"/>
                </a:lnTo>
                <a:lnTo>
                  <a:pt x="171796" y="463295"/>
                </a:lnTo>
                <a:lnTo>
                  <a:pt x="168331" y="448055"/>
                </a:lnTo>
                <a:lnTo>
                  <a:pt x="167783" y="441959"/>
                </a:lnTo>
                <a:lnTo>
                  <a:pt x="163412" y="435863"/>
                </a:lnTo>
                <a:close/>
              </a:path>
              <a:path w="495934" h="502920">
                <a:moveTo>
                  <a:pt x="260866" y="256031"/>
                </a:moveTo>
                <a:lnTo>
                  <a:pt x="238912" y="256031"/>
                </a:lnTo>
                <a:lnTo>
                  <a:pt x="239120" y="320039"/>
                </a:lnTo>
                <a:lnTo>
                  <a:pt x="239353" y="384047"/>
                </a:lnTo>
                <a:lnTo>
                  <a:pt x="239474" y="420623"/>
                </a:lnTo>
                <a:lnTo>
                  <a:pt x="236969" y="460247"/>
                </a:lnTo>
                <a:lnTo>
                  <a:pt x="203334" y="481583"/>
                </a:lnTo>
                <a:lnTo>
                  <a:pt x="249162" y="481583"/>
                </a:lnTo>
                <a:lnTo>
                  <a:pt x="253335" y="475487"/>
                </a:lnTo>
                <a:lnTo>
                  <a:pt x="257648" y="466343"/>
                </a:lnTo>
                <a:lnTo>
                  <a:pt x="260137" y="451103"/>
                </a:lnTo>
                <a:lnTo>
                  <a:pt x="260922" y="435863"/>
                </a:lnTo>
                <a:lnTo>
                  <a:pt x="260892" y="384047"/>
                </a:lnTo>
                <a:lnTo>
                  <a:pt x="260866" y="256031"/>
                </a:lnTo>
                <a:close/>
              </a:path>
              <a:path w="495934" h="502920">
                <a:moveTo>
                  <a:pt x="150257" y="228599"/>
                </a:moveTo>
                <a:lnTo>
                  <a:pt x="137364" y="231647"/>
                </a:lnTo>
                <a:lnTo>
                  <a:pt x="125451" y="237743"/>
                </a:lnTo>
                <a:lnTo>
                  <a:pt x="114388" y="243839"/>
                </a:lnTo>
                <a:lnTo>
                  <a:pt x="104041" y="249935"/>
                </a:lnTo>
                <a:lnTo>
                  <a:pt x="153087" y="249935"/>
                </a:lnTo>
                <a:lnTo>
                  <a:pt x="164775" y="252983"/>
                </a:lnTo>
                <a:lnTo>
                  <a:pt x="190524" y="295655"/>
                </a:lnTo>
                <a:lnTo>
                  <a:pt x="199464" y="301751"/>
                </a:lnTo>
                <a:lnTo>
                  <a:pt x="206407" y="295655"/>
                </a:lnTo>
                <a:lnTo>
                  <a:pt x="209525" y="292607"/>
                </a:lnTo>
                <a:lnTo>
                  <a:pt x="210729" y="289559"/>
                </a:lnTo>
                <a:lnTo>
                  <a:pt x="211299" y="280415"/>
                </a:lnTo>
                <a:lnTo>
                  <a:pt x="213359" y="274319"/>
                </a:lnTo>
                <a:lnTo>
                  <a:pt x="217951" y="265175"/>
                </a:lnTo>
                <a:lnTo>
                  <a:pt x="227067" y="259079"/>
                </a:lnTo>
                <a:lnTo>
                  <a:pt x="239075" y="253051"/>
                </a:lnTo>
                <a:lnTo>
                  <a:pt x="200930" y="252983"/>
                </a:lnTo>
                <a:lnTo>
                  <a:pt x="197306" y="249935"/>
                </a:lnTo>
                <a:lnTo>
                  <a:pt x="187953" y="240791"/>
                </a:lnTo>
                <a:lnTo>
                  <a:pt x="177159" y="234695"/>
                </a:lnTo>
                <a:lnTo>
                  <a:pt x="164677" y="231647"/>
                </a:lnTo>
                <a:lnTo>
                  <a:pt x="150257" y="228599"/>
                </a:lnTo>
                <a:close/>
              </a:path>
              <a:path w="495934" h="502920">
                <a:moveTo>
                  <a:pt x="276404" y="39623"/>
                </a:moveTo>
                <a:lnTo>
                  <a:pt x="222041" y="39623"/>
                </a:lnTo>
                <a:lnTo>
                  <a:pt x="198045" y="45719"/>
                </a:lnTo>
                <a:lnTo>
                  <a:pt x="186225" y="45719"/>
                </a:lnTo>
                <a:lnTo>
                  <a:pt x="174485" y="51815"/>
                </a:lnTo>
                <a:lnTo>
                  <a:pt x="162795" y="54863"/>
                </a:lnTo>
                <a:lnTo>
                  <a:pt x="151127" y="60959"/>
                </a:lnTo>
                <a:lnTo>
                  <a:pt x="139449" y="64007"/>
                </a:lnTo>
                <a:lnTo>
                  <a:pt x="127734" y="70103"/>
                </a:lnTo>
                <a:lnTo>
                  <a:pt x="115952" y="79247"/>
                </a:lnTo>
                <a:lnTo>
                  <a:pt x="104072" y="85343"/>
                </a:lnTo>
                <a:lnTo>
                  <a:pt x="92066" y="94487"/>
                </a:lnTo>
                <a:lnTo>
                  <a:pt x="83405" y="100583"/>
                </a:lnTo>
                <a:lnTo>
                  <a:pt x="74966" y="109727"/>
                </a:lnTo>
                <a:lnTo>
                  <a:pt x="58445" y="128015"/>
                </a:lnTo>
                <a:lnTo>
                  <a:pt x="50205" y="140207"/>
                </a:lnTo>
                <a:lnTo>
                  <a:pt x="41877" y="149351"/>
                </a:lnTo>
                <a:lnTo>
                  <a:pt x="33380" y="164591"/>
                </a:lnTo>
                <a:lnTo>
                  <a:pt x="27176" y="173735"/>
                </a:lnTo>
                <a:lnTo>
                  <a:pt x="21612" y="185927"/>
                </a:lnTo>
                <a:lnTo>
                  <a:pt x="8751" y="222503"/>
                </a:lnTo>
                <a:lnTo>
                  <a:pt x="541" y="274319"/>
                </a:lnTo>
                <a:lnTo>
                  <a:pt x="0" y="292607"/>
                </a:lnTo>
                <a:lnTo>
                  <a:pt x="3846" y="298703"/>
                </a:lnTo>
                <a:lnTo>
                  <a:pt x="16276" y="298703"/>
                </a:lnTo>
                <a:lnTo>
                  <a:pt x="20741" y="295655"/>
                </a:lnTo>
                <a:lnTo>
                  <a:pt x="21592" y="283463"/>
                </a:lnTo>
                <a:lnTo>
                  <a:pt x="24667" y="274319"/>
                </a:lnTo>
                <a:lnTo>
                  <a:pt x="33642" y="262127"/>
                </a:lnTo>
                <a:lnTo>
                  <a:pt x="43796" y="256031"/>
                </a:lnTo>
                <a:lnTo>
                  <a:pt x="55186" y="252983"/>
                </a:lnTo>
                <a:lnTo>
                  <a:pt x="141404" y="252983"/>
                </a:lnTo>
                <a:lnTo>
                  <a:pt x="153087" y="249935"/>
                </a:lnTo>
                <a:lnTo>
                  <a:pt x="104041" y="249935"/>
                </a:lnTo>
                <a:lnTo>
                  <a:pt x="94346" y="240791"/>
                </a:lnTo>
                <a:lnTo>
                  <a:pt x="89280" y="237743"/>
                </a:lnTo>
                <a:lnTo>
                  <a:pt x="26993" y="237743"/>
                </a:lnTo>
                <a:lnTo>
                  <a:pt x="30221" y="225551"/>
                </a:lnTo>
                <a:lnTo>
                  <a:pt x="34459" y="210311"/>
                </a:lnTo>
                <a:lnTo>
                  <a:pt x="39675" y="198119"/>
                </a:lnTo>
                <a:lnTo>
                  <a:pt x="45842" y="182879"/>
                </a:lnTo>
                <a:lnTo>
                  <a:pt x="69746" y="146303"/>
                </a:lnTo>
                <a:lnTo>
                  <a:pt x="89891" y="124967"/>
                </a:lnTo>
                <a:lnTo>
                  <a:pt x="101138" y="112775"/>
                </a:lnTo>
                <a:lnTo>
                  <a:pt x="139223" y="88391"/>
                </a:lnTo>
                <a:lnTo>
                  <a:pt x="183206" y="70103"/>
                </a:lnTo>
                <a:lnTo>
                  <a:pt x="199040" y="64007"/>
                </a:lnTo>
                <a:lnTo>
                  <a:pt x="215411" y="64007"/>
                </a:lnTo>
                <a:lnTo>
                  <a:pt x="232291" y="60959"/>
                </a:lnTo>
                <a:lnTo>
                  <a:pt x="350349" y="60959"/>
                </a:lnTo>
                <a:lnTo>
                  <a:pt x="338651" y="57911"/>
                </a:lnTo>
                <a:lnTo>
                  <a:pt x="326701" y="51815"/>
                </a:lnTo>
                <a:lnTo>
                  <a:pt x="276404" y="39623"/>
                </a:lnTo>
                <a:close/>
              </a:path>
              <a:path w="495934" h="502920">
                <a:moveTo>
                  <a:pt x="141404" y="252983"/>
                </a:moveTo>
                <a:lnTo>
                  <a:pt x="66842" y="252983"/>
                </a:lnTo>
                <a:lnTo>
                  <a:pt x="77797" y="256031"/>
                </a:lnTo>
                <a:lnTo>
                  <a:pt x="87081" y="265175"/>
                </a:lnTo>
                <a:lnTo>
                  <a:pt x="91833" y="271271"/>
                </a:lnTo>
                <a:lnTo>
                  <a:pt x="94299" y="280415"/>
                </a:lnTo>
                <a:lnTo>
                  <a:pt x="94762" y="286511"/>
                </a:lnTo>
                <a:lnTo>
                  <a:pt x="95036" y="292607"/>
                </a:lnTo>
                <a:lnTo>
                  <a:pt x="96929" y="295655"/>
                </a:lnTo>
                <a:lnTo>
                  <a:pt x="101345" y="295655"/>
                </a:lnTo>
                <a:lnTo>
                  <a:pt x="108286" y="298703"/>
                </a:lnTo>
                <a:lnTo>
                  <a:pt x="115586" y="295655"/>
                </a:lnTo>
                <a:lnTo>
                  <a:pt x="130783" y="259079"/>
                </a:lnTo>
                <a:lnTo>
                  <a:pt x="141404" y="252983"/>
                </a:lnTo>
                <a:close/>
              </a:path>
              <a:path w="495934" h="502920">
                <a:moveTo>
                  <a:pt x="336477" y="252983"/>
                </a:moveTo>
                <a:lnTo>
                  <a:pt x="260140" y="252983"/>
                </a:lnTo>
                <a:lnTo>
                  <a:pt x="267318" y="256031"/>
                </a:lnTo>
                <a:lnTo>
                  <a:pt x="272640" y="259079"/>
                </a:lnTo>
                <a:lnTo>
                  <a:pt x="276773" y="265175"/>
                </a:lnTo>
                <a:lnTo>
                  <a:pt x="282058" y="271271"/>
                </a:lnTo>
                <a:lnTo>
                  <a:pt x="284357" y="280415"/>
                </a:lnTo>
                <a:lnTo>
                  <a:pt x="285475" y="292607"/>
                </a:lnTo>
                <a:lnTo>
                  <a:pt x="290108" y="298703"/>
                </a:lnTo>
                <a:lnTo>
                  <a:pt x="301715" y="298703"/>
                </a:lnTo>
                <a:lnTo>
                  <a:pt x="306205" y="292607"/>
                </a:lnTo>
                <a:lnTo>
                  <a:pt x="307034" y="280415"/>
                </a:lnTo>
                <a:lnTo>
                  <a:pt x="311607" y="268223"/>
                </a:lnTo>
                <a:lnTo>
                  <a:pt x="321099" y="259079"/>
                </a:lnTo>
                <a:lnTo>
                  <a:pt x="336477" y="252983"/>
                </a:lnTo>
                <a:close/>
              </a:path>
              <a:path w="495934" h="502920">
                <a:moveTo>
                  <a:pt x="437100" y="252983"/>
                </a:moveTo>
                <a:lnTo>
                  <a:pt x="348386" y="252983"/>
                </a:lnTo>
                <a:lnTo>
                  <a:pt x="359598" y="256031"/>
                </a:lnTo>
                <a:lnTo>
                  <a:pt x="369151" y="262127"/>
                </a:lnTo>
                <a:lnTo>
                  <a:pt x="376081" y="271271"/>
                </a:lnTo>
                <a:lnTo>
                  <a:pt x="379427" y="283463"/>
                </a:lnTo>
                <a:lnTo>
                  <a:pt x="379607" y="286511"/>
                </a:lnTo>
                <a:lnTo>
                  <a:pt x="379963" y="289559"/>
                </a:lnTo>
                <a:lnTo>
                  <a:pt x="380762" y="292607"/>
                </a:lnTo>
                <a:lnTo>
                  <a:pt x="384822" y="298703"/>
                </a:lnTo>
                <a:lnTo>
                  <a:pt x="394310" y="298703"/>
                </a:lnTo>
                <a:lnTo>
                  <a:pt x="398739" y="295655"/>
                </a:lnTo>
                <a:lnTo>
                  <a:pt x="400906" y="289559"/>
                </a:lnTo>
                <a:lnTo>
                  <a:pt x="401074" y="286511"/>
                </a:lnTo>
                <a:lnTo>
                  <a:pt x="401808" y="280415"/>
                </a:lnTo>
                <a:lnTo>
                  <a:pt x="405956" y="271271"/>
                </a:lnTo>
                <a:lnTo>
                  <a:pt x="413426" y="262127"/>
                </a:lnTo>
                <a:lnTo>
                  <a:pt x="423910" y="256031"/>
                </a:lnTo>
                <a:lnTo>
                  <a:pt x="437100" y="252983"/>
                </a:lnTo>
                <a:close/>
              </a:path>
              <a:path w="495934" h="502920">
                <a:moveTo>
                  <a:pt x="245792" y="228599"/>
                </a:moveTo>
                <a:lnTo>
                  <a:pt x="232645" y="231647"/>
                </a:lnTo>
                <a:lnTo>
                  <a:pt x="220816" y="237743"/>
                </a:lnTo>
                <a:lnTo>
                  <a:pt x="210260" y="243839"/>
                </a:lnTo>
                <a:lnTo>
                  <a:pt x="200930" y="252983"/>
                </a:lnTo>
                <a:lnTo>
                  <a:pt x="437100" y="252983"/>
                </a:lnTo>
                <a:lnTo>
                  <a:pt x="452686" y="256031"/>
                </a:lnTo>
                <a:lnTo>
                  <a:pt x="463615" y="262127"/>
                </a:lnTo>
                <a:lnTo>
                  <a:pt x="471247" y="274319"/>
                </a:lnTo>
                <a:lnTo>
                  <a:pt x="474570" y="286511"/>
                </a:lnTo>
                <a:lnTo>
                  <a:pt x="474951" y="295655"/>
                </a:lnTo>
                <a:lnTo>
                  <a:pt x="479560" y="298703"/>
                </a:lnTo>
                <a:lnTo>
                  <a:pt x="491682" y="298703"/>
                </a:lnTo>
                <a:lnTo>
                  <a:pt x="495775" y="292607"/>
                </a:lnTo>
                <a:lnTo>
                  <a:pt x="495603" y="274319"/>
                </a:lnTo>
                <a:lnTo>
                  <a:pt x="494737" y="262127"/>
                </a:lnTo>
                <a:lnTo>
                  <a:pt x="493120" y="249935"/>
                </a:lnTo>
                <a:lnTo>
                  <a:pt x="292492" y="249935"/>
                </a:lnTo>
                <a:lnTo>
                  <a:pt x="283067" y="240791"/>
                </a:lnTo>
                <a:lnTo>
                  <a:pt x="272319" y="234695"/>
                </a:lnTo>
                <a:lnTo>
                  <a:pt x="259982" y="231647"/>
                </a:lnTo>
                <a:lnTo>
                  <a:pt x="245792" y="228599"/>
                </a:lnTo>
                <a:close/>
              </a:path>
              <a:path w="495934" h="502920">
                <a:moveTo>
                  <a:pt x="260140" y="252983"/>
                </a:moveTo>
                <a:lnTo>
                  <a:pt x="239210" y="252983"/>
                </a:lnTo>
                <a:lnTo>
                  <a:pt x="239075" y="253051"/>
                </a:lnTo>
                <a:lnTo>
                  <a:pt x="238899" y="256031"/>
                </a:lnTo>
                <a:lnTo>
                  <a:pt x="260390" y="256031"/>
                </a:lnTo>
                <a:lnTo>
                  <a:pt x="260140" y="252983"/>
                </a:lnTo>
                <a:close/>
              </a:path>
              <a:path w="495934" h="502920">
                <a:moveTo>
                  <a:pt x="239210" y="252983"/>
                </a:moveTo>
                <a:lnTo>
                  <a:pt x="239079" y="252983"/>
                </a:lnTo>
                <a:lnTo>
                  <a:pt x="239210" y="252983"/>
                </a:lnTo>
                <a:close/>
              </a:path>
              <a:path w="495934" h="502920">
                <a:moveTo>
                  <a:pt x="353918" y="231647"/>
                </a:moveTo>
                <a:lnTo>
                  <a:pt x="326410" y="231647"/>
                </a:lnTo>
                <a:lnTo>
                  <a:pt x="314548" y="237743"/>
                </a:lnTo>
                <a:lnTo>
                  <a:pt x="303325" y="243839"/>
                </a:lnTo>
                <a:lnTo>
                  <a:pt x="292492" y="249935"/>
                </a:lnTo>
                <a:lnTo>
                  <a:pt x="386610" y="249935"/>
                </a:lnTo>
                <a:lnTo>
                  <a:pt x="377300" y="240791"/>
                </a:lnTo>
                <a:lnTo>
                  <a:pt x="366517" y="234695"/>
                </a:lnTo>
                <a:lnTo>
                  <a:pt x="353918" y="231647"/>
                </a:lnTo>
                <a:close/>
              </a:path>
              <a:path w="495934" h="502920">
                <a:moveTo>
                  <a:pt x="441873" y="228599"/>
                </a:moveTo>
                <a:lnTo>
                  <a:pt x="430500" y="228599"/>
                </a:lnTo>
                <a:lnTo>
                  <a:pt x="408362" y="234695"/>
                </a:lnTo>
                <a:lnTo>
                  <a:pt x="397470" y="240791"/>
                </a:lnTo>
                <a:lnTo>
                  <a:pt x="386610" y="249935"/>
                </a:lnTo>
                <a:lnTo>
                  <a:pt x="493120" y="249935"/>
                </a:lnTo>
                <a:lnTo>
                  <a:pt x="490666" y="237743"/>
                </a:lnTo>
                <a:lnTo>
                  <a:pt x="465551" y="237743"/>
                </a:lnTo>
                <a:lnTo>
                  <a:pt x="453536" y="231647"/>
                </a:lnTo>
                <a:lnTo>
                  <a:pt x="441873" y="228599"/>
                </a:lnTo>
                <a:close/>
              </a:path>
              <a:path w="495934" h="502920">
                <a:moveTo>
                  <a:pt x="62641" y="228599"/>
                </a:moveTo>
                <a:lnTo>
                  <a:pt x="51197" y="231647"/>
                </a:lnTo>
                <a:lnTo>
                  <a:pt x="26993" y="237743"/>
                </a:lnTo>
                <a:lnTo>
                  <a:pt x="89280" y="237743"/>
                </a:lnTo>
                <a:lnTo>
                  <a:pt x="84215" y="234695"/>
                </a:lnTo>
                <a:lnTo>
                  <a:pt x="73646" y="231647"/>
                </a:lnTo>
                <a:lnTo>
                  <a:pt x="62641" y="228599"/>
                </a:lnTo>
                <a:close/>
              </a:path>
              <a:path w="495934" h="502920">
                <a:moveTo>
                  <a:pt x="350349" y="60959"/>
                </a:moveTo>
                <a:lnTo>
                  <a:pt x="267326" y="60959"/>
                </a:lnTo>
                <a:lnTo>
                  <a:pt x="316829" y="70103"/>
                </a:lnTo>
                <a:lnTo>
                  <a:pt x="332068" y="76199"/>
                </a:lnTo>
                <a:lnTo>
                  <a:pt x="373643" y="97535"/>
                </a:lnTo>
                <a:lnTo>
                  <a:pt x="408469" y="128015"/>
                </a:lnTo>
                <a:lnTo>
                  <a:pt x="418458" y="137159"/>
                </a:lnTo>
                <a:lnTo>
                  <a:pt x="443212" y="173735"/>
                </a:lnTo>
                <a:lnTo>
                  <a:pt x="459606" y="210311"/>
                </a:lnTo>
                <a:lnTo>
                  <a:pt x="465551" y="237743"/>
                </a:lnTo>
                <a:lnTo>
                  <a:pt x="490666" y="237743"/>
                </a:lnTo>
                <a:lnTo>
                  <a:pt x="479729" y="201167"/>
                </a:lnTo>
                <a:lnTo>
                  <a:pt x="463700" y="164591"/>
                </a:lnTo>
                <a:lnTo>
                  <a:pt x="457191" y="155447"/>
                </a:lnTo>
                <a:lnTo>
                  <a:pt x="450087" y="143255"/>
                </a:lnTo>
                <a:lnTo>
                  <a:pt x="415579" y="106679"/>
                </a:lnTo>
                <a:lnTo>
                  <a:pt x="394568" y="88391"/>
                </a:lnTo>
                <a:lnTo>
                  <a:pt x="383903" y="79247"/>
                </a:lnTo>
                <a:lnTo>
                  <a:pt x="372976" y="73151"/>
                </a:lnTo>
                <a:lnTo>
                  <a:pt x="361791" y="67055"/>
                </a:lnTo>
                <a:lnTo>
                  <a:pt x="350349" y="60959"/>
                </a:lnTo>
                <a:close/>
              </a:path>
              <a:path w="495934" h="502920">
                <a:moveTo>
                  <a:pt x="253566" y="0"/>
                </a:moveTo>
                <a:lnTo>
                  <a:pt x="241553" y="0"/>
                </a:lnTo>
                <a:lnTo>
                  <a:pt x="237268" y="6095"/>
                </a:lnTo>
                <a:lnTo>
                  <a:pt x="237244" y="36575"/>
                </a:lnTo>
                <a:lnTo>
                  <a:pt x="237149" y="39623"/>
                </a:lnTo>
                <a:lnTo>
                  <a:pt x="264127" y="39623"/>
                </a:lnTo>
                <a:lnTo>
                  <a:pt x="257912" y="33527"/>
                </a:lnTo>
                <a:lnTo>
                  <a:pt x="257888" y="6095"/>
                </a:lnTo>
                <a:lnTo>
                  <a:pt x="253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7"/>
          <p:cNvSpPr>
            <a:spLocks noChangeAspect="1"/>
          </p:cNvSpPr>
          <p:nvPr/>
        </p:nvSpPr>
        <p:spPr>
          <a:xfrm>
            <a:off x="541971" y="4073543"/>
            <a:ext cx="195894" cy="198653"/>
          </a:xfrm>
          <a:custGeom>
            <a:avLst/>
            <a:gdLst/>
            <a:ahLst/>
            <a:cxnLst/>
            <a:rect l="l" t="t" r="r" b="b"/>
            <a:pathLst>
              <a:path w="495935" h="502920">
                <a:moveTo>
                  <a:pt x="163403" y="435863"/>
                </a:moveTo>
                <a:lnTo>
                  <a:pt x="156728" y="435863"/>
                </a:lnTo>
                <a:lnTo>
                  <a:pt x="150479" y="438911"/>
                </a:lnTo>
                <a:lnTo>
                  <a:pt x="146608" y="441959"/>
                </a:lnTo>
                <a:lnTo>
                  <a:pt x="147473" y="454151"/>
                </a:lnTo>
                <a:lnTo>
                  <a:pt x="176586" y="496823"/>
                </a:lnTo>
                <a:lnTo>
                  <a:pt x="190722" y="502919"/>
                </a:lnTo>
                <a:lnTo>
                  <a:pt x="214789" y="502919"/>
                </a:lnTo>
                <a:lnTo>
                  <a:pt x="226434" y="499871"/>
                </a:lnTo>
                <a:lnTo>
                  <a:pt x="237317" y="493775"/>
                </a:lnTo>
                <a:lnTo>
                  <a:pt x="247060" y="484631"/>
                </a:lnTo>
                <a:lnTo>
                  <a:pt x="249148" y="481583"/>
                </a:lnTo>
                <a:lnTo>
                  <a:pt x="203364" y="481583"/>
                </a:lnTo>
                <a:lnTo>
                  <a:pt x="190345" y="478535"/>
                </a:lnTo>
                <a:lnTo>
                  <a:pt x="179482" y="472439"/>
                </a:lnTo>
                <a:lnTo>
                  <a:pt x="171804" y="463295"/>
                </a:lnTo>
                <a:lnTo>
                  <a:pt x="168341" y="448055"/>
                </a:lnTo>
                <a:lnTo>
                  <a:pt x="167792" y="441959"/>
                </a:lnTo>
                <a:lnTo>
                  <a:pt x="163403" y="435863"/>
                </a:lnTo>
                <a:close/>
              </a:path>
              <a:path w="495935" h="502920">
                <a:moveTo>
                  <a:pt x="260878" y="256031"/>
                </a:moveTo>
                <a:lnTo>
                  <a:pt x="238902" y="256031"/>
                </a:lnTo>
                <a:lnTo>
                  <a:pt x="239123" y="320039"/>
                </a:lnTo>
                <a:lnTo>
                  <a:pt x="239355" y="384047"/>
                </a:lnTo>
                <a:lnTo>
                  <a:pt x="239483" y="423671"/>
                </a:lnTo>
                <a:lnTo>
                  <a:pt x="229910" y="469391"/>
                </a:lnTo>
                <a:lnTo>
                  <a:pt x="203364" y="481583"/>
                </a:lnTo>
                <a:lnTo>
                  <a:pt x="249148" y="481583"/>
                </a:lnTo>
                <a:lnTo>
                  <a:pt x="253324" y="475487"/>
                </a:lnTo>
                <a:lnTo>
                  <a:pt x="257646" y="466343"/>
                </a:lnTo>
                <a:lnTo>
                  <a:pt x="260141" y="451103"/>
                </a:lnTo>
                <a:lnTo>
                  <a:pt x="260926" y="435863"/>
                </a:lnTo>
                <a:lnTo>
                  <a:pt x="260904" y="384047"/>
                </a:lnTo>
                <a:lnTo>
                  <a:pt x="260878" y="256031"/>
                </a:lnTo>
                <a:close/>
              </a:path>
              <a:path w="495935" h="502920">
                <a:moveTo>
                  <a:pt x="150267" y="228599"/>
                </a:moveTo>
                <a:lnTo>
                  <a:pt x="137366" y="231647"/>
                </a:lnTo>
                <a:lnTo>
                  <a:pt x="125448" y="237743"/>
                </a:lnTo>
                <a:lnTo>
                  <a:pt x="114385" y="243839"/>
                </a:lnTo>
                <a:lnTo>
                  <a:pt x="104045" y="249935"/>
                </a:lnTo>
                <a:lnTo>
                  <a:pt x="153056" y="249935"/>
                </a:lnTo>
                <a:lnTo>
                  <a:pt x="164751" y="252983"/>
                </a:lnTo>
                <a:lnTo>
                  <a:pt x="189737" y="286511"/>
                </a:lnTo>
                <a:lnTo>
                  <a:pt x="190530" y="295655"/>
                </a:lnTo>
                <a:lnTo>
                  <a:pt x="199461" y="301751"/>
                </a:lnTo>
                <a:lnTo>
                  <a:pt x="209519" y="292607"/>
                </a:lnTo>
                <a:lnTo>
                  <a:pt x="210738" y="289559"/>
                </a:lnTo>
                <a:lnTo>
                  <a:pt x="211287" y="280415"/>
                </a:lnTo>
                <a:lnTo>
                  <a:pt x="213359" y="274319"/>
                </a:lnTo>
                <a:lnTo>
                  <a:pt x="217962" y="265175"/>
                </a:lnTo>
                <a:lnTo>
                  <a:pt x="227068" y="259079"/>
                </a:lnTo>
                <a:lnTo>
                  <a:pt x="239081" y="253047"/>
                </a:lnTo>
                <a:lnTo>
                  <a:pt x="200924" y="252983"/>
                </a:lnTo>
                <a:lnTo>
                  <a:pt x="197303" y="249935"/>
                </a:lnTo>
                <a:lnTo>
                  <a:pt x="187955" y="240791"/>
                </a:lnTo>
                <a:lnTo>
                  <a:pt x="177164" y="234695"/>
                </a:lnTo>
                <a:lnTo>
                  <a:pt x="164683" y="231647"/>
                </a:lnTo>
                <a:lnTo>
                  <a:pt x="150267" y="228599"/>
                </a:lnTo>
                <a:close/>
              </a:path>
              <a:path w="495935" h="502920">
                <a:moveTo>
                  <a:pt x="276392" y="39623"/>
                </a:moveTo>
                <a:lnTo>
                  <a:pt x="222049" y="39623"/>
                </a:lnTo>
                <a:lnTo>
                  <a:pt x="198052" y="45719"/>
                </a:lnTo>
                <a:lnTo>
                  <a:pt x="186233" y="45719"/>
                </a:lnTo>
                <a:lnTo>
                  <a:pt x="174493" y="51815"/>
                </a:lnTo>
                <a:lnTo>
                  <a:pt x="162804" y="54863"/>
                </a:lnTo>
                <a:lnTo>
                  <a:pt x="151136" y="60959"/>
                </a:lnTo>
                <a:lnTo>
                  <a:pt x="139460" y="64007"/>
                </a:lnTo>
                <a:lnTo>
                  <a:pt x="127746" y="70103"/>
                </a:lnTo>
                <a:lnTo>
                  <a:pt x="115965" y="79247"/>
                </a:lnTo>
                <a:lnTo>
                  <a:pt x="104087" y="85343"/>
                </a:lnTo>
                <a:lnTo>
                  <a:pt x="92084" y="94487"/>
                </a:lnTo>
                <a:lnTo>
                  <a:pt x="83423" y="100583"/>
                </a:lnTo>
                <a:lnTo>
                  <a:pt x="74983" y="109727"/>
                </a:lnTo>
                <a:lnTo>
                  <a:pt x="58455" y="128015"/>
                </a:lnTo>
                <a:lnTo>
                  <a:pt x="50211" y="140207"/>
                </a:lnTo>
                <a:lnTo>
                  <a:pt x="41877" y="149351"/>
                </a:lnTo>
                <a:lnTo>
                  <a:pt x="33375" y="164591"/>
                </a:lnTo>
                <a:lnTo>
                  <a:pt x="27173" y="173735"/>
                </a:lnTo>
                <a:lnTo>
                  <a:pt x="21611" y="185927"/>
                </a:lnTo>
                <a:lnTo>
                  <a:pt x="8758" y="222503"/>
                </a:lnTo>
                <a:lnTo>
                  <a:pt x="551" y="274319"/>
                </a:lnTo>
                <a:lnTo>
                  <a:pt x="0" y="292607"/>
                </a:lnTo>
                <a:lnTo>
                  <a:pt x="3870" y="298703"/>
                </a:lnTo>
                <a:lnTo>
                  <a:pt x="16276" y="298703"/>
                </a:lnTo>
                <a:lnTo>
                  <a:pt x="20756" y="295655"/>
                </a:lnTo>
                <a:lnTo>
                  <a:pt x="21588" y="283463"/>
                </a:lnTo>
                <a:lnTo>
                  <a:pt x="24665" y="274319"/>
                </a:lnTo>
                <a:lnTo>
                  <a:pt x="33652" y="262127"/>
                </a:lnTo>
                <a:lnTo>
                  <a:pt x="43812" y="256031"/>
                </a:lnTo>
                <a:lnTo>
                  <a:pt x="55203" y="252983"/>
                </a:lnTo>
                <a:lnTo>
                  <a:pt x="141369" y="252983"/>
                </a:lnTo>
                <a:lnTo>
                  <a:pt x="153056" y="249935"/>
                </a:lnTo>
                <a:lnTo>
                  <a:pt x="104045" y="249935"/>
                </a:lnTo>
                <a:lnTo>
                  <a:pt x="94352" y="240791"/>
                </a:lnTo>
                <a:lnTo>
                  <a:pt x="89287" y="237743"/>
                </a:lnTo>
                <a:lnTo>
                  <a:pt x="27005" y="237743"/>
                </a:lnTo>
                <a:lnTo>
                  <a:pt x="30230" y="225551"/>
                </a:lnTo>
                <a:lnTo>
                  <a:pt x="34465" y="210311"/>
                </a:lnTo>
                <a:lnTo>
                  <a:pt x="39680" y="198119"/>
                </a:lnTo>
                <a:lnTo>
                  <a:pt x="45845" y="182879"/>
                </a:lnTo>
                <a:lnTo>
                  <a:pt x="69747" y="146303"/>
                </a:lnTo>
                <a:lnTo>
                  <a:pt x="89892" y="124967"/>
                </a:lnTo>
                <a:lnTo>
                  <a:pt x="101140" y="112775"/>
                </a:lnTo>
                <a:lnTo>
                  <a:pt x="139227" y="88391"/>
                </a:lnTo>
                <a:lnTo>
                  <a:pt x="183214" y="70103"/>
                </a:lnTo>
                <a:lnTo>
                  <a:pt x="199049" y="64007"/>
                </a:lnTo>
                <a:lnTo>
                  <a:pt x="215421" y="64007"/>
                </a:lnTo>
                <a:lnTo>
                  <a:pt x="232302" y="60959"/>
                </a:lnTo>
                <a:lnTo>
                  <a:pt x="350351" y="60959"/>
                </a:lnTo>
                <a:lnTo>
                  <a:pt x="338653" y="57911"/>
                </a:lnTo>
                <a:lnTo>
                  <a:pt x="326702" y="51815"/>
                </a:lnTo>
                <a:lnTo>
                  <a:pt x="276392" y="39623"/>
                </a:lnTo>
                <a:close/>
              </a:path>
              <a:path w="495935" h="502920">
                <a:moveTo>
                  <a:pt x="141369" y="252983"/>
                </a:moveTo>
                <a:lnTo>
                  <a:pt x="66856" y="252983"/>
                </a:lnTo>
                <a:lnTo>
                  <a:pt x="77805" y="259079"/>
                </a:lnTo>
                <a:lnTo>
                  <a:pt x="87081" y="265175"/>
                </a:lnTo>
                <a:lnTo>
                  <a:pt x="91836" y="271271"/>
                </a:lnTo>
                <a:lnTo>
                  <a:pt x="94305" y="280415"/>
                </a:lnTo>
                <a:lnTo>
                  <a:pt x="95036" y="292607"/>
                </a:lnTo>
                <a:lnTo>
                  <a:pt x="96926" y="295655"/>
                </a:lnTo>
                <a:lnTo>
                  <a:pt x="101345" y="295655"/>
                </a:lnTo>
                <a:lnTo>
                  <a:pt x="108295" y="298703"/>
                </a:lnTo>
                <a:lnTo>
                  <a:pt x="115580" y="295655"/>
                </a:lnTo>
                <a:lnTo>
                  <a:pt x="130750" y="259079"/>
                </a:lnTo>
                <a:lnTo>
                  <a:pt x="141369" y="252983"/>
                </a:lnTo>
                <a:close/>
              </a:path>
              <a:path w="495935" h="502920">
                <a:moveTo>
                  <a:pt x="336493" y="252983"/>
                </a:moveTo>
                <a:lnTo>
                  <a:pt x="260146" y="252983"/>
                </a:lnTo>
                <a:lnTo>
                  <a:pt x="267340" y="256031"/>
                </a:lnTo>
                <a:lnTo>
                  <a:pt x="272643" y="259079"/>
                </a:lnTo>
                <a:lnTo>
                  <a:pt x="276788" y="265175"/>
                </a:lnTo>
                <a:lnTo>
                  <a:pt x="282061" y="271271"/>
                </a:lnTo>
                <a:lnTo>
                  <a:pt x="284347" y="280415"/>
                </a:lnTo>
                <a:lnTo>
                  <a:pt x="284987" y="286511"/>
                </a:lnTo>
                <a:lnTo>
                  <a:pt x="285475" y="292607"/>
                </a:lnTo>
                <a:lnTo>
                  <a:pt x="290108" y="298703"/>
                </a:lnTo>
                <a:lnTo>
                  <a:pt x="301721" y="298703"/>
                </a:lnTo>
                <a:lnTo>
                  <a:pt x="306202" y="292607"/>
                </a:lnTo>
                <a:lnTo>
                  <a:pt x="307034" y="280415"/>
                </a:lnTo>
                <a:lnTo>
                  <a:pt x="311616" y="268223"/>
                </a:lnTo>
                <a:lnTo>
                  <a:pt x="321114" y="259079"/>
                </a:lnTo>
                <a:lnTo>
                  <a:pt x="336493" y="252983"/>
                </a:lnTo>
                <a:close/>
              </a:path>
              <a:path w="495935" h="502920">
                <a:moveTo>
                  <a:pt x="437124" y="252983"/>
                </a:moveTo>
                <a:lnTo>
                  <a:pt x="348405" y="252983"/>
                </a:lnTo>
                <a:lnTo>
                  <a:pt x="359615" y="256031"/>
                </a:lnTo>
                <a:lnTo>
                  <a:pt x="369162" y="262127"/>
                </a:lnTo>
                <a:lnTo>
                  <a:pt x="376082" y="271271"/>
                </a:lnTo>
                <a:lnTo>
                  <a:pt x="379415" y="283463"/>
                </a:lnTo>
                <a:lnTo>
                  <a:pt x="379597" y="286511"/>
                </a:lnTo>
                <a:lnTo>
                  <a:pt x="379963" y="289559"/>
                </a:lnTo>
                <a:lnTo>
                  <a:pt x="380756" y="292607"/>
                </a:lnTo>
                <a:lnTo>
                  <a:pt x="384809" y="298703"/>
                </a:lnTo>
                <a:lnTo>
                  <a:pt x="394319" y="298703"/>
                </a:lnTo>
                <a:lnTo>
                  <a:pt x="398739" y="295655"/>
                </a:lnTo>
                <a:lnTo>
                  <a:pt x="400903" y="289559"/>
                </a:lnTo>
                <a:lnTo>
                  <a:pt x="401086" y="286511"/>
                </a:lnTo>
                <a:lnTo>
                  <a:pt x="401807" y="280415"/>
                </a:lnTo>
                <a:lnTo>
                  <a:pt x="405966" y="271271"/>
                </a:lnTo>
                <a:lnTo>
                  <a:pt x="413444" y="262127"/>
                </a:lnTo>
                <a:lnTo>
                  <a:pt x="423933" y="256031"/>
                </a:lnTo>
                <a:lnTo>
                  <a:pt x="437124" y="252983"/>
                </a:lnTo>
                <a:close/>
              </a:path>
              <a:path w="495935" h="502920">
                <a:moveTo>
                  <a:pt x="245784" y="228599"/>
                </a:moveTo>
                <a:lnTo>
                  <a:pt x="232633" y="231647"/>
                </a:lnTo>
                <a:lnTo>
                  <a:pt x="220806" y="237743"/>
                </a:lnTo>
                <a:lnTo>
                  <a:pt x="210253" y="243839"/>
                </a:lnTo>
                <a:lnTo>
                  <a:pt x="200924" y="252983"/>
                </a:lnTo>
                <a:lnTo>
                  <a:pt x="437124" y="252983"/>
                </a:lnTo>
                <a:lnTo>
                  <a:pt x="452709" y="256031"/>
                </a:lnTo>
                <a:lnTo>
                  <a:pt x="463632" y="262127"/>
                </a:lnTo>
                <a:lnTo>
                  <a:pt x="471256" y="274319"/>
                </a:lnTo>
                <a:lnTo>
                  <a:pt x="474573" y="286511"/>
                </a:lnTo>
                <a:lnTo>
                  <a:pt x="474969" y="295655"/>
                </a:lnTo>
                <a:lnTo>
                  <a:pt x="479572" y="298703"/>
                </a:lnTo>
                <a:lnTo>
                  <a:pt x="491672" y="298703"/>
                </a:lnTo>
                <a:lnTo>
                  <a:pt x="495787" y="292607"/>
                </a:lnTo>
                <a:lnTo>
                  <a:pt x="495602" y="274319"/>
                </a:lnTo>
                <a:lnTo>
                  <a:pt x="494731" y="262127"/>
                </a:lnTo>
                <a:lnTo>
                  <a:pt x="493115" y="249935"/>
                </a:lnTo>
                <a:lnTo>
                  <a:pt x="292485" y="249935"/>
                </a:lnTo>
                <a:lnTo>
                  <a:pt x="283059" y="240791"/>
                </a:lnTo>
                <a:lnTo>
                  <a:pt x="272313" y="234695"/>
                </a:lnTo>
                <a:lnTo>
                  <a:pt x="259977" y="231647"/>
                </a:lnTo>
                <a:lnTo>
                  <a:pt x="245784" y="228599"/>
                </a:lnTo>
                <a:close/>
              </a:path>
              <a:path w="495935" h="502920">
                <a:moveTo>
                  <a:pt x="260146" y="252983"/>
                </a:moveTo>
                <a:lnTo>
                  <a:pt x="239207" y="252983"/>
                </a:lnTo>
                <a:lnTo>
                  <a:pt x="238902" y="256031"/>
                </a:lnTo>
                <a:lnTo>
                  <a:pt x="260390" y="256031"/>
                </a:lnTo>
                <a:lnTo>
                  <a:pt x="260146" y="252983"/>
                </a:lnTo>
                <a:close/>
              </a:path>
              <a:path w="495935" h="502920">
                <a:moveTo>
                  <a:pt x="239207" y="252983"/>
                </a:moveTo>
                <a:close/>
              </a:path>
              <a:path w="495935" h="502920">
                <a:moveTo>
                  <a:pt x="353917" y="231647"/>
                </a:moveTo>
                <a:lnTo>
                  <a:pt x="326405" y="231647"/>
                </a:lnTo>
                <a:lnTo>
                  <a:pt x="314540" y="237743"/>
                </a:lnTo>
                <a:lnTo>
                  <a:pt x="303315" y="243839"/>
                </a:lnTo>
                <a:lnTo>
                  <a:pt x="292485" y="249935"/>
                </a:lnTo>
                <a:lnTo>
                  <a:pt x="386608" y="249935"/>
                </a:lnTo>
                <a:lnTo>
                  <a:pt x="377298" y="240791"/>
                </a:lnTo>
                <a:lnTo>
                  <a:pt x="366516" y="234695"/>
                </a:lnTo>
                <a:lnTo>
                  <a:pt x="353917" y="231647"/>
                </a:lnTo>
                <a:close/>
              </a:path>
              <a:path w="495935" h="502920">
                <a:moveTo>
                  <a:pt x="441890" y="228599"/>
                </a:moveTo>
                <a:lnTo>
                  <a:pt x="430515" y="228599"/>
                </a:lnTo>
                <a:lnTo>
                  <a:pt x="408371" y="234695"/>
                </a:lnTo>
                <a:lnTo>
                  <a:pt x="397474" y="240791"/>
                </a:lnTo>
                <a:lnTo>
                  <a:pt x="386608" y="249935"/>
                </a:lnTo>
                <a:lnTo>
                  <a:pt x="493115" y="249935"/>
                </a:lnTo>
                <a:lnTo>
                  <a:pt x="490669" y="237743"/>
                </a:lnTo>
                <a:lnTo>
                  <a:pt x="465569" y="237743"/>
                </a:lnTo>
                <a:lnTo>
                  <a:pt x="453553" y="231647"/>
                </a:lnTo>
                <a:lnTo>
                  <a:pt x="441890" y="228599"/>
                </a:lnTo>
                <a:close/>
              </a:path>
              <a:path w="495935" h="502920">
                <a:moveTo>
                  <a:pt x="62650" y="228599"/>
                </a:moveTo>
                <a:lnTo>
                  <a:pt x="51207" y="231647"/>
                </a:lnTo>
                <a:lnTo>
                  <a:pt x="27005" y="237743"/>
                </a:lnTo>
                <a:lnTo>
                  <a:pt x="89287" y="237743"/>
                </a:lnTo>
                <a:lnTo>
                  <a:pt x="84222" y="234695"/>
                </a:lnTo>
                <a:lnTo>
                  <a:pt x="73654" y="231647"/>
                </a:lnTo>
                <a:lnTo>
                  <a:pt x="62650" y="228599"/>
                </a:lnTo>
                <a:close/>
              </a:path>
              <a:path w="495935" h="502920">
                <a:moveTo>
                  <a:pt x="350351" y="60959"/>
                </a:moveTo>
                <a:lnTo>
                  <a:pt x="267338" y="60959"/>
                </a:lnTo>
                <a:lnTo>
                  <a:pt x="316842" y="70103"/>
                </a:lnTo>
                <a:lnTo>
                  <a:pt x="332082" y="76199"/>
                </a:lnTo>
                <a:lnTo>
                  <a:pt x="373659" y="97535"/>
                </a:lnTo>
                <a:lnTo>
                  <a:pt x="408487" y="128015"/>
                </a:lnTo>
                <a:lnTo>
                  <a:pt x="418477" y="137159"/>
                </a:lnTo>
                <a:lnTo>
                  <a:pt x="443232" y="173735"/>
                </a:lnTo>
                <a:lnTo>
                  <a:pt x="459625" y="210311"/>
                </a:lnTo>
                <a:lnTo>
                  <a:pt x="465569" y="237743"/>
                </a:lnTo>
                <a:lnTo>
                  <a:pt x="490669" y="237743"/>
                </a:lnTo>
                <a:lnTo>
                  <a:pt x="479727" y="201167"/>
                </a:lnTo>
                <a:lnTo>
                  <a:pt x="463692" y="164591"/>
                </a:lnTo>
                <a:lnTo>
                  <a:pt x="457182" y="155447"/>
                </a:lnTo>
                <a:lnTo>
                  <a:pt x="450078" y="143255"/>
                </a:lnTo>
                <a:lnTo>
                  <a:pt x="415569" y="106679"/>
                </a:lnTo>
                <a:lnTo>
                  <a:pt x="394559" y="88391"/>
                </a:lnTo>
                <a:lnTo>
                  <a:pt x="383898" y="79247"/>
                </a:lnTo>
                <a:lnTo>
                  <a:pt x="372975" y="73151"/>
                </a:lnTo>
                <a:lnTo>
                  <a:pt x="361792" y="67055"/>
                </a:lnTo>
                <a:lnTo>
                  <a:pt x="350351" y="60959"/>
                </a:lnTo>
                <a:close/>
              </a:path>
              <a:path w="495935" h="502920">
                <a:moveTo>
                  <a:pt x="253563" y="0"/>
                </a:moveTo>
                <a:lnTo>
                  <a:pt x="241553" y="0"/>
                </a:lnTo>
                <a:lnTo>
                  <a:pt x="237256" y="6095"/>
                </a:lnTo>
                <a:lnTo>
                  <a:pt x="237256" y="36575"/>
                </a:lnTo>
                <a:lnTo>
                  <a:pt x="237164" y="39623"/>
                </a:lnTo>
                <a:lnTo>
                  <a:pt x="264139" y="39623"/>
                </a:lnTo>
                <a:lnTo>
                  <a:pt x="257921" y="33527"/>
                </a:lnTo>
                <a:lnTo>
                  <a:pt x="257891" y="6095"/>
                </a:lnTo>
                <a:lnTo>
                  <a:pt x="253563" y="0"/>
                </a:lnTo>
                <a:close/>
              </a:path>
            </a:pathLst>
          </a:custGeom>
          <a:solidFill>
            <a:srgbClr val="3D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15</a:t>
            </a:fld>
            <a:r>
              <a:rPr lang="en-US" smtClean="0"/>
              <a:t> of ${max_page_num}</a:t>
            </a:r>
            <a:endParaRPr lang="ru-RU" dirty="0"/>
          </a:p>
        </p:txBody>
      </p:sp>
      <p:sp>
        <p:nvSpPr>
          <p:cNvPr id="11" name="f_alt_big_bar"/>
          <p:cNvSpPr/>
          <p:nvPr/>
        </p:nvSpPr>
        <p:spPr>
          <a:xfrm>
            <a:off x="5508107" y="5156557"/>
            <a:ext cx="1293520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_alt_bar"/>
          <p:cNvSpPr/>
          <p:nvPr/>
        </p:nvSpPr>
        <p:spPr>
          <a:xfrm>
            <a:off x="6804248" y="5161718"/>
            <a:ext cx="720081" cy="210839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70007"/>
              </p:ext>
            </p:extLst>
          </p:nvPr>
        </p:nvGraphicFramePr>
        <p:xfrm>
          <a:off x="467544" y="836712"/>
          <a:ext cx="8147250" cy="436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Amount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Guarantee Issue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Waiver of Premium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Accelerated Death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Conversion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Portability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Reduction Schedule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65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</a:t>
                      </a:r>
                      <a:r>
                        <a:rPr lang="ru-RU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Covered 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(Monthly Rates Per $1,000)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Life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AD&amp;D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6539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2435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793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${fra}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Basic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Life/AD&amp;D 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${f0i#})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16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84473"/>
              </p:ext>
            </p:extLst>
          </p:nvPr>
        </p:nvGraphicFramePr>
        <p:xfrm>
          <a:off x="539552" y="908720"/>
          <a:ext cx="7992889" cy="518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Basic Life/AD&amp;D 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${life_marketing_summary}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</a:t>
                      </a:r>
                      <a:r>
                        <a:rPr lang="en-US" sz="1000" b="1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Life/AD&amp;D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${fresponse9}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17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83477"/>
              </p:ext>
            </p:extLst>
          </p:nvPr>
        </p:nvGraphicFramePr>
        <p:xfrm>
          <a:off x="467544" y="836712"/>
          <a:ext cx="8147250" cy="436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Amount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Guarantee Issue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Waiver of Premium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Accelerated Death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Conversion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Portability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Reduction Schedule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65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</a:t>
                      </a:r>
                      <a:r>
                        <a:rPr lang="ru-RU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Covered 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(Monthly Rates Per $1,000)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Life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AD&amp;D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${f3c3#}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1286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${f2rg#}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${f3rg#}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${fat</a:t>
            </a:r>
            <a:r>
              <a:rPr lang="en-US" dirty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#}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Basic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Life/AD&amp;D 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${f0i#})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18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0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437"/>
              </p:ext>
            </p:extLst>
          </p:nvPr>
        </p:nvGraphicFramePr>
        <p:xfrm>
          <a:off x="467544" y="764704"/>
          <a:ext cx="8208440" cy="55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${ambr}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ENROLLMENT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 CHANGE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CHANGE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4593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</a:t>
                      </a:r>
                      <a:endParaRPr lang="ru-RU" sz="8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005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(${mcc})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${mmc}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747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Dental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(${dcc})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${dcn}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${did}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1933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(${vcc})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${vid}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3568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Life/AD&amp;D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${fid}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11544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STD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${sec}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${sid}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9565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LTD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lhide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${lid}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508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 ${tpcap}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Renewal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${tpcap}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${ten}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${idct}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${idt}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4167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6820" y="116632"/>
            <a:ext cx="3384376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</a:pPr>
            <a:r>
              <a:rPr lang="en-US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Financial</a:t>
            </a:r>
            <a:r>
              <a:rPr lang="en-US" spc="6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Curren</a:t>
            </a:r>
            <a:r>
              <a:rPr lang="en-US" sz="1000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000" spc="4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spc="-10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vs.</a:t>
            </a:r>
            <a:r>
              <a:rPr lang="en-US" sz="1000" spc="4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spc="-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${tname}</a:t>
            </a:r>
            <a:endParaRPr lang="ru-RU" sz="1000" dirty="0">
              <a:solidFill>
                <a:srgbClr val="6E7881"/>
              </a:solidFill>
            </a:endParaRPr>
          </a:p>
        </p:txBody>
      </p:sp>
      <p:pic>
        <p:nvPicPr>
          <p:cNvPr id="4" name="m_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4" y="1235130"/>
            <a:ext cx="234000" cy="269100"/>
          </a:xfrm>
          <a:prstGeom prst="rect">
            <a:avLst/>
          </a:prstGeom>
        </p:spPr>
      </p:pic>
      <p:pic>
        <p:nvPicPr>
          <p:cNvPr id="5" name="d_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8" y="2013004"/>
            <a:ext cx="234000" cy="274950"/>
          </a:xfrm>
          <a:prstGeom prst="rect">
            <a:avLst/>
          </a:prstGeom>
        </p:spPr>
      </p:pic>
      <p:pic>
        <p:nvPicPr>
          <p:cNvPr id="6" name="v_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1" y="2858126"/>
            <a:ext cx="280800" cy="187200"/>
          </a:xfrm>
          <a:prstGeom prst="rect">
            <a:avLst/>
          </a:prstGeom>
        </p:spPr>
      </p:pic>
      <p:sp>
        <p:nvSpPr>
          <p:cNvPr id="7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5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7254"/>
              </p:ext>
            </p:extLst>
          </p:nvPr>
        </p:nvGraphicFramePr>
        <p:xfrm>
          <a:off x="467544" y="836712"/>
          <a:ext cx="8147250" cy="429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${h3rg#}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${h4rg#}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Amount – Employee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– Employee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Guarantee Issue – Employee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Amount – Spouse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– Spouse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Guarantee Issue – Spouse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Spouse Rate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Basis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Amount – Child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– Child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Guarantee Issue – Child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Waiver of Premium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${h3b10#}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${h4b10#}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Accelerated Death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${h3b11#}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${h4b11#}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Conversion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${h3b12#}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${h4b12#}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941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Portability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${h3b13#}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${h4b13#}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Reduction Schedule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65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${h4a0#}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${h4a1#}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75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${h4a2#}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Age </a:t>
                      </a:r>
                      <a:r>
                        <a:rPr lang="ru-RU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${h4a3#}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Renewal 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Voluntary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Life/AD&amp;D 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3i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19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85172"/>
              </p:ext>
            </p:extLst>
          </p:nvPr>
        </p:nvGraphicFramePr>
        <p:xfrm>
          <a:off x="467544" y="836712"/>
          <a:ext cx="8208912" cy="45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5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VOLUNTARY LIFE/AD&amp;D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VOLUNTARY LIFE/AD&amp;D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 Per $1,000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${h3mr#}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${h4mr#}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EMPLOYEE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SPOUSE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EMPLOYEE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SPOUSE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LIFE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VOLUME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NON-SMOKER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SMOKER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NON-SMOKER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SMOLER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849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19-29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30-34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${h3c2n#}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${h3c2s#}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${h3c2w#}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${h4c2n#}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${h4c2s#}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${h4c2w#}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34-39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${h3c3n#}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${h3c3s#}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${h3c3w#}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${h4c3n#}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${h4c3s#}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${h4c3w#}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40-44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${h3c4n#}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${h3c4s#}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${h3c4w#}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${h4c4n#}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${h4c4s#}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${h4c4w#}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45-49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${h3c5n#}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${h3c5s#}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${h3c5w#}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${h4c5n#}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${h4c5s#}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${h4c5w#}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50-54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${h3c6n#}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${h3c6s#}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${h3c6w#}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${h4c6n#}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${h4c6s#}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${h4c6w#}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55-59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${h3c7n#}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${h3c7s#}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${h3c7w#}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${h4c7n#}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${h4c7s#}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${h4c7w#}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60-64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${h3c8n#}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${h3c8s#}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${h3c8w#}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${h4c8n#}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${h4c8s#}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${h4c8w#}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65-69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${h3c9n#}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${h3c9s#}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${h3c9w#}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${h4c9n#}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${h4c9s#}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${h4c9w#}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70-85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${hv10#}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${h3c10n#}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${h3c10s#}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${h3c10w#}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${h4c10n#}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${h4c10s#}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${h4c10w#}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36000" marT="18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Employee AD&amp;D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${h3r1#}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${h4r1#}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36000" anchor="b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Spouse AD&amp;D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${h3r2#}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${h4r2#}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Child Life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${h3r3#}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${h4r3#}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Child AD&amp;D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${h3r4#}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${h4r4#}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Monthly cost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${h3tm#}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${h4tm#}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${h4tp#}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1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209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Renewal 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Voluntary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Life/AD&amp;D 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${h3i#})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20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508461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4832509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_current_bar"/>
          <p:cNvSpPr/>
          <p:nvPr/>
        </p:nvSpPr>
        <p:spPr>
          <a:xfrm>
            <a:off x="6804249" y="4508461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_renewal_bar"/>
          <p:cNvSpPr/>
          <p:nvPr/>
        </p:nvSpPr>
        <p:spPr>
          <a:xfrm>
            <a:off x="6801627" y="4832509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93898"/>
              </p:ext>
            </p:extLst>
          </p:nvPr>
        </p:nvGraphicFramePr>
        <p:xfrm>
          <a:off x="467544" y="4040421"/>
          <a:ext cx="8208912" cy="154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Short-Term Disability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${sec}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sen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sp+n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${sp+t}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68658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5164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C6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Short-Term Disability ${sra}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std_overview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21</a:t>
            </a:fld>
            <a:r>
              <a:rPr lang="en-US" smtClean="0"/>
              <a:t> of ${max_page_num}</a:t>
            </a:r>
            <a:endParaRPr lang="ru-RU" dirty="0"/>
          </a:p>
        </p:txBody>
      </p:sp>
      <p:sp>
        <p:nvSpPr>
          <p:cNvPr id="11" name="s_alt_big_bar"/>
          <p:cNvSpPr/>
          <p:nvPr/>
        </p:nvSpPr>
        <p:spPr>
          <a:xfrm>
            <a:off x="5508107" y="5159711"/>
            <a:ext cx="1296141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_alt_bar"/>
          <p:cNvSpPr/>
          <p:nvPr/>
        </p:nvSpPr>
        <p:spPr>
          <a:xfrm>
            <a:off x="6816859" y="5164872"/>
            <a:ext cx="704849" cy="210839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7736"/>
              </p:ext>
            </p:extLst>
          </p:nvPr>
        </p:nvGraphicFramePr>
        <p:xfrm>
          <a:off x="467544" y="836712"/>
          <a:ext cx="8147250" cy="315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Weekly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%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Weekly Benefit $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Duration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Waiting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period – Accident &amp; Injury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Waiting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period – Sickness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(Covered Weekly Benefit)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Short-Term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Disability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6277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${sra}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Short-Term Disability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${s0i#})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22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66732"/>
              </p:ext>
            </p:extLst>
          </p:nvPr>
        </p:nvGraphicFramePr>
        <p:xfrm>
          <a:off x="539552" y="908720"/>
          <a:ext cx="7992889" cy="518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Short-Term</a:t>
                      </a:r>
                      <a:r>
                        <a:rPr lang="en-US" sz="1800" b="0" i="0" kern="1200" baseline="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Disability </a:t>
                      </a:r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${std_marketing_summary}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</a:t>
                      </a:r>
                      <a:r>
                        <a:rPr lang="en-US" sz="1000" b="1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STD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${sresponse9}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23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1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7483"/>
              </p:ext>
            </p:extLst>
          </p:nvPr>
        </p:nvGraphicFramePr>
        <p:xfrm>
          <a:off x="467544" y="836712"/>
          <a:ext cx="8147250" cy="315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Weekly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 %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Weekly Benefit $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Duration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Waiting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period – Accident &amp; Injury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Waiting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period – Sickness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(Covered Weekly Benefit)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Short-Term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Disability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4302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${s2rg#}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${s3rg#}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${sat</a:t>
            </a:r>
            <a:r>
              <a:rPr lang="en-US" dirty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#}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Short-Term Disability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${s0i#})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24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5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508461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4832509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l_current_bar"/>
          <p:cNvSpPr/>
          <p:nvPr/>
        </p:nvSpPr>
        <p:spPr>
          <a:xfrm>
            <a:off x="6804249" y="4508461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_renewal_bar"/>
          <p:cNvSpPr/>
          <p:nvPr/>
        </p:nvSpPr>
        <p:spPr>
          <a:xfrm>
            <a:off x="6801627" y="4832509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44407"/>
              </p:ext>
            </p:extLst>
          </p:nvPr>
        </p:nvGraphicFramePr>
        <p:xfrm>
          <a:off x="467544" y="4040421"/>
          <a:ext cx="8208912" cy="154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Long-Term Disability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lp+n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${lp+t}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5249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11378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C6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Long-Term Disability ${lra}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ltd_overview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25</a:t>
            </a:fld>
            <a:r>
              <a:rPr lang="en-US" smtClean="0"/>
              <a:t> of ${max_page_num}</a:t>
            </a:r>
            <a:endParaRPr lang="ru-RU" dirty="0"/>
          </a:p>
        </p:txBody>
      </p:sp>
      <p:sp>
        <p:nvSpPr>
          <p:cNvPr id="11" name="l_alt_big_bar"/>
          <p:cNvSpPr/>
          <p:nvPr/>
        </p:nvSpPr>
        <p:spPr>
          <a:xfrm>
            <a:off x="5505486" y="5162113"/>
            <a:ext cx="1296141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l_alt_bar"/>
          <p:cNvSpPr/>
          <p:nvPr/>
        </p:nvSpPr>
        <p:spPr>
          <a:xfrm>
            <a:off x="6818543" y="5167274"/>
            <a:ext cx="703165" cy="210839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5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4924"/>
              </p:ext>
            </p:extLst>
          </p:nvPr>
        </p:nvGraphicFramePr>
        <p:xfrm>
          <a:off x="467544" y="836712"/>
          <a:ext cx="8147250" cy="448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baseline="0" dirty="0" smtClean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</a:t>
                      </a:r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Duration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Elimination Period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2949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Own Occupation Definition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8527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Pre-Existing Condition Exclusion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6923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Mental Health/Substance Abuse Limitation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86244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Premiums Paid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001457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Value-Add Employee Assistance Program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0612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Face-to-Face Visits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5181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97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(Monthly Covered Payroll)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Long-Term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Disability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70258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${lra}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Long-Term Disability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${l0i#})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26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2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8692"/>
              </p:ext>
            </p:extLst>
          </p:nvPr>
        </p:nvGraphicFramePr>
        <p:xfrm>
          <a:off x="539552" y="908720"/>
          <a:ext cx="7992889" cy="518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Long-Term Disability 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${l_marketing_summary}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</a:t>
                      </a:r>
                      <a:r>
                        <a:rPr lang="en-US" sz="1000" b="1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LTD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${lresponse9}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27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6440"/>
              </p:ext>
            </p:extLst>
          </p:nvPr>
        </p:nvGraphicFramePr>
        <p:xfrm>
          <a:off x="467544" y="836712"/>
          <a:ext cx="8147250" cy="448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243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PLAN NAME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${l3s#}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</a:t>
                      </a:r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${l3b0#}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Benefit Duration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Elimination Period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${l3b3#}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2949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Own Occupation Definition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${l3b4#}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8527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Pre-Existing Condition Exclusion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${l3b5#}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6923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Mental Health/Substance Abuse Limitation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${l3b6#}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86244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Premiums Paid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${l3b7#}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001457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Value-Add Employee Assistance Program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${l3b8#}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06122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Face-to-Face Visits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${l3b9#}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151810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97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Cost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" b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${l3name#}</a:t>
                      </a:r>
                      <a:endParaRPr lang="en-US" sz="660" b="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1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Volume</a:t>
                      </a:r>
                    </a:p>
                    <a:p>
                      <a:r>
                        <a:rPr lang="en-US" sz="600" i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(Monthly Covered Payroll)</a:t>
                      </a:r>
                      <a:endParaRPr lang="en-US" sz="600" i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${l0c0#}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${l3c0#}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343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Long-Term</a:t>
                      </a:r>
                      <a:r>
                        <a:rPr lang="en-US" sz="70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Disability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${l3c1#}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37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Cost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${l3c2#}</a:t>
                      </a:r>
                      <a:endParaRPr lang="en-US" sz="7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$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${l3td#}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Change from Current - %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${l3tp#}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7444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Guarantee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${l0rg#}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${l1rg#}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${l2rg#}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${l3rg#}</a:t>
                      </a:r>
                      <a:endParaRPr lang="en-US" sz="7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${lat</a:t>
            </a:r>
            <a:r>
              <a:rPr lang="en-US" dirty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#}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Long-Term Disability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(Class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${l0i#})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87FB453-AA95-4801-A3AB-A7A2A86A4EB9}" type="slidenum">
              <a:rPr lang="en-US" smtClean="0"/>
              <a:pPr/>
              <a:t>28</a:t>
            </a:fld>
            <a:r>
              <a:rPr lang="en-US" smtClean="0"/>
              <a:t> of ${max_page_num}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2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86545"/>
              </p:ext>
            </p:extLst>
          </p:nvPr>
        </p:nvGraphicFramePr>
        <p:xfrm>
          <a:off x="467544" y="716394"/>
          <a:ext cx="8208440" cy="56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2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${ambr}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ENROLLMENT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 CHANGE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5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CHANGE</a:t>
                      </a:r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4154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5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(${mcc})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${mmc}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mct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${met#}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mdt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mpt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0986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Dental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(${dcc})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dct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ddt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dpt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b="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80685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Vision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vct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${vet#}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vdt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vpt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b="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${vidt#}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8024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Life/AD&amp;D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fct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fet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fdt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fpt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${fidt#}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3207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STD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${sec}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sct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${set#}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sdt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spt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${salthide}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${sidt#}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03316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Basic LTD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(${</a:t>
                      </a:r>
                      <a:r>
                        <a:rPr lang="en-US" sz="800" baseline="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lcc</a:t>
                      </a:r>
                      <a:r>
                        <a:rPr lang="en-US" sz="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})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lrc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lnc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${lcn}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ldn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lpn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lct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lrt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${let#}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ldt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lpt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${lalthide}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${lidt#}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905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 ${tpcap}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tmc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tec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ttc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Renewal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${tpcap}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${ten}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ttn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tdn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tpn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${tname#}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${tpcap}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tmt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tet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ttt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tdt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8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tpt</a:t>
                      </a:r>
                      <a:r>
                        <a:rPr lang="en-US" sz="8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#}</a:t>
                      </a:r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${idct}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800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${idt#}</a:t>
                      </a:r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8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730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6820" y="116632"/>
            <a:ext cx="3384376" cy="5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</a:pPr>
            <a:r>
              <a:rPr lang="en-US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Financial</a:t>
            </a:r>
            <a:r>
              <a:rPr lang="en-US" spc="6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Summary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Curren</a:t>
            </a:r>
            <a:r>
              <a:rPr lang="en-US" sz="1000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000" spc="4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spc="-10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vs.</a:t>
            </a:r>
            <a:r>
              <a:rPr lang="en-US" sz="1000" spc="4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spc="-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${</a:t>
            </a:r>
            <a:r>
              <a:rPr lang="en-US" sz="1000" spc="-5" dirty="0" err="1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tname</a:t>
            </a:r>
            <a:r>
              <a:rPr lang="en-US" sz="1000" spc="-5" dirty="0" smtClean="0">
                <a:solidFill>
                  <a:srgbClr val="6E7881"/>
                </a:solidFill>
                <a:latin typeface="Arial" pitchFamily="34" charset="0"/>
                <a:cs typeface="Arial" pitchFamily="34" charset="0"/>
              </a:rPr>
              <a:t>#}</a:t>
            </a:r>
            <a:endParaRPr lang="ru-RU" sz="1000" dirty="0">
              <a:solidFill>
                <a:srgbClr val="6E7881"/>
              </a:solidFill>
            </a:endParaRPr>
          </a:p>
        </p:txBody>
      </p:sp>
      <p:pic>
        <p:nvPicPr>
          <p:cNvPr id="4" name="malt_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5" y="1163096"/>
            <a:ext cx="234000" cy="269100"/>
          </a:xfrm>
          <a:prstGeom prst="rect">
            <a:avLst/>
          </a:prstGeom>
        </p:spPr>
      </p:pic>
      <p:pic>
        <p:nvPicPr>
          <p:cNvPr id="5" name="dalt_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2" y="1957647"/>
            <a:ext cx="234000" cy="274950"/>
          </a:xfrm>
          <a:prstGeom prst="rect">
            <a:avLst/>
          </a:prstGeom>
        </p:spPr>
      </p:pic>
      <p:pic>
        <p:nvPicPr>
          <p:cNvPr id="6" name="valt_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9" y="2806816"/>
            <a:ext cx="280800" cy="187200"/>
          </a:xfrm>
          <a:prstGeom prst="rect">
            <a:avLst/>
          </a:prstGeom>
        </p:spPr>
      </p:pic>
      <p:sp>
        <p:nvSpPr>
          <p:cNvPr id="9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2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72545" y="6453336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5A61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en-US" sz="800" dirty="0" err="1" smtClean="0">
                <a:solidFill>
                  <a:srgbClr val="5A61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financial_notes</a:t>
            </a:r>
            <a:r>
              <a:rPr lang="en-US" sz="800" dirty="0" smtClean="0">
                <a:solidFill>
                  <a:srgbClr val="5A61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#}</a:t>
            </a:r>
            <a:endParaRPr lang="ru-RU" sz="800" dirty="0">
              <a:solidFill>
                <a:srgbClr val="5A61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933755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5257803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m_current_bar"/>
          <p:cNvSpPr/>
          <p:nvPr/>
        </p:nvSpPr>
        <p:spPr>
          <a:xfrm>
            <a:off x="6804249" y="4933755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m_renewal_bar"/>
          <p:cNvSpPr/>
          <p:nvPr/>
        </p:nvSpPr>
        <p:spPr>
          <a:xfrm>
            <a:off x="6801627" y="5257803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13584"/>
              </p:ext>
            </p:extLst>
          </p:nvPr>
        </p:nvGraphicFramePr>
        <p:xfrm>
          <a:off x="467544" y="4465715"/>
          <a:ext cx="8208912" cy="1572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${mmc}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${men}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mp+n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${mp+t}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22129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35817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C0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 ${mra}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en-US" sz="11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8" y="908723"/>
            <a:ext cx="238500" cy="274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5" y="4510194"/>
            <a:ext cx="133776" cy="154133"/>
          </a:xfrm>
          <a:prstGeom prst="rect">
            <a:avLst/>
          </a:prstGeom>
        </p:spPr>
      </p:pic>
      <p:sp>
        <p:nvSpPr>
          <p:cNvPr id="5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3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1" name="m_alt_big_bar"/>
          <p:cNvSpPr/>
          <p:nvPr/>
        </p:nvSpPr>
        <p:spPr>
          <a:xfrm>
            <a:off x="5508107" y="5581851"/>
            <a:ext cx="1290781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m_alt_bar"/>
          <p:cNvSpPr/>
          <p:nvPr/>
        </p:nvSpPr>
        <p:spPr>
          <a:xfrm>
            <a:off x="6811499" y="5581852"/>
            <a:ext cx="710209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57314"/>
              </p:ext>
            </p:extLst>
          </p:nvPr>
        </p:nvGraphicFramePr>
        <p:xfrm>
          <a:off x="457198" y="757453"/>
          <a:ext cx="8235105" cy="591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897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MEDICAL</a:t>
                      </a:r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Deductible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mr-IN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Individual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Deductible - Family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Coinsurance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OOPM - Individual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OOPM - Family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PCP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Specialist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Inpatient Hospital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Outpatient Surgery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Emergency Room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Urgent Care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Rx</a:t>
                      </a:r>
                      <a:endParaRPr lang="en-US" sz="9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Individual Deductible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Family Deductible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Copay Tier 1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Tier 2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 Tier 3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 Tier 4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Mail Order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Medical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${mra}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4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0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01503"/>
              </p:ext>
            </p:extLst>
          </p:nvPr>
        </p:nvGraphicFramePr>
        <p:xfrm>
          <a:off x="539552" y="908720"/>
          <a:ext cx="7992889" cy="5475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 gridSpan="5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Medical Marketing Summary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endParaRPr lang="en-US" sz="1000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effective_date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400" b="1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brokerage_name</a:t>
                      </a:r>
                      <a:r>
                        <a:rPr lang="en-US" sz="14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</a:t>
                      </a:r>
                      <a:r>
                        <a:rPr lang="en-US" sz="1000" b="0" i="0" kern="1200" dirty="0" err="1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medical_marketing_summary</a:t>
                      </a:r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COVERAGE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CARRIER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 DIFFERENCE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RESPONSE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1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 BEST RATING</a:t>
                      </a:r>
                      <a:r>
                        <a:rPr lang="en-US" sz="7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7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Medical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${mp0}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${mresponse0}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${mp1}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${mr1}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${mp2}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${mr2}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${mp3}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${mr3}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${mp4}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${mr4}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${mp5}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${mr5}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${mp6}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${mr6}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${mp7}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${mr7}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${mp8}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${mr8}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${mc9}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${mp9}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i="0" kern="1200" dirty="0" smtClean="0">
                          <a:solidFill>
                            <a:srgbClr val="5A6166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${mresponse9}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${mr9}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</a:t>
                      </a:r>
                      <a:r>
                        <a:rPr lang="en-US" sz="800" dirty="0" err="1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m_marketing_notes</a:t>
                      </a:r>
                      <a:r>
                        <a:rPr lang="en-US" sz="800" dirty="0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ru-RU" sz="800" dirty="0" smtClean="0">
                        <a:solidFill>
                          <a:srgbClr val="5A61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110893"/>
                  </a:ext>
                </a:extLst>
              </a:tr>
            </a:tbl>
          </a:graphicData>
        </a:graphic>
      </p:graphicFrame>
      <p:sp>
        <p:nvSpPr>
          <p:cNvPr id="3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5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68097"/>
              </p:ext>
            </p:extLst>
          </p:nvPr>
        </p:nvGraphicFramePr>
        <p:xfrm>
          <a:off x="467544" y="692696"/>
          <a:ext cx="8235106" cy="594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${m3name#}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ALTERNATIVE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DC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713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MEDICAL</a:t>
                      </a:r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Deductible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mr-IN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Individual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Deductible - Family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Coinsurance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OOPM - Individual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OOPM - Family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PCP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Specialist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Inpatient Hospital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Outpatient Surgery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Emergency Room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Urgent Care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Rx</a:t>
                      </a:r>
                      <a:endParaRPr lang="en-US" sz="9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Individual Deductible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Family Deductible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Copay Tier 1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</a:t>
                      </a:r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Tier 2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 Tier 3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Member Copay Tier 4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Mail Order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${m3api#}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9627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${</a:t>
                      </a:r>
                      <a:r>
                        <a:rPr lang="en-US" sz="700" dirty="0" err="1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m_marketing_notes</a:t>
                      </a:r>
                      <a:r>
                        <a:rPr lang="en-US" sz="700" dirty="0" smtClean="0">
                          <a:solidFill>
                            <a:srgbClr val="5A61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#}</a:t>
                      </a:r>
                      <a:endParaRPr lang="en-US" sz="70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6543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Medical ${mat#} 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>
          <a:xfrm>
            <a:off x="6770455" y="6513452"/>
            <a:ext cx="2057400" cy="251695"/>
          </a:xfrm>
        </p:spPr>
        <p:txBody>
          <a:bodyPr/>
          <a:lstStyle/>
          <a:p>
            <a:r>
              <a:rPr lang="en-US" sz="700" dirty="0" smtClean="0"/>
              <a:t>Page </a:t>
            </a:r>
            <a:fld id="{F87FB453-AA95-4801-A3AB-A7A2A86A4EB9}" type="slidenum">
              <a:rPr lang="en-US" sz="700" smtClean="0"/>
              <a:pPr/>
              <a:t>6</a:t>
            </a:fld>
            <a:r>
              <a:rPr lang="en-US" sz="700" dirty="0" smtClean="0"/>
              <a:t> of ${</a:t>
            </a:r>
            <a:r>
              <a:rPr lang="en-US" sz="700" dirty="0" err="1" smtClean="0"/>
              <a:t>max_page_num</a:t>
            </a:r>
            <a:r>
              <a:rPr lang="en-US" sz="700" dirty="0" smtClean="0"/>
              <a:t>}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3765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7" y="4507882"/>
            <a:ext cx="1296141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5508107" y="4831930"/>
            <a:ext cx="129614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d_current_bar"/>
          <p:cNvSpPr/>
          <p:nvPr/>
        </p:nvSpPr>
        <p:spPr>
          <a:xfrm>
            <a:off x="6804249" y="4507882"/>
            <a:ext cx="720080" cy="216000"/>
          </a:xfrm>
          <a:prstGeom prst="rect">
            <a:avLst/>
          </a:prstGeom>
          <a:solidFill>
            <a:srgbClr val="3AC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_renewal_bar"/>
          <p:cNvSpPr/>
          <p:nvPr/>
        </p:nvSpPr>
        <p:spPr>
          <a:xfrm>
            <a:off x="6801627" y="4831930"/>
            <a:ext cx="720081" cy="216000"/>
          </a:xfrm>
          <a:prstGeom prst="rect">
            <a:avLst/>
          </a:prstGeom>
          <a:solidFill>
            <a:srgbClr val="189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30475"/>
              </p:ext>
            </p:extLst>
          </p:nvPr>
        </p:nvGraphicFramePr>
        <p:xfrm>
          <a:off x="467544" y="4039842"/>
          <a:ext cx="8208912" cy="154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429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Dental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EMPLOYER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EMPLOYEE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% DIFFERENCE</a:t>
                      </a:r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6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dtc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${dran}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dmn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${den}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dtn</a:t>
                      </a:r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000" b="1" dirty="0" err="1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dp+n</a:t>
                      </a:r>
                      <a:r>
                        <a:rPr lang="en-US" sz="1000" b="1" dirty="0" smtClean="0">
                          <a:solidFill>
                            <a:srgbClr val="00589C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000" b="1" dirty="0">
                        <a:solidFill>
                          <a:srgbClr val="00589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${dbdohide}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${dbdo}</a:t>
                      </a:r>
                      <a:endParaRPr lang="ru-RU" sz="10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${dmt-0}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${det-0}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${dtt-0}</a:t>
                      </a:r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${dp+t}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D7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0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3AC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5856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09720"/>
              </p:ext>
            </p:extLst>
          </p:nvPr>
        </p:nvGraphicFramePr>
        <p:xfrm>
          <a:off x="467544" y="764704"/>
          <a:ext cx="8208912" cy="22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</a:t>
                      </a:r>
                      <a:r>
                        <a:rPr lang="en-US" sz="18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l ${dra} Analysis</a:t>
                      </a:r>
                      <a:endParaRPr lang="ru-RU" sz="18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Overview</a:t>
                      </a:r>
                      <a:endParaRPr lang="ru-RU" sz="1100" b="1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${</a:t>
                      </a:r>
                      <a:r>
                        <a:rPr lang="en-US" sz="1200" dirty="0" err="1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dental_overview</a:t>
                      </a:r>
                      <a:r>
                        <a:rPr lang="en-US" sz="1200" dirty="0" smtClean="0">
                          <a:solidFill>
                            <a:srgbClr val="5A6166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ru-RU" sz="12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 gridSpan="2">
                  <a:txBody>
                    <a:bodyPr/>
                    <a:lstStyle/>
                    <a:p>
                      <a:endParaRPr lang="en-US" sz="1100" b="1" dirty="0" smtClean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86">
                <a:tc gridSpan="2">
                  <a:txBody>
                    <a:bodyPr/>
                    <a:lstStyle/>
                    <a:p>
                      <a:endParaRPr lang="ru-RU" sz="1100" dirty="0">
                        <a:solidFill>
                          <a:srgbClr val="5A61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4" y="908720"/>
            <a:ext cx="234000" cy="27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9" y="4083247"/>
            <a:ext cx="134550" cy="157950"/>
          </a:xfrm>
          <a:prstGeom prst="rect">
            <a:avLst/>
          </a:prstGeom>
        </p:spPr>
      </p:pic>
      <p:sp>
        <p:nvSpPr>
          <p:cNvPr id="6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7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1" name="d_alt_big_bar"/>
          <p:cNvSpPr/>
          <p:nvPr/>
        </p:nvSpPr>
        <p:spPr>
          <a:xfrm>
            <a:off x="5508107" y="5161188"/>
            <a:ext cx="1293520" cy="21600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_alt_bar"/>
          <p:cNvSpPr/>
          <p:nvPr/>
        </p:nvSpPr>
        <p:spPr>
          <a:xfrm>
            <a:off x="6814239" y="5155978"/>
            <a:ext cx="707469" cy="221210"/>
          </a:xfrm>
          <a:prstGeom prst="rect">
            <a:avLst/>
          </a:prstGeom>
          <a:solidFill>
            <a:srgbClr val="00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41781"/>
              </p:ext>
            </p:extLst>
          </p:nvPr>
        </p:nvGraphicFramePr>
        <p:xfrm>
          <a:off x="457198" y="757453"/>
          <a:ext cx="8235105" cy="549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897">
                <a:tc>
                  <a:txBody>
                    <a:bodyPr/>
                    <a:lstStyle/>
                    <a:p>
                      <a:r>
                        <a:rPr lang="en-US" sz="6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6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${d3c#}</a:t>
                      </a:r>
                      <a:endParaRPr lang="en-US" sz="66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6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DENTAL</a:t>
                      </a:r>
                      <a:r>
                        <a:rPr lang="en-US" sz="800" b="1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PLANS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${d3n#}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${d3hi#}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${d3ho#}</a:t>
                      </a:r>
                      <a:endParaRPr lang="en-US" sz="65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baseline="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${db0h#}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${db2h#}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${db3h#}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${db4h#}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${db5h#}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${db6h#}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${db7h#}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${db8h#}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${d3b8i#}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${d3b8o#}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${db9h#}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${d3b9i#}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${d3b9o#}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${db10h#}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${d3b10i#}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${d3b10o#}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${db11h#}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${d3b11o#}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${db12h#}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${d3b12o#}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${db13h#}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${d3b13o#}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${db14h#}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${d3b14o#}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${db15h#}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${d3b15i#}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${d3b15o#}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${db16h#}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${d3b16i#}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${d3b16o#}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${db17h#}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${d1b1</a:t>
                      </a:r>
                      <a:r>
                        <a:rPr lang="ru-RU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${d3b17i#}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${d3b17o#}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000">
                <a:tc gridSpan="13"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Enrollment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${d3e1#}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${d3e2#}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${d3e3#}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${d3e4#}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Total Enrollment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${d3et#}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ysClr val="windowText" lastClr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Rates</a:t>
                      </a:r>
                      <a:endParaRPr lang="en-US" sz="8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CURRENT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RENEWAL</a:t>
                      </a:r>
                      <a:endParaRPr lang="en-US" sz="500" b="1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${dr1h}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${d3r1c#}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${d3r1i#}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${d3r1n#}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${dr2h}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${d3r2c#}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${d3r2i#}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${d3r2n#}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${dr3h}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${d3r3c#}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${d3r3i#}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${d3r3n#}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${dr4h}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${d3r4c#}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${d3r4i#}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${d3r4n#}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Monthly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${d3rmc#}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${d3rmi#}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${d3rmn#}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Annual Total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${d3rac#}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${d3rai#}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${d3ran#}</a:t>
                      </a:r>
                      <a:endParaRPr lang="en-US" sz="650" dirty="0">
                        <a:solidFill>
                          <a:srgbClr val="6E788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</a:t>
                      </a:r>
                      <a:r>
                        <a:rPr lang="en-US" sz="650" b="1" baseline="0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Change from Current - $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${d3adc#}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${d3adi#}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${d3adn#}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 anchor="b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1B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9627">
                <a:tc>
                  <a:txBody>
                    <a:bodyPr/>
                    <a:lstStyle/>
                    <a:p>
                      <a:r>
                        <a:rPr lang="en-US" sz="650" b="1" dirty="0" smtClean="0">
                          <a:solidFill>
                            <a:srgbClr val="3A444D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Ann. Change from Current - %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${d0apn#}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${d1apn#}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${d2apn#}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${d3apc#}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${d3api#}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50" b="1" dirty="0" smtClean="0">
                          <a:solidFill>
                            <a:srgbClr val="6E788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${d3apn#}</a:t>
                      </a:r>
                      <a:endParaRPr lang="en-US" sz="650" b="1" dirty="0">
                        <a:solidFill>
                          <a:srgbClr val="3A444D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18000" marT="0" marB="0">
                    <a:lnL w="317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2339" y="188641"/>
            <a:ext cx="4320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Dental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${dra} </a:t>
            </a:r>
            <a:r>
              <a:rPr lang="en-US" dirty="0" smtClean="0">
                <a:solidFill>
                  <a:srgbClr val="6E7881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Continued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_num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87FB453-AA95-4801-A3AB-A7A2A86A4EB9}" type="slidenum">
              <a:rPr lang="en-US" smtClean="0"/>
              <a:pPr/>
              <a:t>8</a:t>
            </a:fld>
            <a:r>
              <a:rPr lang="en-US" dirty="0" smtClean="0"/>
              <a:t> of ${</a:t>
            </a:r>
            <a:r>
              <a:rPr lang="en-US" dirty="0" err="1" smtClean="0"/>
              <a:t>max_page_num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5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12799</TotalTime>
  <Words>9540</Words>
  <Application>Microsoft Office PowerPoint</Application>
  <PresentationFormat>Экран (4:3)</PresentationFormat>
  <Paragraphs>3284</Paragraphs>
  <Slides>29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MX</dc:creator>
  <cp:lastModifiedBy>Alexandr</cp:lastModifiedBy>
  <cp:revision>206</cp:revision>
  <dcterms:created xsi:type="dcterms:W3CDTF">2018-03-02T12:46:33Z</dcterms:created>
  <dcterms:modified xsi:type="dcterms:W3CDTF">2018-08-29T01:13:20Z</dcterms:modified>
</cp:coreProperties>
</file>