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77" r:id="rId2"/>
    <p:sldId id="288" r:id="rId3"/>
    <p:sldId id="272" r:id="rId4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3E635A3F-8DDB-3C41-B1DF-5AF722130251}">
          <p14:sldIdLst>
            <p14:sldId id="277"/>
            <p14:sldId id="288"/>
            <p14:sldId id="272"/>
          </p14:sldIdLst>
        </p14:section>
        <p14:section name="guidelines" id="{DA7DDE5E-D1C9-154F-8776-D2DD77E8216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0E0"/>
    <a:srgbClr val="6AB459"/>
    <a:srgbClr val="6AC859"/>
    <a:srgbClr val="6AAB59"/>
    <a:srgbClr val="3A3A3A"/>
    <a:srgbClr val="2A2A2B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5"/>
    <p:restoredTop sz="90449"/>
  </p:normalViewPr>
  <p:slideViewPr>
    <p:cSldViewPr snapToGrid="0">
      <p:cViewPr varScale="1">
        <p:scale>
          <a:sx n="98" d="100"/>
          <a:sy n="98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_sectio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2471591"/>
            <a:ext cx="15776138" cy="2938588"/>
          </a:xfrm>
        </p:spPr>
        <p:txBody>
          <a:bodyPr/>
          <a:lstStyle>
            <a:lvl1pPr algn="ctr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Course/Section 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65FB6-162D-B8E6-A241-36BF6A2F9B1C}"/>
              </a:ext>
            </a:extLst>
          </p:cNvPr>
          <p:cNvSpPr/>
          <p:nvPr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6C920-A6D6-73B8-0711-59E1A9B1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2" name="Block Arc 11">
            <a:extLst>
              <a:ext uri="{FF2B5EF4-FFF2-40B4-BE49-F238E27FC236}">
                <a16:creationId xmlns:a16="http://schemas.microsoft.com/office/drawing/2014/main" id="{B8EA580C-AD49-183E-AF9D-22FBD82CCD7D}"/>
              </a:ext>
            </a:extLst>
          </p:cNvPr>
          <p:cNvSpPr/>
          <p:nvPr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0200D2-B823-1422-093F-5675D76CD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8" name="Doughnut 17">
            <a:extLst>
              <a:ext uri="{FF2B5EF4-FFF2-40B4-BE49-F238E27FC236}">
                <a16:creationId xmlns:a16="http://schemas.microsoft.com/office/drawing/2014/main" id="{F88EF9DC-B2B4-255E-F02A-2881A3301445}"/>
              </a:ext>
            </a:extLst>
          </p:cNvPr>
          <p:cNvSpPr/>
          <p:nvPr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75F1F-CAAF-4858-8FBF-BB2F987BC412}"/>
              </a:ext>
            </a:extLst>
          </p:cNvPr>
          <p:cNvSpPr/>
          <p:nvPr userDrawn="1"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79A86-01C9-4426-BE37-A2DA07AC3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4" name="Block Arc 13">
            <a:extLst>
              <a:ext uri="{FF2B5EF4-FFF2-40B4-BE49-F238E27FC236}">
                <a16:creationId xmlns:a16="http://schemas.microsoft.com/office/drawing/2014/main" id="{71E8FD85-A1BC-443E-B267-8C071E7FAD0F}"/>
              </a:ext>
            </a:extLst>
          </p:cNvPr>
          <p:cNvSpPr/>
          <p:nvPr userDrawn="1"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89B915-410C-4735-B938-CD5935893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7" name="Doughnut 17">
            <a:extLst>
              <a:ext uri="{FF2B5EF4-FFF2-40B4-BE49-F238E27FC236}">
                <a16:creationId xmlns:a16="http://schemas.microsoft.com/office/drawing/2014/main" id="{24C3CB8F-E6D6-46FA-89B7-525B490FEFEB}"/>
              </a:ext>
            </a:extLst>
          </p:cNvPr>
          <p:cNvSpPr/>
          <p:nvPr userDrawn="1"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BCC270-6AD2-4FBE-A16F-31C152B4FB1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827E9A10-2BA9-485B-923D-295ABA11F45C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6F8CFE-91D5-410D-88DD-70378DD9AB7B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404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p-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447E491-D892-AE5E-5A68-E3C113AA2B14}"/>
              </a:ext>
            </a:extLst>
          </p:cNvPr>
          <p:cNvSpPr txBox="1">
            <a:spLocks/>
          </p:cNvSpPr>
          <p:nvPr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D05FF6F6-E0DB-9F8D-80A7-1EEAB3EB23BD}"/>
              </a:ext>
            </a:extLst>
          </p:cNvPr>
          <p:cNvSpPr/>
          <p:nvPr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F94BFC-A845-4357-BB86-13867226A02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122B2DE4-5E64-4078-8608-A4393269BE3E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701D93-2EFA-4E67-84EB-F3FEB4B06A7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D38BC92-4F5C-4B35-99F0-A1AB36546BE7}"/>
              </a:ext>
            </a:extLst>
          </p:cNvPr>
          <p:cNvSpPr txBox="1">
            <a:spLocks/>
          </p:cNvSpPr>
          <p:nvPr userDrawn="1"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2" name="Doughnut 3">
            <a:extLst>
              <a:ext uri="{FF2B5EF4-FFF2-40B4-BE49-F238E27FC236}">
                <a16:creationId xmlns:a16="http://schemas.microsoft.com/office/drawing/2014/main" id="{90BA93BA-6748-4BEC-9A1A-54C3E0A5F077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05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04C41D-9735-AA7B-BB39-BCF7ABC0C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sp>
        <p:nvSpPr>
          <p:cNvPr id="6" name="Doughnut 3">
            <a:extLst>
              <a:ext uri="{FF2B5EF4-FFF2-40B4-BE49-F238E27FC236}">
                <a16:creationId xmlns:a16="http://schemas.microsoft.com/office/drawing/2014/main" id="{43090C0F-01FF-D375-2446-AED36AE71E94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60B52B-96B8-3896-116D-CBA9CC0BDC6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869DD3ED-2F0C-073F-3EB0-8901E7144C8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004A75-60C4-62DE-69B9-D14FC8D56443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8686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-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52406" y="2120948"/>
            <a:ext cx="16598685" cy="7329537"/>
          </a:xfrm>
        </p:spPr>
        <p:txBody>
          <a:bodyPr/>
          <a:lstStyle/>
          <a:p>
            <a:pPr lvl="0"/>
            <a:r>
              <a:rPr lang="en-GB" dirty="0"/>
              <a:t>First level 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 </a:t>
            </a:r>
          </a:p>
          <a:p>
            <a:pPr lvl="3"/>
            <a:r>
              <a:rPr lang="en-GB" dirty="0"/>
              <a:t>Fourth level </a:t>
            </a:r>
          </a:p>
          <a:p>
            <a:pPr lvl="4"/>
            <a:r>
              <a:rPr lang="en-GB" dirty="0"/>
              <a:t>Fifth level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2EAAD0-AB80-426A-A373-142A5FD382C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3060E086-B2AB-4838-BB3D-F4A0E8987075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93F0C8-EFCF-4CB5-A46F-70462B7F2B69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6E3AB-E234-40DF-9DEF-C1CA90CBC9E5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843876" y="1922107"/>
            <a:ext cx="16607216" cy="7595718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6366" y="2071395"/>
            <a:ext cx="16235267" cy="7221895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70118A-4617-494E-A365-B98AFCD3583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660AFEAA-FD11-426D-9632-0AA9CC4AD8C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CFF448-43A6-45AF-A251-A35E853524B2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76EA52F-BBB2-4CB8-9B36-D39024992989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0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552091" y="597159"/>
            <a:ext cx="17252830" cy="8853322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515" y="747521"/>
            <a:ext cx="16965131" cy="857963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00BF89-2649-4665-9441-7C6619E04F0E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6BACC14-AB74-4661-8D1F-F190DFED96BD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667268-90BB-49DE-AA5B-F2E019C1B35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D926B7-7565-4F66-8CCB-578CAA9BC577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Explanation-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0122" y="7386879"/>
            <a:ext cx="17601610" cy="2167124"/>
          </a:xfrm>
        </p:spPr>
        <p:txBody>
          <a:bodyPr/>
          <a:lstStyle>
            <a:lvl2pPr marL="445687" indent="0">
              <a:buNone/>
              <a:defRPr/>
            </a:lvl2pPr>
            <a:lvl3pPr marL="894423" indent="0">
              <a:buNone/>
              <a:defRPr/>
            </a:lvl3pPr>
          </a:lstStyle>
          <a:p>
            <a:pPr lvl="0"/>
            <a:r>
              <a:rPr lang="en-GB" dirty="0"/>
              <a:t>Add text if required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6939069-930A-380D-17F8-39567FF09915}"/>
              </a:ext>
            </a:extLst>
          </p:cNvPr>
          <p:cNvSpPr/>
          <p:nvPr/>
        </p:nvSpPr>
        <p:spPr>
          <a:xfrm>
            <a:off x="153641" y="147870"/>
            <a:ext cx="18013589" cy="6228251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3BB5682D-9E83-A834-C0C1-EEDA2EAE45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1590" y="302115"/>
            <a:ext cx="17610142" cy="59217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13F6F7-68F5-BDF5-320A-756B11A90BF0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589CA84-960B-E9F0-3037-5EA3CE9D9DD3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1A7A15-E560-F6DB-DCA7-9BBEAAB27399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3B95F2-B0CA-9B6D-9172-37A7241D04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589" y="6556375"/>
            <a:ext cx="17609385" cy="706438"/>
          </a:xfrm>
        </p:spPr>
        <p:txBody>
          <a:bodyPr/>
          <a:lstStyle>
            <a:lvl1pPr marL="0" indent="0">
              <a:buNone/>
              <a:defRPr sz="40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704D3-5880-4605-B072-ED32B317588B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325CB0-C24D-4BD4-9721-C6307CE65A70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F4F749D1-51D2-4BAB-9091-C6B13A630F23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D5E5E4-3EAD-44A5-8E45-E3502008559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510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406" y="856433"/>
            <a:ext cx="8293181" cy="815873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Click to edit title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9319546" y="172527"/>
            <a:ext cx="8817988" cy="9373255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03882" y="250258"/>
            <a:ext cx="8624236" cy="92002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7E6DA1-1339-D39C-48E4-F86D1AD7E6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2405" y="1966823"/>
            <a:ext cx="8293181" cy="74836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4AF5CD-5B1F-443E-A171-19E798434925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68DDC33D-2326-4CF2-8860-68ED097661E6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D63616-F243-42BB-900B-ACC5850ED735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419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E5E7C5-1753-4C57-AB02-6DDF6DB7EBB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43F1BA74-1A4F-4730-A6BA-F4ED9DABA240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1C81D5-6935-43A4-9578-E339401AC59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2B067B-21A5-49CF-A957-CB44D7BE914C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6244" y="2247254"/>
            <a:ext cx="16598685" cy="7035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9C993-4E8C-EB3E-3A41-9C0276C51D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C830B-846E-4FDC-8AD4-98957DB4CC2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9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70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</p:sldLayoutIdLst>
  <p:txStyles>
    <p:titleStyle>
      <a:lvl1pPr algn="l" defTabSz="1371840" rtl="0" eaLnBrk="1" latinLnBrk="0" hangingPunct="1">
        <a:lnSpc>
          <a:spcPct val="90000"/>
        </a:lnSpc>
        <a:spcBef>
          <a:spcPct val="0"/>
        </a:spcBef>
        <a:buNone/>
        <a:defRPr sz="4800" b="0" i="0" kern="1200" baseline="0">
          <a:solidFill>
            <a:schemeClr val="bg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85741" marR="0" indent="-432000" algn="l" defTabSz="879158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3001" kern="1200">
          <a:solidFill>
            <a:schemeClr val="bg1"/>
          </a:solidFill>
          <a:latin typeface="Montserrat" pitchFamily="2" charset="77"/>
          <a:ea typeface="+mn-ea"/>
          <a:cs typeface="+mn-cs"/>
        </a:defRPr>
      </a:lvl1pPr>
      <a:lvl2pPr marL="879158" marR="0" indent="-433471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-"/>
        <a:tabLst/>
        <a:defRPr sz="3001" b="0" i="0" kern="1200" baseline="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2pPr>
      <a:lvl3pPr marL="1324845" marR="0" indent="-430422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•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3pPr>
      <a:lvl4pPr marL="1800542" marR="0" indent="-476333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4pPr>
      <a:lvl5pPr marL="2057761" marR="0" indent="-412030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5pPr>
      <a:lvl6pPr marL="2141118" marR="0" indent="0" algn="l" defTabSz="879158" rtl="0" eaLnBrk="1" fontAlgn="auto" latinLnBrk="0" hangingPunct="1">
        <a:lnSpc>
          <a:spcPct val="100000"/>
        </a:lnSpc>
        <a:spcBef>
          <a:spcPts val="672"/>
        </a:spcBef>
        <a:spcAft>
          <a:spcPts val="0"/>
        </a:spcAft>
        <a:buClr>
          <a:srgbClr val="404040"/>
        </a:buClr>
        <a:buSzPct val="70000"/>
        <a:buFont typeface="Montserrat"/>
        <a:buNone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005663" marR="0" indent="-433465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600" marR="0" indent="-423937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3858302" marR="0" indent="-428702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2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7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68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0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519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4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3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B946-073B-A3ED-A374-7E76A3F0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Polishing the App</a:t>
            </a:r>
          </a:p>
        </p:txBody>
      </p:sp>
    </p:spTree>
    <p:extLst>
      <p:ext uri="{BB962C8B-B14F-4D97-AF65-F5344CB8AC3E}">
        <p14:creationId xmlns:p14="http://schemas.microsoft.com/office/powerpoint/2010/main" val="28422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6153-78A7-F6A4-F64F-289A8B10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1E63-7DD5-C30A-BAF9-BB07549BAF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>
                <a:solidFill>
                  <a:srgbClr val="FFC66D"/>
                </a:solidFill>
              </a:rPr>
              <a:t>Padding(</a:t>
            </a:r>
            <a:r>
              <a:rPr lang="it-IT" dirty="0">
                <a:solidFill>
                  <a:srgbClr val="467CDA"/>
                </a:solidFill>
              </a:rPr>
              <a:t> </a:t>
            </a:r>
            <a:br>
              <a:rPr lang="it-IT" dirty="0">
                <a:solidFill>
                  <a:srgbClr val="467CDA"/>
                </a:solidFill>
              </a:rPr>
            </a:br>
            <a:r>
              <a:rPr lang="it-IT" dirty="0">
                <a:solidFill>
                  <a:srgbClr val="467CDA"/>
                </a:solidFill>
              </a:rPr>
              <a:t>       </a:t>
            </a: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padding: </a:t>
            </a:r>
            <a:r>
              <a:rPr lang="it-IT" dirty="0">
                <a:solidFill>
                  <a:srgbClr val="467CDA"/>
                </a:solidFill>
              </a:rPr>
              <a:t>EdgeInsets.all(20.0)</a:t>
            </a:r>
            <a:r>
              <a:rPr lang="it-IT" dirty="0">
                <a:solidFill>
                  <a:srgbClr val="A9B7C6"/>
                </a:solidFill>
              </a:rPr>
              <a:t>, </a:t>
            </a:r>
            <a:br>
              <a:rPr lang="it-IT" dirty="0">
                <a:solidFill>
                  <a:srgbClr val="A9B7C6"/>
                </a:solidFill>
              </a:rPr>
            </a:br>
            <a:endParaRPr lang="it-IT" dirty="0">
              <a:solidFill>
                <a:srgbClr val="A9B7C6"/>
              </a:solidFill>
            </a:endParaRP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child: </a:t>
            </a:r>
            <a:r>
              <a:rPr lang="it-IT" dirty="0">
                <a:solidFill>
                  <a:srgbClr val="A9B7C6"/>
                </a:solidFill>
              </a:rPr>
              <a:t>[A Widget],</a:t>
            </a:r>
            <a:br>
              <a:rPr lang="it-IT" dirty="0">
                <a:solidFill>
                  <a:srgbClr val="BBB529"/>
                </a:solidFill>
              </a:rPr>
            </a:br>
            <a:br>
              <a:rPr lang="it-IT" dirty="0">
                <a:solidFill>
                  <a:srgbClr val="FFC66D"/>
                </a:solidFill>
              </a:rPr>
            </a:br>
            <a:r>
              <a:rPr lang="it-IT" dirty="0">
                <a:solidFill>
                  <a:srgbClr val="FFC66D"/>
                </a:solidFill>
              </a:rPr>
              <a:t>)</a:t>
            </a:r>
            <a:endParaRPr lang="it-IT" dirty="0">
              <a:solidFill>
                <a:srgbClr val="BBB529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</a:t>
            </a:r>
            <a:r>
              <a:rPr lang="de-US" dirty="0">
                <a:solidFill>
                  <a:srgbClr val="6A87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de-US" dirty="0">
                <a:solidFill>
                  <a:srgbClr val="467CD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de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A54AE-8558-7070-F39E-3EA5A964BB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Creates distance between a Widget and its container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Set </a:t>
            </a:r>
            <a:r>
              <a:rPr lang="en-US" dirty="0">
                <a:solidFill>
                  <a:schemeClr val="accent4"/>
                </a:solidFill>
              </a:rPr>
              <a:t>padding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>
                <a:solidFill>
                  <a:schemeClr val="accent4"/>
                </a:solidFill>
              </a:rPr>
              <a:t>child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8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Course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UI: Stateful and Stateless widgets</a:t>
            </a:r>
          </a:p>
          <a:p>
            <a:r>
              <a:rPr lang="en-US" dirty="0"/>
              <a:t>Life cycle events:</a:t>
            </a:r>
          </a:p>
          <a:p>
            <a:pPr lvl="1"/>
            <a:r>
              <a:rPr lang="en-US" dirty="0"/>
              <a:t>initState()</a:t>
            </a:r>
          </a:p>
          <a:p>
            <a:pPr lvl="1"/>
            <a:r>
              <a:rPr lang="en-US" dirty="0"/>
              <a:t>build()</a:t>
            </a:r>
          </a:p>
          <a:p>
            <a:pPr lvl="1"/>
            <a:r>
              <a:rPr lang="en-US" dirty="0"/>
              <a:t>dispose()</a:t>
            </a:r>
          </a:p>
          <a:p>
            <a:r>
              <a:rPr lang="en-US" dirty="0"/>
              <a:t>TextEditingController</a:t>
            </a:r>
          </a:p>
          <a:p>
            <a:r>
              <a:rPr lang="en-US" dirty="0"/>
              <a:t>DropdownButton</a:t>
            </a:r>
          </a:p>
          <a:p>
            <a:r>
              <a:rPr lang="en-US" dirty="0"/>
              <a:t>Lists and generics</a:t>
            </a:r>
          </a:p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94373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idcon-academy">
  <a:themeElements>
    <a:clrScheme name="Droidcon Academy">
      <a:dk1>
        <a:srgbClr val="2B2B2B"/>
      </a:dk1>
      <a:lt1>
        <a:srgbClr val="FFFFFF"/>
      </a:lt1>
      <a:dk2>
        <a:srgbClr val="3A3A3A"/>
      </a:dk2>
      <a:lt2>
        <a:srgbClr val="E6E6E6"/>
      </a:lt2>
      <a:accent1>
        <a:srgbClr val="69B359"/>
      </a:accent1>
      <a:accent2>
        <a:srgbClr val="F76E4E"/>
      </a:accent2>
      <a:accent3>
        <a:srgbClr val="48E3C3"/>
      </a:accent3>
      <a:accent4>
        <a:srgbClr val="F3CD46"/>
      </a:accent4>
      <a:accent5>
        <a:srgbClr val="46A0E0"/>
      </a:accent5>
      <a:accent6>
        <a:srgbClr val="008CFF"/>
      </a:accent6>
      <a:hlink>
        <a:srgbClr val="00A3FE"/>
      </a:hlink>
      <a:folHlink>
        <a:srgbClr val="00A3FE"/>
      </a:folHlink>
    </a:clrScheme>
    <a:fontScheme name="Droidcon Academy">
      <a:majorFont>
        <a:latin typeface="Montserrat Medium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roidcon-academy" id="{79517D61-CD0B-478D-835F-DAA6DEC4520A}" vid="{29DA41BB-465D-4470-9A91-273D0D0C1F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Consolas</vt:lpstr>
      <vt:lpstr>Lucida Grande</vt:lpstr>
      <vt:lpstr>Montserrat</vt:lpstr>
      <vt:lpstr>Montserrat Medium</vt:lpstr>
      <vt:lpstr>Myriad Pro Light</vt:lpstr>
      <vt:lpstr>PS TT Commons</vt:lpstr>
      <vt:lpstr>Wingdings</vt:lpstr>
      <vt:lpstr>droidcon-academy</vt:lpstr>
      <vt:lpstr>Polishing the App</vt:lpstr>
      <vt:lpstr>Padding</vt:lpstr>
      <vt:lpstr>Course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Simone Alessandria</cp:lastModifiedBy>
  <cp:revision>53</cp:revision>
  <dcterms:created xsi:type="dcterms:W3CDTF">2022-12-06T02:22:30Z</dcterms:created>
  <dcterms:modified xsi:type="dcterms:W3CDTF">2023-05-26T10:44:45Z</dcterms:modified>
</cp:coreProperties>
</file>