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92"/>
  </p:notesMasterIdLst>
  <p:sldIdLst>
    <p:sldId id="257" r:id="rId2"/>
    <p:sldId id="279" r:id="rId3"/>
    <p:sldId id="280" r:id="rId4"/>
    <p:sldId id="260" r:id="rId5"/>
    <p:sldId id="281" r:id="rId6"/>
    <p:sldId id="258" r:id="rId7"/>
    <p:sldId id="272" r:id="rId8"/>
    <p:sldId id="282" r:id="rId9"/>
    <p:sldId id="283" r:id="rId10"/>
    <p:sldId id="285" r:id="rId11"/>
    <p:sldId id="286" r:id="rId12"/>
    <p:sldId id="278" r:id="rId13"/>
    <p:sldId id="287" r:id="rId14"/>
    <p:sldId id="288" r:id="rId15"/>
    <p:sldId id="313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32" r:id="rId40"/>
    <p:sldId id="315" r:id="rId41"/>
    <p:sldId id="316" r:id="rId42"/>
    <p:sldId id="317" r:id="rId43"/>
    <p:sldId id="318" r:id="rId44"/>
    <p:sldId id="284" r:id="rId45"/>
    <p:sldId id="319" r:id="rId46"/>
    <p:sldId id="320" r:id="rId47"/>
    <p:sldId id="321" r:id="rId48"/>
    <p:sldId id="322" r:id="rId49"/>
    <p:sldId id="289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4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8" r:id="rId70"/>
    <p:sldId id="345" r:id="rId71"/>
    <p:sldId id="346" r:id="rId72"/>
    <p:sldId id="347" r:id="rId73"/>
    <p:sldId id="35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67" r:id="rId84"/>
    <p:sldId id="361" r:id="rId85"/>
    <p:sldId id="362" r:id="rId86"/>
    <p:sldId id="363" r:id="rId87"/>
    <p:sldId id="364" r:id="rId88"/>
    <p:sldId id="365" r:id="rId89"/>
    <p:sldId id="366" r:id="rId90"/>
    <p:sldId id="368" r:id="rId91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57"/>
            <p14:sldId id="279"/>
            <p14:sldId id="280"/>
            <p14:sldId id="260"/>
            <p14:sldId id="281"/>
            <p14:sldId id="258"/>
            <p14:sldId id="272"/>
            <p14:sldId id="282"/>
            <p14:sldId id="283"/>
            <p14:sldId id="285"/>
            <p14:sldId id="286"/>
            <p14:sldId id="278"/>
            <p14:sldId id="287"/>
            <p14:sldId id="288"/>
            <p14:sldId id="31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32"/>
            <p14:sldId id="315"/>
            <p14:sldId id="316"/>
            <p14:sldId id="317"/>
            <p14:sldId id="318"/>
            <p14:sldId id="284"/>
            <p14:sldId id="319"/>
            <p14:sldId id="320"/>
            <p14:sldId id="321"/>
            <p14:sldId id="322"/>
            <p14:sldId id="289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4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8"/>
            <p14:sldId id="345"/>
            <p14:sldId id="346"/>
            <p14:sldId id="347"/>
            <p14:sldId id="35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7"/>
            <p14:sldId id="361"/>
            <p14:sldId id="362"/>
            <p14:sldId id="363"/>
            <p14:sldId id="364"/>
            <p14:sldId id="365"/>
            <p14:sldId id="366"/>
            <p14:sldId id="368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90449"/>
  </p:normalViewPr>
  <p:slideViewPr>
    <p:cSldViewPr snapToGrid="0">
      <p:cViewPr varScale="1">
        <p:scale>
          <a:sx n="94" d="100"/>
          <a:sy n="94" d="100"/>
        </p:scale>
        <p:origin x="1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22947-BD7D-8446-851E-C6EE4EEEDEB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CC55F-15D3-E942-8062-35462DF1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1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A5F7-301D-D946-A88E-16EBFBEF8C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CC55F-15D3-E942-8062-35462DF1B93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CC55F-15D3-E942-8062-35462DF1B93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405-0A72-9C31-BC7A-091BFB79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Widgets Fundamental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93550-6918-4EAD-A8BA-FE9809C5C320}"/>
              </a:ext>
            </a:extLst>
          </p:cNvPr>
          <p:cNvSpPr txBox="1"/>
          <p:nvPr/>
        </p:nvSpPr>
        <p:spPr>
          <a:xfrm>
            <a:off x="-160638" y="40777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4C25E-37EC-C824-6E57-3BEBCC7D0D78}"/>
              </a:ext>
            </a:extLst>
          </p:cNvPr>
          <p:cNvSpPr txBox="1">
            <a:spLocks/>
          </p:cNvSpPr>
          <p:nvPr/>
        </p:nvSpPr>
        <p:spPr>
          <a:xfrm rot="10800000" flipV="1">
            <a:off x="3461079" y="7684361"/>
            <a:ext cx="5549597" cy="470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en-US" b="0" dirty="0" err="1">
                <a:solidFill>
                  <a:schemeClr val="bg1"/>
                </a:solidFill>
                <a:latin typeface="Montserrat Medium" pitchFamily="2" charset="77"/>
              </a:rPr>
              <a:t>Shrihriday</a:t>
            </a:r>
            <a:r>
              <a:rPr lang="en-US" b="0" dirty="0">
                <a:solidFill>
                  <a:schemeClr val="bg1"/>
                </a:solidFill>
                <a:latin typeface="Montserrat Medium" pitchFamily="2" charset="77"/>
              </a:rPr>
              <a:t> Bhagwat</a:t>
            </a:r>
            <a:endParaRPr lang="de-US" b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C295C1-E784-05C5-9512-3582A70F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0000" y="7346746"/>
            <a:ext cx="2355338" cy="2340000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4626EF7-DCEE-EBDA-6F4A-094BBF465A96}"/>
              </a:ext>
            </a:extLst>
          </p:cNvPr>
          <p:cNvSpPr txBox="1">
            <a:spLocks/>
          </p:cNvSpPr>
          <p:nvPr/>
        </p:nvSpPr>
        <p:spPr>
          <a:xfrm>
            <a:off x="3954488" y="8877616"/>
            <a:ext cx="3380215" cy="31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de-DE" sz="2400" b="0" dirty="0">
                <a:solidFill>
                  <a:schemeClr val="bg1"/>
                </a:solidFill>
                <a:latin typeface="Montserrat Light" pitchFamily="2" charset="77"/>
              </a:rPr>
              <a:t>in/</a:t>
            </a:r>
            <a:r>
              <a:rPr lang="de-DE" sz="2400" b="0" dirty="0" err="1">
                <a:solidFill>
                  <a:schemeClr val="bg1"/>
                </a:solidFill>
                <a:latin typeface="Montserrat Light" pitchFamily="2" charset="77"/>
              </a:rPr>
              <a:t>shrihriday</a:t>
            </a:r>
            <a:endParaRPr lang="de-US" sz="2400" b="0" dirty="0">
              <a:solidFill>
                <a:schemeClr val="bg1"/>
              </a:solidFill>
              <a:latin typeface="Montserrat Light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225AD64-63EB-C97D-1981-AA4FB18AADD6}"/>
              </a:ext>
            </a:extLst>
          </p:cNvPr>
          <p:cNvSpPr txBox="1">
            <a:spLocks/>
          </p:cNvSpPr>
          <p:nvPr/>
        </p:nvSpPr>
        <p:spPr>
          <a:xfrm>
            <a:off x="3954489" y="8427145"/>
            <a:ext cx="3380215" cy="31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de-DE" sz="2400" b="0" dirty="0">
                <a:solidFill>
                  <a:schemeClr val="bg1"/>
                </a:solidFill>
                <a:latin typeface="Montserrat Light" pitchFamily="2" charset="77"/>
              </a:rPr>
              <a:t>@shreebhagwat94</a:t>
            </a:r>
            <a:endParaRPr lang="de-US" sz="2400" b="0" dirty="0">
              <a:solidFill>
                <a:schemeClr val="bg1"/>
              </a:solidFill>
              <a:latin typeface="Montserrat Light" pitchFamily="2" charset="77"/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3B3FBD3C-6FFC-2162-0AAF-010B4B87F8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0978" y="8465245"/>
            <a:ext cx="288080" cy="233921"/>
          </a:xfrm>
          <a:prstGeom prst="rect">
            <a:avLst/>
          </a:prstGeom>
        </p:spPr>
      </p:pic>
      <p:pic>
        <p:nvPicPr>
          <p:cNvPr id="9" name="Grafik 5">
            <a:extLst>
              <a:ext uri="{FF2B5EF4-FFF2-40B4-BE49-F238E27FC236}">
                <a16:creationId xmlns:a16="http://schemas.microsoft.com/office/drawing/2014/main" id="{B3779305-918D-48AC-5BA6-F3081374651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1170" y="8890349"/>
            <a:ext cx="242911" cy="242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7A1E1-E8E2-CAAE-AA75-F5F6DEE34119}"/>
              </a:ext>
            </a:extLst>
          </p:cNvPr>
          <p:cNvSpPr txBox="1"/>
          <p:nvPr/>
        </p:nvSpPr>
        <p:spPr>
          <a:xfrm>
            <a:off x="5969479" y="-81088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3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Interface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8"/>
            <a:ext cx="16598685" cy="4088783"/>
          </a:xfrm>
        </p:spPr>
        <p:txBody>
          <a:bodyPr/>
          <a:lstStyle/>
          <a:p>
            <a:r>
              <a:rPr lang="en-US" dirty="0"/>
              <a:t>Widgets which </a:t>
            </a:r>
            <a:r>
              <a:rPr lang="en-US" b="1" dirty="0">
                <a:solidFill>
                  <a:schemeClr val="accent3"/>
                </a:solidFill>
              </a:rPr>
              <a:t>interacts</a:t>
            </a:r>
            <a:r>
              <a:rPr lang="en-US" dirty="0"/>
              <a:t> with users.</a:t>
            </a:r>
          </a:p>
          <a:p>
            <a:r>
              <a:rPr lang="en-US" dirty="0"/>
              <a:t>User can </a:t>
            </a:r>
            <a:r>
              <a:rPr lang="en-US" b="1" dirty="0">
                <a:solidFill>
                  <a:schemeClr val="accent3"/>
                </a:solidFill>
              </a:rPr>
              <a:t>tap, scroll, swipe, type</a:t>
            </a:r>
            <a:r>
              <a:rPr lang="en-US" dirty="0"/>
              <a:t>. Any type of interaction.</a:t>
            </a:r>
          </a:p>
        </p:txBody>
      </p:sp>
    </p:spTree>
    <p:extLst>
      <p:ext uri="{BB962C8B-B14F-4D97-AF65-F5344CB8AC3E}">
        <p14:creationId xmlns:p14="http://schemas.microsoft.com/office/powerpoint/2010/main" val="35572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Child Widget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8"/>
            <a:ext cx="16598685" cy="1495709"/>
          </a:xfrm>
        </p:spPr>
        <p:txBody>
          <a:bodyPr/>
          <a:lstStyle/>
          <a:p>
            <a:r>
              <a:rPr lang="en-US" dirty="0"/>
              <a:t>Widgets which can have </a:t>
            </a:r>
            <a:r>
              <a:rPr lang="en-US" dirty="0">
                <a:solidFill>
                  <a:schemeClr val="accent3"/>
                </a:solidFill>
              </a:rPr>
              <a:t>ONE</a:t>
            </a:r>
            <a:r>
              <a:rPr lang="en-US" dirty="0"/>
              <a:t> child widget.</a:t>
            </a:r>
          </a:p>
          <a:p>
            <a:r>
              <a:rPr lang="en-US" dirty="0"/>
              <a:t>Container, Center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7AA3FD-E00C-4DCE-B21D-287536452299}"/>
              </a:ext>
            </a:extLst>
          </p:cNvPr>
          <p:cNvSpPr txBox="1">
            <a:spLocks/>
          </p:cNvSpPr>
          <p:nvPr/>
        </p:nvSpPr>
        <p:spPr>
          <a:xfrm>
            <a:off x="846244" y="4736357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baseline="0">
                <a:solidFill>
                  <a:schemeClr val="accent3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Multi Child Widget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773419-C748-3C65-C8D6-FF44D87E71A6}"/>
              </a:ext>
            </a:extLst>
          </p:cNvPr>
          <p:cNvSpPr txBox="1">
            <a:spLocks/>
          </p:cNvSpPr>
          <p:nvPr/>
        </p:nvSpPr>
        <p:spPr>
          <a:xfrm>
            <a:off x="846244" y="6000872"/>
            <a:ext cx="16598685" cy="149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5741" marR="0" indent="-432000" algn="l" defTabSz="87915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001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879158" marR="0" indent="-433471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1" b="0" i="0" kern="1200" baseline="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2pPr>
            <a:lvl3pPr marL="1324845" marR="0" indent="-430422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3pPr>
            <a:lvl4pPr marL="1800542" marR="0" indent="-476333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4pPr>
            <a:lvl5pPr marL="2057761" marR="0" indent="-412030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5pPr>
            <a:lvl6pPr marL="2141118" marR="0" indent="0" algn="l" defTabSz="87915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None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663" marR="0" indent="-433465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00" marR="0" indent="-423937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8302" marR="0" indent="-428702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Widgets which can have </a:t>
            </a:r>
            <a:r>
              <a:rPr lang="en-US" dirty="0">
                <a:solidFill>
                  <a:schemeClr val="accent3"/>
                </a:solidFill>
              </a:rPr>
              <a:t>MORE THAN ONE </a:t>
            </a:r>
            <a:r>
              <a:rPr lang="en-US" dirty="0"/>
              <a:t>child (Children) widget.</a:t>
            </a:r>
          </a:p>
          <a:p>
            <a:r>
              <a:rPr lang="en-US" dirty="0"/>
              <a:t>Row, Column, Grid etc.</a:t>
            </a:r>
          </a:p>
        </p:txBody>
      </p:sp>
    </p:spTree>
    <p:extLst>
      <p:ext uri="{BB962C8B-B14F-4D97-AF65-F5344CB8AC3E}">
        <p14:creationId xmlns:p14="http://schemas.microsoft.com/office/powerpoint/2010/main" val="66041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Project</a:t>
            </a:r>
          </a:p>
        </p:txBody>
      </p:sp>
    </p:spTree>
    <p:extLst>
      <p:ext uri="{BB962C8B-B14F-4D97-AF65-F5344CB8AC3E}">
        <p14:creationId xmlns:p14="http://schemas.microsoft.com/office/powerpoint/2010/main" val="185162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Download Starter Project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17B566-D6E8-AAC5-D20D-016E9D759B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936821"/>
            <a:ext cx="16598685" cy="1935217"/>
          </a:xfrm>
        </p:spPr>
        <p:txBody>
          <a:bodyPr/>
          <a:lstStyle/>
          <a:p>
            <a:pPr marL="857250" indent="-857250"/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Head over to </a:t>
            </a:r>
            <a:r>
              <a:rPr lang="en-US" sz="32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github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 and clone or download the starter project.</a:t>
            </a:r>
            <a:endParaRPr lang="en-US" sz="3200" b="0" i="0" u="none" strike="noStrike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Google Sans"/>
            </a:endParaRPr>
          </a:p>
          <a:p>
            <a:pPr marL="857250" indent="-857250"/>
            <a:r>
              <a:rPr lang="en-US" sz="3200" dirty="0">
                <a:latin typeface="Google Sans"/>
              </a:rPr>
              <a:t>Open the project in your favorite </a:t>
            </a:r>
            <a:r>
              <a:rPr lang="en-US" sz="3200" dirty="0">
                <a:solidFill>
                  <a:schemeClr val="accent3"/>
                </a:solidFill>
                <a:latin typeface="Google Sans"/>
              </a:rPr>
              <a:t>IDE</a:t>
            </a:r>
            <a:r>
              <a:rPr lang="en-US" sz="3200" dirty="0">
                <a:latin typeface="Google Sans"/>
              </a:rPr>
              <a:t>. </a:t>
            </a:r>
            <a:endParaRPr lang="en-IN" sz="3200" b="0" i="0" u="none" strike="noStrike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7308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446004"/>
            <a:ext cx="16598685" cy="1396579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Let’s check the </a:t>
            </a:r>
            <a:r>
              <a:rPr lang="en-IN" sz="6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starter</a:t>
            </a: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 project.</a:t>
            </a:r>
            <a:endParaRPr lang="en-US" sz="6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9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446004"/>
            <a:ext cx="16598685" cy="1396579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Understanding Layout Widgets</a:t>
            </a:r>
            <a:endParaRPr lang="en-US" sz="6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6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Container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221903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Is a common </a:t>
            </a:r>
            <a:r>
              <a:rPr lang="en-US" sz="3200" dirty="0">
                <a:solidFill>
                  <a:schemeClr val="accent3"/>
                </a:solidFill>
              </a:rPr>
              <a:t>painting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3"/>
                </a:solidFill>
              </a:rPr>
              <a:t>positioning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3"/>
                </a:solidFill>
              </a:rPr>
              <a:t>sizing</a:t>
            </a:r>
            <a:r>
              <a:rPr lang="en-US" sz="3200" dirty="0"/>
              <a:t> widget.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660B6-CCB8-53BD-AF7D-4D0FA49933D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64072" y="4455745"/>
            <a:ext cx="5453204" cy="54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16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Can create container of any </a:t>
            </a:r>
            <a:r>
              <a:rPr lang="en-US" dirty="0">
                <a:solidFill>
                  <a:schemeClr val="accent3"/>
                </a:solidFill>
              </a:rPr>
              <a:t>size shape, </a:t>
            </a:r>
            <a:r>
              <a:rPr lang="en-US" dirty="0" err="1">
                <a:solidFill>
                  <a:schemeClr val="accent3"/>
                </a:solidFill>
              </a:rPr>
              <a:t>colour</a:t>
            </a:r>
            <a:r>
              <a:rPr lang="en-US" dirty="0">
                <a:solidFill>
                  <a:schemeClr val="accent3"/>
                </a:solidFill>
              </a:rPr>
              <a:t>, decoration</a:t>
            </a:r>
            <a:r>
              <a:rPr lang="en-US" dirty="0"/>
              <a:t>.</a:t>
            </a:r>
          </a:p>
          <a:p>
            <a:r>
              <a:rPr lang="en-US" dirty="0"/>
              <a:t>Is a </a:t>
            </a:r>
            <a:r>
              <a:rPr lang="en-US" dirty="0">
                <a:solidFill>
                  <a:schemeClr val="accent3"/>
                </a:solidFill>
              </a:rPr>
              <a:t>single child</a:t>
            </a:r>
            <a:r>
              <a:rPr lang="en-US" dirty="0"/>
              <a:t> widget.</a:t>
            </a:r>
          </a:p>
          <a:p>
            <a:r>
              <a:rPr lang="en-US" dirty="0"/>
              <a:t>If no size is given, takes the size of child widget.</a:t>
            </a:r>
          </a:p>
          <a:p>
            <a:r>
              <a:rPr lang="en-US" dirty="0"/>
              <a:t>Decoration property to,</a:t>
            </a:r>
          </a:p>
          <a:p>
            <a:pPr lvl="1"/>
            <a:r>
              <a:rPr lang="en-US" dirty="0" err="1"/>
              <a:t>Colour</a:t>
            </a:r>
            <a:endParaRPr lang="en-US" dirty="0"/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Border</a:t>
            </a:r>
          </a:p>
          <a:p>
            <a:pPr lvl="1"/>
            <a:r>
              <a:rPr lang="en-US" dirty="0"/>
              <a:t>Border Radius</a:t>
            </a:r>
          </a:p>
          <a:p>
            <a:pPr lvl="1"/>
            <a:r>
              <a:rPr lang="en-US" dirty="0"/>
              <a:t>Shadow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446004"/>
            <a:ext cx="16598685" cy="1396579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Container.</a:t>
            </a:r>
            <a:endParaRPr lang="en-US" sz="6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1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Padding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2219039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A widget that gives padding to its child widget.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380F7-59DA-9AA0-329A-AF01B42EF6F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66796" y="4086307"/>
            <a:ext cx="4992356" cy="4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Flutter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3023346"/>
          </a:xfrm>
        </p:spPr>
        <p:txBody>
          <a:bodyPr/>
          <a:lstStyle/>
          <a:p>
            <a:pPr algn="ctr"/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Flutter is an </a:t>
            </a:r>
            <a:r>
              <a:rPr lang="en-IN" sz="6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Open Source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  </a:t>
            </a: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Framework by Google for building beautiful, natively complied, </a:t>
            </a:r>
            <a:r>
              <a:rPr lang="en-IN" sz="6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multi platform</a:t>
            </a: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 application from a </a:t>
            </a:r>
            <a:r>
              <a:rPr lang="en-IN" sz="6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Single Code Base</a:t>
            </a:r>
            <a:endParaRPr lang="en-US" sz="8000" dirty="0">
              <a:solidFill>
                <a:schemeClr val="accent3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698538-9167-00FA-6E28-1A87EA1912BB}"/>
              </a:ext>
            </a:extLst>
          </p:cNvPr>
          <p:cNvGrpSpPr/>
          <p:nvPr/>
        </p:nvGrpSpPr>
        <p:grpSpPr>
          <a:xfrm>
            <a:off x="4231920" y="6304948"/>
            <a:ext cx="9827334" cy="1862691"/>
            <a:chOff x="3509903" y="5592938"/>
            <a:chExt cx="9827334" cy="1862691"/>
          </a:xfrm>
        </p:grpSpPr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579D9596-3228-E442-53B0-6F385010F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432" y="5592938"/>
              <a:ext cx="1632072" cy="1862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9771350-6A8B-32D1-7966-FA6AD9B64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7066" y="5640508"/>
              <a:ext cx="1760171" cy="176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B75265E8-D582-942B-C1EE-DDE98C164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9903" y="5712678"/>
              <a:ext cx="1382265" cy="1623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02B5D79F-9AEB-96A8-569B-33AB6C476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4768" y="5595767"/>
              <a:ext cx="1857033" cy="1857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724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446004"/>
            <a:ext cx="16598685" cy="1396579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8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Padding.</a:t>
            </a:r>
            <a:endParaRPr lang="en-US" sz="115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Give padding to any child widget. Also a single child widget.</a:t>
            </a:r>
          </a:p>
          <a:p>
            <a:r>
              <a:rPr lang="en-US" dirty="0"/>
              <a:t>Types of </a:t>
            </a:r>
            <a:r>
              <a:rPr lang="en-US" dirty="0" err="1"/>
              <a:t>Paddiing</a:t>
            </a:r>
            <a:endParaRPr lang="en-US" dirty="0"/>
          </a:p>
          <a:p>
            <a:pPr lvl="1"/>
            <a:r>
              <a:rPr lang="en-US" dirty="0"/>
              <a:t>all: equal padding from </a:t>
            </a:r>
            <a:r>
              <a:rPr lang="en-US" b="1" dirty="0">
                <a:solidFill>
                  <a:schemeClr val="accent3"/>
                </a:solidFill>
              </a:rPr>
              <a:t>all sides</a:t>
            </a:r>
          </a:p>
          <a:p>
            <a:pPr lvl="1"/>
            <a:r>
              <a:rPr lang="en-US" dirty="0"/>
              <a:t>only: Only for a specific </a:t>
            </a:r>
            <a:r>
              <a:rPr lang="en-US" b="1" dirty="0">
                <a:solidFill>
                  <a:schemeClr val="accent3"/>
                </a:solidFill>
              </a:rPr>
              <a:t>mentioned</a:t>
            </a:r>
            <a:r>
              <a:rPr lang="en-US" dirty="0"/>
              <a:t> side. </a:t>
            </a:r>
          </a:p>
          <a:p>
            <a:pPr lvl="1"/>
            <a:r>
              <a:rPr lang="en-US" dirty="0" err="1"/>
              <a:t>fromLTBR</a:t>
            </a:r>
            <a:r>
              <a:rPr lang="en-US" dirty="0"/>
              <a:t>: In </a:t>
            </a:r>
            <a:r>
              <a:rPr lang="en-US" b="1" dirty="0">
                <a:solidFill>
                  <a:schemeClr val="accent3"/>
                </a:solidFill>
              </a:rPr>
              <a:t>sequence</a:t>
            </a:r>
            <a:r>
              <a:rPr lang="en-US" dirty="0"/>
              <a:t> – Left, Top, Bottom Right.</a:t>
            </a:r>
          </a:p>
          <a:p>
            <a:pPr lvl="1"/>
            <a:r>
              <a:rPr lang="en-US" dirty="0"/>
              <a:t>Symmetric: </a:t>
            </a:r>
            <a:r>
              <a:rPr lang="en-US" b="1" dirty="0">
                <a:solidFill>
                  <a:schemeClr val="accent3"/>
                </a:solidFill>
              </a:rPr>
              <a:t>horizontal and vertical</a:t>
            </a:r>
          </a:p>
          <a:p>
            <a:pPr marL="445687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</a:t>
            </a:r>
          </a:p>
        </p:txBody>
      </p:sp>
    </p:spTree>
    <p:extLst>
      <p:ext uri="{BB962C8B-B14F-4D97-AF65-F5344CB8AC3E}">
        <p14:creationId xmlns:p14="http://schemas.microsoft.com/office/powerpoint/2010/main" val="1664680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 Child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3556520"/>
          </a:xfrm>
        </p:spPr>
        <p:txBody>
          <a:bodyPr/>
          <a:lstStyle/>
          <a:p>
            <a:pPr marL="857250" indent="-857250"/>
            <a:r>
              <a:rPr lang="en-US" sz="3000" dirty="0"/>
              <a:t>Widgets which can more than </a:t>
            </a:r>
            <a:r>
              <a:rPr lang="en-US" sz="3000" b="1" dirty="0">
                <a:solidFill>
                  <a:schemeClr val="accent3"/>
                </a:solidFill>
              </a:rPr>
              <a:t>one children </a:t>
            </a:r>
            <a:r>
              <a:rPr lang="en-US" sz="3000" dirty="0"/>
              <a:t>as their child.</a:t>
            </a:r>
          </a:p>
          <a:p>
            <a:pPr marL="857250" indent="-857250"/>
            <a:r>
              <a:rPr lang="en-US" sz="3000" dirty="0"/>
              <a:t>Use to create </a:t>
            </a:r>
            <a:r>
              <a:rPr lang="en-US" sz="3000" b="1" dirty="0">
                <a:solidFill>
                  <a:schemeClr val="accent3"/>
                </a:solidFill>
              </a:rPr>
              <a:t>UI layout</a:t>
            </a:r>
            <a:r>
              <a:rPr lang="en-US" sz="3000" dirty="0"/>
              <a:t>.</a:t>
            </a:r>
          </a:p>
          <a:p>
            <a:pPr marL="857250" indent="-857250"/>
            <a:r>
              <a:rPr lang="en-US" sz="3000" dirty="0"/>
              <a:t>Row, Column etc.</a:t>
            </a:r>
          </a:p>
          <a:p>
            <a:pPr marL="857250" indent="-857250"/>
            <a:r>
              <a:rPr lang="en-US" sz="3000" dirty="0"/>
              <a:t>Rows: Align </a:t>
            </a:r>
            <a:r>
              <a:rPr lang="en-US" sz="3000" b="1" dirty="0">
                <a:solidFill>
                  <a:schemeClr val="accent3"/>
                </a:solidFill>
              </a:rPr>
              <a:t>horizontal</a:t>
            </a:r>
          </a:p>
          <a:p>
            <a:pPr marL="857250" indent="-857250"/>
            <a:r>
              <a:rPr lang="en-US" sz="3000" dirty="0"/>
              <a:t>Columns: Align </a:t>
            </a:r>
            <a:r>
              <a:rPr lang="en-US" sz="3000" b="1" dirty="0">
                <a:solidFill>
                  <a:schemeClr val="accent3"/>
                </a:solidFill>
              </a:rPr>
              <a:t>Vertical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748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5235" y="1991662"/>
            <a:ext cx="17121695" cy="1679586"/>
          </a:xfrm>
        </p:spPr>
        <p:txBody>
          <a:bodyPr/>
          <a:lstStyle/>
          <a:p>
            <a:r>
              <a:rPr lang="en-US" dirty="0"/>
              <a:t>Multi-Child Layout Widget.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Arranges Widget from </a:t>
            </a:r>
            <a:r>
              <a:rPr lang="en-US" b="1" dirty="0"/>
              <a:t>top to Bottom </a:t>
            </a:r>
            <a:r>
              <a:rPr lang="en-US" dirty="0"/>
              <a:t>or Vertical direction.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5C6C5-F839-4B40-231B-417D22F7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63" y="3990604"/>
            <a:ext cx="5344639" cy="53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446004"/>
            <a:ext cx="16598685" cy="1396579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Column.</a:t>
            </a:r>
            <a:endParaRPr lang="en-US" sz="6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5235" y="1991662"/>
            <a:ext cx="16475855" cy="6469950"/>
          </a:xfrm>
        </p:spPr>
        <p:txBody>
          <a:bodyPr/>
          <a:lstStyle/>
          <a:p>
            <a:r>
              <a:rPr lang="en-US" dirty="0"/>
              <a:t>Axis Alignment helps in arranging the child widgets.</a:t>
            </a:r>
          </a:p>
          <a:p>
            <a:pPr lvl="1"/>
            <a:r>
              <a:rPr lang="en-US" b="1" dirty="0" err="1">
                <a:solidFill>
                  <a:schemeClr val="accent3"/>
                </a:solidFill>
              </a:rPr>
              <a:t>MainAxisAlignment</a:t>
            </a:r>
            <a:r>
              <a:rPr lang="en-US" dirty="0"/>
              <a:t>: Axis parallel to the alignment.</a:t>
            </a:r>
          </a:p>
          <a:p>
            <a:pPr lvl="1"/>
            <a:r>
              <a:rPr lang="en-US" b="1" dirty="0" err="1">
                <a:solidFill>
                  <a:schemeClr val="accent3"/>
                </a:solidFill>
              </a:rPr>
              <a:t>CrossAxisAlignment</a:t>
            </a:r>
            <a:r>
              <a:rPr lang="en-US" dirty="0"/>
              <a:t>: Axis perpendicular to the alignment.</a:t>
            </a:r>
          </a:p>
          <a:p>
            <a:pPr lvl="1"/>
            <a:endParaRPr lang="en-US" dirty="0"/>
          </a:p>
          <a:p>
            <a:r>
              <a:rPr lang="en-US" dirty="0"/>
              <a:t>For Column</a:t>
            </a:r>
          </a:p>
          <a:p>
            <a:pPr lvl="1"/>
            <a:r>
              <a:rPr lang="en-US" dirty="0"/>
              <a:t>Main axis alignment runs vertically and cross axis alignment runs horizontally.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Row</a:t>
            </a:r>
          </a:p>
          <a:p>
            <a:pPr lvl="1"/>
            <a:r>
              <a:rPr lang="en-US" dirty="0"/>
              <a:t>Main axis alignment runs horizontally and cross axis alignment runs vertically.</a:t>
            </a:r>
          </a:p>
          <a:p>
            <a:pPr marL="445687" lvl="1" indent="0">
              <a:buNone/>
            </a:pPr>
            <a:endParaRPr lang="en-US" dirty="0"/>
          </a:p>
          <a:p>
            <a:pPr marL="445687" lvl="1" indent="0">
              <a:buNone/>
            </a:pPr>
            <a:endParaRPr lang="en-US" dirty="0"/>
          </a:p>
          <a:p>
            <a:pPr marL="4456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1ED6C-45A1-7A50-F739-615E3F6BB22A}"/>
              </a:ext>
            </a:extLst>
          </p:cNvPr>
          <p:cNvSpPr txBox="1"/>
          <p:nvPr/>
        </p:nvSpPr>
        <p:spPr>
          <a:xfrm>
            <a:off x="9921922" y="2442949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5235" y="1991662"/>
            <a:ext cx="17121695" cy="1679586"/>
          </a:xfrm>
        </p:spPr>
        <p:txBody>
          <a:bodyPr/>
          <a:lstStyle/>
          <a:p>
            <a:r>
              <a:rPr lang="en-US" dirty="0"/>
              <a:t>Multi-Child Layout Widget.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Arranges Widget from </a:t>
            </a:r>
            <a:r>
              <a:rPr lang="en-US" b="1" dirty="0">
                <a:solidFill>
                  <a:schemeClr val="accent3"/>
                </a:solidFill>
              </a:rPr>
              <a:t>left to right </a:t>
            </a:r>
            <a:r>
              <a:rPr lang="en-US" dirty="0"/>
              <a:t>or horizontal direction.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5C6C5-F839-4B40-231B-417D22F7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14763" y="3990604"/>
            <a:ext cx="5344639" cy="53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446004"/>
            <a:ext cx="16598685" cy="1396579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Row.</a:t>
            </a:r>
            <a:endParaRPr lang="en-US" sz="6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07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Widget</a:t>
            </a:r>
          </a:p>
        </p:txBody>
      </p:sp>
    </p:spTree>
    <p:extLst>
      <p:ext uri="{BB962C8B-B14F-4D97-AF65-F5344CB8AC3E}">
        <p14:creationId xmlns:p14="http://schemas.microsoft.com/office/powerpoint/2010/main" val="24347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446004"/>
            <a:ext cx="16598685" cy="1396579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Everythin</a:t>
            </a:r>
            <a:r>
              <a:rPr lang="en-IN" sz="8000" dirty="0">
                <a:solidFill>
                  <a:srgbClr val="FFFFFF"/>
                </a:solidFill>
                <a:latin typeface="Google Sans"/>
              </a:rPr>
              <a:t>g is a </a:t>
            </a:r>
            <a:r>
              <a:rPr lang="en-IN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oogle Sans"/>
              </a:rPr>
              <a:t>Widget</a:t>
            </a:r>
            <a:endParaRPr lang="en-US" sz="1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48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Wrap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7311206"/>
          </a:xfrm>
        </p:spPr>
        <p:txBody>
          <a:bodyPr/>
          <a:lstStyle/>
          <a:p>
            <a:pPr marL="857250" indent="-857250"/>
            <a:r>
              <a:rPr lang="en-US" sz="3000" dirty="0"/>
              <a:t>Widgets to display its children in </a:t>
            </a:r>
            <a:r>
              <a:rPr lang="en-US" sz="3000" b="1" dirty="0">
                <a:solidFill>
                  <a:schemeClr val="accent3"/>
                </a:solidFill>
              </a:rPr>
              <a:t>multiple horizontal and vertical manner</a:t>
            </a:r>
            <a:r>
              <a:rPr lang="en-US" sz="3000" dirty="0"/>
              <a:t>.</a:t>
            </a:r>
          </a:p>
          <a:p>
            <a:pPr marL="857250" indent="-857250"/>
            <a:r>
              <a:rPr lang="en-US" sz="3000" dirty="0"/>
              <a:t>Wraps the widget to screen size , so that they do not go beyond the limited screen space.</a:t>
            </a:r>
          </a:p>
          <a:p>
            <a:pPr marL="857250" indent="-857250"/>
            <a:r>
              <a:rPr lang="en-US" sz="3000" dirty="0"/>
              <a:t>Important properties</a:t>
            </a:r>
          </a:p>
          <a:p>
            <a:pPr marL="1650667" lvl="1" indent="-857250"/>
            <a:r>
              <a:rPr lang="en-US" sz="3000" dirty="0"/>
              <a:t>Axis: (Direction) Decides if children are arranged horizontally or vertically.</a:t>
            </a:r>
          </a:p>
          <a:p>
            <a:pPr marL="1650667" lvl="1" indent="-857250"/>
            <a:r>
              <a:rPr lang="en-US" sz="3000" dirty="0"/>
              <a:t>Spacing: Gap between adjacent widgets.</a:t>
            </a:r>
          </a:p>
          <a:p>
            <a:pPr marL="1650667" lvl="1" indent="-857250"/>
            <a:r>
              <a:rPr lang="en-US" sz="3000" dirty="0" err="1"/>
              <a:t>runSpacing</a:t>
            </a:r>
            <a:r>
              <a:rPr lang="en-US" sz="3000" dirty="0"/>
              <a:t>: Gap between lines.</a:t>
            </a:r>
          </a:p>
          <a:p>
            <a:pPr marL="1650667" lvl="1" indent="-857250"/>
            <a:endParaRPr lang="en-US" sz="3000" dirty="0"/>
          </a:p>
          <a:p>
            <a:pPr marL="1650667" lvl="1" indent="-857250"/>
            <a:endParaRPr lang="en-US" sz="3000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76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5235" y="1991662"/>
            <a:ext cx="17121695" cy="1679586"/>
          </a:xfrm>
        </p:spPr>
        <p:txBody>
          <a:bodyPr/>
          <a:lstStyle/>
          <a:p>
            <a:r>
              <a:rPr lang="en-US" dirty="0"/>
              <a:t>Multi-Child Layout Widget.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Arranges Widget from top to Bottom or Vertical direction.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CF0E8-42D3-9A17-0716-BCA604587138}"/>
              </a:ext>
            </a:extLst>
          </p:cNvPr>
          <p:cNvSpPr/>
          <p:nvPr/>
        </p:nvSpPr>
        <p:spPr>
          <a:xfrm>
            <a:off x="975235" y="5625891"/>
            <a:ext cx="4067502" cy="346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9CEB7-8BD7-A720-80D8-6EB603EC306D}"/>
              </a:ext>
            </a:extLst>
          </p:cNvPr>
          <p:cNvSpPr/>
          <p:nvPr/>
        </p:nvSpPr>
        <p:spPr>
          <a:xfrm>
            <a:off x="1227483" y="5945247"/>
            <a:ext cx="911888" cy="4979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C2F4D-AA62-47E2-E8F9-60E2E01D7AF4}"/>
              </a:ext>
            </a:extLst>
          </p:cNvPr>
          <p:cNvSpPr/>
          <p:nvPr/>
        </p:nvSpPr>
        <p:spPr>
          <a:xfrm>
            <a:off x="2286285" y="5945247"/>
            <a:ext cx="911888" cy="4979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6EDD2-2BC3-28E2-C013-E9CAEBB370BC}"/>
              </a:ext>
            </a:extLst>
          </p:cNvPr>
          <p:cNvSpPr/>
          <p:nvPr/>
        </p:nvSpPr>
        <p:spPr>
          <a:xfrm>
            <a:off x="3345087" y="5945247"/>
            <a:ext cx="911888" cy="4979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77859-B653-28EB-162E-ED6C05AC41E2}"/>
              </a:ext>
            </a:extLst>
          </p:cNvPr>
          <p:cNvSpPr/>
          <p:nvPr/>
        </p:nvSpPr>
        <p:spPr>
          <a:xfrm>
            <a:off x="4403889" y="5945247"/>
            <a:ext cx="911888" cy="4979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174D1-0A78-0750-1A80-8C9AF773ABAC}"/>
              </a:ext>
            </a:extLst>
          </p:cNvPr>
          <p:cNvSpPr/>
          <p:nvPr/>
        </p:nvSpPr>
        <p:spPr>
          <a:xfrm>
            <a:off x="12102664" y="5625891"/>
            <a:ext cx="4067502" cy="346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5C5AA-4C16-9B07-990A-F00B68FA48E7}"/>
              </a:ext>
            </a:extLst>
          </p:cNvPr>
          <p:cNvSpPr/>
          <p:nvPr/>
        </p:nvSpPr>
        <p:spPr>
          <a:xfrm>
            <a:off x="12354912" y="5945247"/>
            <a:ext cx="911888" cy="4979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A17B5-1957-40F5-BEAB-5718ABED2E64}"/>
              </a:ext>
            </a:extLst>
          </p:cNvPr>
          <p:cNvSpPr/>
          <p:nvPr/>
        </p:nvSpPr>
        <p:spPr>
          <a:xfrm>
            <a:off x="13413714" y="5945247"/>
            <a:ext cx="911888" cy="4979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DC892-1E99-47D7-2E59-7499DA206FD0}"/>
              </a:ext>
            </a:extLst>
          </p:cNvPr>
          <p:cNvSpPr/>
          <p:nvPr/>
        </p:nvSpPr>
        <p:spPr>
          <a:xfrm>
            <a:off x="14472516" y="5945247"/>
            <a:ext cx="911888" cy="4979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4922CC-91C3-472A-8169-1EB535B093C4}"/>
              </a:ext>
            </a:extLst>
          </p:cNvPr>
          <p:cNvSpPr/>
          <p:nvPr/>
        </p:nvSpPr>
        <p:spPr>
          <a:xfrm>
            <a:off x="12354912" y="6762531"/>
            <a:ext cx="911888" cy="4979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2B35677-AC70-D9F6-B8D8-6E731FDA0A0F}"/>
              </a:ext>
            </a:extLst>
          </p:cNvPr>
          <p:cNvSpPr txBox="1">
            <a:spLocks/>
          </p:cNvSpPr>
          <p:nvPr/>
        </p:nvSpPr>
        <p:spPr>
          <a:xfrm>
            <a:off x="1164422" y="4080955"/>
            <a:ext cx="4067502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baseline="0">
                <a:solidFill>
                  <a:schemeClr val="accent3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r>
              <a:rPr lang="en-US" b="1" dirty="0"/>
              <a:t>Row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7578B3A-3688-B07F-9EE8-2950233D91F1}"/>
              </a:ext>
            </a:extLst>
          </p:cNvPr>
          <p:cNvSpPr txBox="1">
            <a:spLocks/>
          </p:cNvSpPr>
          <p:nvPr/>
        </p:nvSpPr>
        <p:spPr>
          <a:xfrm>
            <a:off x="12102664" y="4080664"/>
            <a:ext cx="4067502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baseline="0">
                <a:solidFill>
                  <a:schemeClr val="accent3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r>
              <a:rPr lang="en-US" b="1" dirty="0"/>
              <a:t>Wrap</a:t>
            </a:r>
          </a:p>
        </p:txBody>
      </p:sp>
    </p:spTree>
    <p:extLst>
      <p:ext uri="{BB962C8B-B14F-4D97-AF65-F5344CB8AC3E}">
        <p14:creationId xmlns:p14="http://schemas.microsoft.com/office/powerpoint/2010/main" val="37614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446004"/>
            <a:ext cx="16598685" cy="1396579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Wrap.</a:t>
            </a:r>
            <a:endParaRPr lang="en-US" sz="6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34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FractionallySizedBox</a:t>
            </a:r>
            <a:r>
              <a:rPr lang="en-US" b="1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3023345"/>
          </a:xfrm>
        </p:spPr>
        <p:txBody>
          <a:bodyPr/>
          <a:lstStyle/>
          <a:p>
            <a:pPr marL="857250" indent="-857250"/>
            <a:r>
              <a:rPr lang="en-US" sz="3000" dirty="0"/>
              <a:t>A sized box widgets which sizes according to the </a:t>
            </a:r>
            <a:r>
              <a:rPr lang="en-US" sz="3000" b="1" dirty="0">
                <a:solidFill>
                  <a:schemeClr val="accent3"/>
                </a:solidFill>
              </a:rPr>
              <a:t>available space</a:t>
            </a:r>
            <a:r>
              <a:rPr lang="en-US" sz="3000" dirty="0"/>
              <a:t>.</a:t>
            </a:r>
          </a:p>
          <a:p>
            <a:pPr marL="857250" indent="-857250"/>
            <a:r>
              <a:rPr lang="en-US" sz="3000" dirty="0"/>
              <a:t>If given a child, restricts the child to the provided size.</a:t>
            </a:r>
          </a:p>
          <a:p>
            <a:pPr marL="857250" indent="-857250"/>
            <a:r>
              <a:rPr lang="en-US" sz="3000" dirty="0"/>
              <a:t>Have to provide width / height factor</a:t>
            </a:r>
          </a:p>
          <a:p>
            <a:pPr marL="857250" indent="-857250"/>
            <a:r>
              <a:rPr lang="en-US" sz="3000" dirty="0"/>
              <a:t>Percentage according to available space.</a:t>
            </a:r>
          </a:p>
          <a:p>
            <a:pPr marL="857250" indent="-857250"/>
            <a:endParaRPr lang="en-US" sz="3000" dirty="0"/>
          </a:p>
          <a:p>
            <a:pPr marL="1650667" lvl="1" indent="-857250"/>
            <a:endParaRPr lang="en-US" sz="3000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4740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Expanded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3023345"/>
          </a:xfrm>
        </p:spPr>
        <p:txBody>
          <a:bodyPr/>
          <a:lstStyle/>
          <a:p>
            <a:pPr marL="857250" indent="-857250"/>
            <a:r>
              <a:rPr lang="en-US" sz="3000" dirty="0"/>
              <a:t>A widgets that </a:t>
            </a:r>
            <a:r>
              <a:rPr lang="en-US" sz="3000" dirty="0">
                <a:solidFill>
                  <a:schemeClr val="accent3"/>
                </a:solidFill>
              </a:rPr>
              <a:t>expands</a:t>
            </a:r>
            <a:r>
              <a:rPr lang="en-US" sz="3000" dirty="0"/>
              <a:t> a child of Row, Column or Flex to </a:t>
            </a:r>
            <a:r>
              <a:rPr lang="en-US" sz="3000" dirty="0">
                <a:solidFill>
                  <a:schemeClr val="accent3"/>
                </a:solidFill>
              </a:rPr>
              <a:t>fill</a:t>
            </a:r>
            <a:r>
              <a:rPr lang="en-US" sz="3000" dirty="0"/>
              <a:t> the available space.</a:t>
            </a:r>
          </a:p>
          <a:p>
            <a:pPr marL="857250" indent="-857250"/>
            <a:r>
              <a:rPr lang="en-IN" dirty="0"/>
              <a:t>If multiple children are expanded, the available space is divided among them according to the </a:t>
            </a:r>
            <a:r>
              <a:rPr lang="en-IN" dirty="0">
                <a:solidFill>
                  <a:schemeClr val="accent3"/>
                </a:solidFill>
              </a:rPr>
              <a:t>flex</a:t>
            </a:r>
            <a:r>
              <a:rPr lang="en-IN" dirty="0"/>
              <a:t> factor.</a:t>
            </a:r>
          </a:p>
          <a:p>
            <a:pPr marL="857250" indent="-857250"/>
            <a:r>
              <a:rPr lang="en-IN" dirty="0"/>
              <a:t>Must be a descendant of </a:t>
            </a:r>
            <a:r>
              <a:rPr lang="en-IN" dirty="0">
                <a:solidFill>
                  <a:schemeClr val="accent3"/>
                </a:solidFill>
              </a:rPr>
              <a:t>Row</a:t>
            </a:r>
            <a:r>
              <a:rPr lang="en-IN" dirty="0"/>
              <a:t>, </a:t>
            </a:r>
            <a:r>
              <a:rPr lang="en-IN" dirty="0">
                <a:solidFill>
                  <a:schemeClr val="accent3"/>
                </a:solidFill>
              </a:rPr>
              <a:t>Column</a:t>
            </a:r>
            <a:r>
              <a:rPr lang="en-IN" dirty="0"/>
              <a:t> or </a:t>
            </a:r>
            <a:r>
              <a:rPr lang="en-IN" dirty="0">
                <a:solidFill>
                  <a:schemeClr val="accent3"/>
                </a:solidFill>
              </a:rPr>
              <a:t>Flex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2C2A4-F970-32C5-4396-16D570FB004C}"/>
              </a:ext>
            </a:extLst>
          </p:cNvPr>
          <p:cNvSpPr txBox="1"/>
          <p:nvPr/>
        </p:nvSpPr>
        <p:spPr>
          <a:xfrm>
            <a:off x="-1948070" y="-4611757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2E9B16-2F21-F518-EE34-FE0B2C63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31" y="7143441"/>
            <a:ext cx="12237712" cy="25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SizedBox</a:t>
            </a:r>
            <a:r>
              <a:rPr lang="en-US" b="1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1895239"/>
          </a:xfrm>
        </p:spPr>
        <p:txBody>
          <a:bodyPr/>
          <a:lstStyle/>
          <a:p>
            <a:pPr marL="857250" indent="-857250"/>
            <a:r>
              <a:rPr lang="en-US" sz="3000" dirty="0" err="1"/>
              <a:t>SizedBox</a:t>
            </a:r>
            <a:r>
              <a:rPr lang="en-US" sz="3000" dirty="0"/>
              <a:t> Widgets creates a </a:t>
            </a:r>
            <a:r>
              <a:rPr lang="en-US" sz="3000" b="1" dirty="0">
                <a:solidFill>
                  <a:schemeClr val="accent3"/>
                </a:solidFill>
              </a:rPr>
              <a:t>Box</a:t>
            </a:r>
            <a:r>
              <a:rPr lang="en-US" sz="3000" dirty="0"/>
              <a:t> of given size</a:t>
            </a:r>
          </a:p>
          <a:p>
            <a:pPr marL="857250" indent="-857250"/>
            <a:r>
              <a:rPr lang="en-US" sz="3000" dirty="0"/>
              <a:t>Used to create </a:t>
            </a:r>
            <a:r>
              <a:rPr lang="en-US" sz="3000" b="1" dirty="0">
                <a:solidFill>
                  <a:schemeClr val="accent3"/>
                </a:solidFill>
              </a:rPr>
              <a:t>blank space </a:t>
            </a:r>
            <a:r>
              <a:rPr lang="en-US" sz="3000" dirty="0"/>
              <a:t>between two widgets.</a:t>
            </a:r>
          </a:p>
          <a:p>
            <a:pPr marL="857250" indent="-857250"/>
            <a:endParaRPr lang="en-US" sz="3000" dirty="0"/>
          </a:p>
          <a:p>
            <a:pPr marL="1650667" lvl="1" indent="-857250"/>
            <a:endParaRPr lang="en-US" sz="3000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8969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3272374"/>
            <a:ext cx="16598685" cy="3743839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</a:t>
            </a:r>
          </a:p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Expanded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>
                <a:effectLst/>
                <a:latin typeface="Google Sans"/>
              </a:rPr>
              <a:t>and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SizedBox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>
                <a:effectLst/>
                <a:latin typeface="Google Sans"/>
              </a:rPr>
              <a:t>Widget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7835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4339486"/>
          </a:xfrm>
        </p:spPr>
        <p:txBody>
          <a:bodyPr/>
          <a:lstStyle/>
          <a:p>
            <a:pPr marL="857250" indent="-857250"/>
            <a:r>
              <a:rPr lang="en-US" sz="3000" dirty="0"/>
              <a:t>Creates a </a:t>
            </a:r>
            <a:r>
              <a:rPr lang="en-US" sz="3000" dirty="0">
                <a:solidFill>
                  <a:schemeClr val="accent3"/>
                </a:solidFill>
              </a:rPr>
              <a:t>Stack</a:t>
            </a:r>
            <a:r>
              <a:rPr lang="en-US" sz="3000" dirty="0"/>
              <a:t> of layout Widgets.</a:t>
            </a:r>
          </a:p>
          <a:p>
            <a:pPr marL="857250" indent="-857250"/>
            <a:r>
              <a:rPr lang="en-US" sz="3000" dirty="0"/>
              <a:t>Arranges widgets on </a:t>
            </a:r>
            <a:r>
              <a:rPr lang="en-US" sz="3000" dirty="0">
                <a:solidFill>
                  <a:schemeClr val="accent3"/>
                </a:solidFill>
              </a:rPr>
              <a:t>top</a:t>
            </a:r>
            <a:r>
              <a:rPr lang="en-US" sz="3000" dirty="0"/>
              <a:t>.</a:t>
            </a:r>
          </a:p>
          <a:p>
            <a:pPr marL="857250" indent="-857250"/>
            <a:r>
              <a:rPr lang="en-US" sz="3000" dirty="0"/>
              <a:t>Alignment helps in aligning the child widgets with reference points.</a:t>
            </a:r>
          </a:p>
          <a:p>
            <a:pPr marL="857250" indent="-857250"/>
            <a:r>
              <a:rPr lang="en-US" sz="3000" dirty="0"/>
              <a:t>Position Widget can be used to give position for child widgets.</a:t>
            </a:r>
          </a:p>
          <a:p>
            <a:pPr marL="857250" indent="-857250"/>
            <a:r>
              <a:rPr lang="en-US" sz="3000" dirty="0"/>
              <a:t>Position Widget woks as </a:t>
            </a:r>
            <a:r>
              <a:rPr lang="en-US" sz="3000" dirty="0">
                <a:solidFill>
                  <a:schemeClr val="accent3"/>
                </a:solidFill>
              </a:rPr>
              <a:t>absolute positioning</a:t>
            </a:r>
            <a:r>
              <a:rPr lang="en-US" sz="3000" dirty="0"/>
              <a:t>. </a:t>
            </a:r>
            <a:endParaRPr lang="en-US" sz="6000" dirty="0"/>
          </a:p>
          <a:p>
            <a:pPr marL="0" indent="0">
              <a:buNone/>
            </a:pP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2C2A4-F970-32C5-4396-16D570FB004C}"/>
              </a:ext>
            </a:extLst>
          </p:cNvPr>
          <p:cNvSpPr txBox="1"/>
          <p:nvPr/>
        </p:nvSpPr>
        <p:spPr>
          <a:xfrm>
            <a:off x="-1948070" y="-4611757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58CF95-C6E6-DA5E-647B-A5937DFC1D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8907" y="5345836"/>
            <a:ext cx="3953359" cy="4512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B53BA-1136-E190-0AE9-8ABAFBA4CD00}"/>
              </a:ext>
            </a:extLst>
          </p:cNvPr>
          <p:cNvSpPr txBox="1"/>
          <p:nvPr/>
        </p:nvSpPr>
        <p:spPr>
          <a:xfrm>
            <a:off x="16638494" y="9771529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1" i="0" u="none" strike="noStrike" dirty="0">
                <a:solidFill>
                  <a:schemeClr val="accent3"/>
                </a:solidFill>
                <a:effectLst/>
                <a:latin typeface="Google Sans"/>
              </a:rPr>
              <a:t>Stack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>
                <a:effectLst/>
                <a:latin typeface="Google Sans"/>
              </a:rPr>
              <a:t>Widget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63730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Basic Widget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6314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What are we going to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7" y="2120948"/>
            <a:ext cx="11762582" cy="7329537"/>
          </a:xfrm>
        </p:spPr>
        <p:txBody>
          <a:bodyPr/>
          <a:lstStyle/>
          <a:p>
            <a:r>
              <a:rPr lang="en-US" dirty="0"/>
              <a:t>Build a Widget Bank application, which will showcase 	most of the important widgets.</a:t>
            </a:r>
          </a:p>
          <a:p>
            <a:r>
              <a:rPr lang="en-US" dirty="0"/>
              <a:t>Not only Widgets but also their properties and uses cases.</a:t>
            </a:r>
          </a:p>
          <a:p>
            <a:r>
              <a:rPr lang="en-US" dirty="0"/>
              <a:t>These widgets will help you fast track your flutter 	development journey.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Widget are used inside layout widget to </a:t>
            </a:r>
            <a:r>
              <a:rPr lang="en-US" b="1" dirty="0">
                <a:solidFill>
                  <a:schemeClr val="accent3"/>
                </a:solidFill>
              </a:rPr>
              <a:t>create UI </a:t>
            </a:r>
            <a:r>
              <a:rPr lang="en-US" dirty="0"/>
              <a:t>of the application, for 	example </a:t>
            </a:r>
            <a:r>
              <a:rPr lang="en-US" b="1" dirty="0">
                <a:solidFill>
                  <a:schemeClr val="accent3"/>
                </a:solidFill>
              </a:rPr>
              <a:t>Text, Button, Icon </a:t>
            </a:r>
            <a:r>
              <a:rPr lang="en-US" dirty="0"/>
              <a:t>etc.</a:t>
            </a:r>
          </a:p>
          <a:p>
            <a:r>
              <a:rPr lang="en-US" dirty="0"/>
              <a:t>In this section we will cover mostly used basic widgets.</a:t>
            </a:r>
            <a:br>
              <a:rPr lang="en-US" dirty="0"/>
            </a:br>
            <a:endParaRPr lang="en-US" dirty="0"/>
          </a:p>
          <a:p>
            <a:pPr marL="445687" lvl="1" indent="0">
              <a:buNone/>
            </a:pP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2C2A4-F970-32C5-4396-16D570FB004C}"/>
              </a:ext>
            </a:extLst>
          </p:cNvPr>
          <p:cNvSpPr txBox="1"/>
          <p:nvPr/>
        </p:nvSpPr>
        <p:spPr>
          <a:xfrm>
            <a:off x="-1948070" y="-4611757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477090-FACE-7EF2-840A-8EFFE3CED892}"/>
              </a:ext>
            </a:extLst>
          </p:cNvPr>
          <p:cNvSpPr txBox="1">
            <a:spLocks/>
          </p:cNvSpPr>
          <p:nvPr/>
        </p:nvSpPr>
        <p:spPr>
          <a:xfrm>
            <a:off x="852406" y="2039063"/>
            <a:ext cx="16598685" cy="3802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5741" marR="0" indent="-432000" algn="l" defTabSz="87915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001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879158" marR="0" indent="-433471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1" b="0" i="0" kern="1200" baseline="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2pPr>
            <a:lvl3pPr marL="1324845" marR="0" indent="-430422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3pPr>
            <a:lvl4pPr marL="1800542" marR="0" indent="-476333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4pPr>
            <a:lvl5pPr marL="2057761" marR="0" indent="-412030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5pPr>
            <a:lvl6pPr marL="2141118" marR="0" indent="0" algn="l" defTabSz="87915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None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663" marR="0" indent="-433465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00" marR="0" indent="-423937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8302" marR="0" indent="-428702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Icon Widgets creates </a:t>
            </a:r>
            <a:r>
              <a:rPr lang="en-US" sz="3000" b="1" dirty="0">
                <a:solidFill>
                  <a:schemeClr val="accent3"/>
                </a:solidFill>
              </a:rPr>
              <a:t>Icons</a:t>
            </a:r>
            <a:r>
              <a:rPr lang="en-US" sz="3000" dirty="0"/>
              <a:t> in the UI.</a:t>
            </a:r>
          </a:p>
          <a:p>
            <a:r>
              <a:rPr lang="en-US" sz="3000" dirty="0"/>
              <a:t>We can pass </a:t>
            </a:r>
            <a:r>
              <a:rPr lang="en-US" sz="3000" b="1" dirty="0">
                <a:solidFill>
                  <a:schemeClr val="accent3"/>
                </a:solidFill>
              </a:rPr>
              <a:t>Material Icons </a:t>
            </a:r>
            <a:r>
              <a:rPr lang="en-US" sz="3000" dirty="0"/>
              <a:t>to display icons in UI.</a:t>
            </a:r>
          </a:p>
          <a:p>
            <a:r>
              <a:rPr lang="en-US" sz="3000" dirty="0"/>
              <a:t>We can pass </a:t>
            </a:r>
            <a:r>
              <a:rPr lang="en-US" sz="3000" dirty="0" err="1"/>
              <a:t>colour</a:t>
            </a:r>
            <a:r>
              <a:rPr lang="en-US" sz="3000" dirty="0"/>
              <a:t>, size to change the </a:t>
            </a:r>
            <a:r>
              <a:rPr lang="en-US" sz="3000" dirty="0" err="1"/>
              <a:t>colour</a:t>
            </a:r>
            <a:r>
              <a:rPr lang="en-US" sz="3000" dirty="0"/>
              <a:t> and size of Icons.</a:t>
            </a:r>
          </a:p>
          <a:p>
            <a:r>
              <a:rPr lang="en-IN" dirty="0" err="1"/>
              <a:t>SemanticLabel</a:t>
            </a:r>
            <a:r>
              <a:rPr lang="en-US" sz="3000" dirty="0"/>
              <a:t> is announced in accessibility mode.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9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IconButton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2C2A4-F970-32C5-4396-16D570FB004C}"/>
              </a:ext>
            </a:extLst>
          </p:cNvPr>
          <p:cNvSpPr txBox="1"/>
          <p:nvPr/>
        </p:nvSpPr>
        <p:spPr>
          <a:xfrm>
            <a:off x="-1948070" y="-4611757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3684-DCAD-7225-E7D8-2A98C700715B}"/>
              </a:ext>
            </a:extLst>
          </p:cNvPr>
          <p:cNvSpPr txBox="1">
            <a:spLocks/>
          </p:cNvSpPr>
          <p:nvPr/>
        </p:nvSpPr>
        <p:spPr>
          <a:xfrm>
            <a:off x="852406" y="2080006"/>
            <a:ext cx="16598685" cy="1959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5741" marR="0" indent="-432000" algn="l" defTabSz="87915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001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879158" marR="0" indent="-433471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1" b="0" i="0" kern="1200" baseline="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2pPr>
            <a:lvl3pPr marL="1324845" marR="0" indent="-430422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3pPr>
            <a:lvl4pPr marL="1800542" marR="0" indent="-476333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4pPr>
            <a:lvl5pPr marL="2057761" marR="0" indent="-412030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5pPr>
            <a:lvl6pPr marL="2141118" marR="0" indent="0" algn="l" defTabSz="87915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None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663" marR="0" indent="-433465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00" marR="0" indent="-423937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8302" marR="0" indent="-428702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 widget which is an Icon and acts as a </a:t>
            </a:r>
            <a:r>
              <a:rPr lang="en-US" sz="3000" dirty="0">
                <a:solidFill>
                  <a:schemeClr val="accent3"/>
                </a:solidFill>
              </a:rPr>
              <a:t>button</a:t>
            </a:r>
            <a:r>
              <a:rPr lang="en-US" sz="3000" dirty="0"/>
              <a:t> as well.</a:t>
            </a:r>
          </a:p>
          <a:p>
            <a:r>
              <a:rPr lang="en-US" sz="3000" dirty="0"/>
              <a:t>We </a:t>
            </a:r>
            <a:r>
              <a:rPr lang="en-US" sz="3000" dirty="0" err="1">
                <a:solidFill>
                  <a:schemeClr val="accent3"/>
                </a:solidFill>
              </a:rPr>
              <a:t>onPressed</a:t>
            </a:r>
            <a:r>
              <a:rPr lang="en-US" sz="3000" dirty="0">
                <a:solidFill>
                  <a:schemeClr val="accent3"/>
                </a:solidFill>
              </a:rPr>
              <a:t>() </a:t>
            </a:r>
            <a:r>
              <a:rPr lang="en-US" sz="3000" dirty="0"/>
              <a:t>function will run when pressed on the Icon</a:t>
            </a:r>
            <a:endParaRPr lang="en-US" sz="6000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2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Icon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>
                <a:effectLst/>
                <a:latin typeface="Google Sans"/>
              </a:rPr>
              <a:t>Widget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82588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basic widget in Flutter development is the </a:t>
            </a:r>
            <a:r>
              <a:rPr lang="en-US" b="1" dirty="0">
                <a:solidFill>
                  <a:schemeClr val="accent3"/>
                </a:solidFill>
              </a:rPr>
              <a:t>Text</a:t>
            </a:r>
            <a:r>
              <a:rPr lang="en-US" dirty="0"/>
              <a:t> Widget.</a:t>
            </a:r>
          </a:p>
          <a:p>
            <a:r>
              <a:rPr lang="en-US" dirty="0"/>
              <a:t>It is used to display Text.</a:t>
            </a:r>
          </a:p>
          <a:p>
            <a:r>
              <a:rPr lang="en-US" dirty="0"/>
              <a:t>Text Widget has a </a:t>
            </a:r>
            <a:r>
              <a:rPr lang="en-US" b="1" dirty="0">
                <a:solidFill>
                  <a:schemeClr val="accent3"/>
                </a:solidFill>
              </a:rPr>
              <a:t>style</a:t>
            </a:r>
            <a:r>
              <a:rPr lang="en-US" dirty="0"/>
              <a:t> property which can be used to style the widget.</a:t>
            </a:r>
          </a:p>
          <a:p>
            <a:r>
              <a:rPr lang="en-US" dirty="0"/>
              <a:t>Give font size, font weight, </a:t>
            </a:r>
            <a:r>
              <a:rPr lang="en-US" dirty="0" err="1"/>
              <a:t>colour</a:t>
            </a:r>
            <a:r>
              <a:rPr lang="en-US" dirty="0"/>
              <a:t>, font style, decoration etc.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445687" lvl="1" indent="0">
              <a:buNone/>
            </a:pP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3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RichText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4339486"/>
          </a:xfrm>
        </p:spPr>
        <p:txBody>
          <a:bodyPr/>
          <a:lstStyle/>
          <a:p>
            <a:pPr marL="857250" indent="-857250"/>
            <a:r>
              <a:rPr lang="en-US" sz="3000" dirty="0" err="1"/>
              <a:t>RichText</a:t>
            </a:r>
            <a:r>
              <a:rPr lang="en-US" sz="3000" dirty="0"/>
              <a:t> widget displays text that uses </a:t>
            </a:r>
            <a:r>
              <a:rPr lang="en-US" sz="3000" b="1" dirty="0">
                <a:solidFill>
                  <a:schemeClr val="accent3"/>
                </a:solidFill>
              </a:rPr>
              <a:t>multiple different styles</a:t>
            </a:r>
            <a:r>
              <a:rPr lang="en-US" sz="3000" dirty="0"/>
              <a:t>.</a:t>
            </a:r>
          </a:p>
          <a:p>
            <a:pPr marL="857250" indent="-857250"/>
            <a:r>
              <a:rPr lang="en-US" sz="3000" dirty="0" err="1"/>
              <a:t>RichText</a:t>
            </a:r>
            <a:r>
              <a:rPr lang="en-US" sz="3000" dirty="0"/>
              <a:t> takes multiple </a:t>
            </a:r>
            <a:r>
              <a:rPr lang="en-US" sz="3000" b="1" dirty="0" err="1">
                <a:solidFill>
                  <a:schemeClr val="accent3"/>
                </a:solidFill>
              </a:rPr>
              <a:t>TreeSpan</a:t>
            </a:r>
            <a:r>
              <a:rPr lang="en-US" sz="3000" dirty="0"/>
              <a:t> widgets and its children</a:t>
            </a:r>
          </a:p>
          <a:p>
            <a:pPr marL="857250" indent="-857250"/>
            <a:r>
              <a:rPr lang="en-US" sz="3000" dirty="0" err="1"/>
              <a:t>TreeSpan</a:t>
            </a:r>
            <a:r>
              <a:rPr lang="en-US" sz="3000" dirty="0"/>
              <a:t> is used to display multiple text with multiple different styles</a:t>
            </a:r>
          </a:p>
          <a:p>
            <a:pPr marL="0" indent="0">
              <a:buNone/>
            </a:pP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2C2A4-F970-32C5-4396-16D570FB004C}"/>
              </a:ext>
            </a:extLst>
          </p:cNvPr>
          <p:cNvSpPr txBox="1"/>
          <p:nvPr/>
        </p:nvSpPr>
        <p:spPr>
          <a:xfrm>
            <a:off x="-1948070" y="-4611757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Text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>
                <a:effectLst/>
                <a:latin typeface="Google Sans"/>
              </a:rPr>
              <a:t>Widget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38266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button is a user interface widget that is used to perform some </a:t>
            </a:r>
            <a:r>
              <a:rPr lang="en-US" b="1" dirty="0">
                <a:solidFill>
                  <a:schemeClr val="accent3"/>
                </a:solidFill>
              </a:rPr>
              <a:t>action</a:t>
            </a:r>
            <a:r>
              <a:rPr lang="en-US" dirty="0"/>
              <a:t> when 	</a:t>
            </a:r>
            <a:r>
              <a:rPr lang="en-US" b="1" dirty="0">
                <a:solidFill>
                  <a:schemeClr val="accent3"/>
                </a:solidFill>
              </a:rPr>
              <a:t>tapped</a:t>
            </a:r>
            <a:r>
              <a:rPr lang="en-US" dirty="0"/>
              <a:t>.</a:t>
            </a:r>
          </a:p>
          <a:p>
            <a:r>
              <a:rPr lang="en-US" dirty="0"/>
              <a:t>It has a dedicated </a:t>
            </a:r>
            <a:r>
              <a:rPr lang="en-US" b="1" dirty="0" err="1">
                <a:solidFill>
                  <a:schemeClr val="accent3"/>
                </a:solidFill>
              </a:rPr>
              <a:t>onPressed</a:t>
            </a:r>
            <a:r>
              <a:rPr lang="en-US" b="1" dirty="0">
                <a:solidFill>
                  <a:schemeClr val="accent3"/>
                </a:solidFill>
              </a:rPr>
              <a:t>() </a:t>
            </a:r>
            <a:r>
              <a:rPr lang="en-US" dirty="0"/>
              <a:t>function which will get called when the user taps on 	the button.</a:t>
            </a:r>
          </a:p>
          <a:p>
            <a:r>
              <a:rPr lang="en-US" dirty="0"/>
              <a:t>Buttons have other properties as long pressed, </a:t>
            </a:r>
            <a:r>
              <a:rPr lang="en-US" dirty="0" err="1"/>
              <a:t>onHover</a:t>
            </a:r>
            <a:r>
              <a:rPr lang="en-US" dirty="0"/>
              <a:t> etc. </a:t>
            </a:r>
          </a:p>
          <a:p>
            <a:r>
              <a:rPr lang="en-US" dirty="0"/>
              <a:t>Different kinds of Buttons.</a:t>
            </a:r>
          </a:p>
          <a:p>
            <a:pPr lvl="1"/>
            <a:r>
              <a:rPr lang="en-US" dirty="0" err="1"/>
              <a:t>TextButton</a:t>
            </a:r>
            <a:endParaRPr lang="en-US" dirty="0"/>
          </a:p>
          <a:p>
            <a:pPr lvl="1"/>
            <a:r>
              <a:rPr lang="en-US" dirty="0" err="1"/>
              <a:t>ElevatedButton</a:t>
            </a:r>
            <a:endParaRPr lang="en-US" dirty="0"/>
          </a:p>
          <a:p>
            <a:pPr lvl="1"/>
            <a:r>
              <a:rPr lang="en-US" dirty="0" err="1"/>
              <a:t>OutlinedButton</a:t>
            </a:r>
            <a:endParaRPr lang="en-US" dirty="0"/>
          </a:p>
          <a:p>
            <a:pPr lvl="1"/>
            <a:r>
              <a:rPr lang="en-US" dirty="0" err="1"/>
              <a:t>IconButton</a:t>
            </a:r>
            <a:endParaRPr lang="en-US" dirty="0"/>
          </a:p>
          <a:p>
            <a:pPr lvl="1"/>
            <a:r>
              <a:rPr lang="en-US" dirty="0" err="1"/>
              <a:t>LikeButton</a:t>
            </a:r>
            <a:br>
              <a:rPr lang="en-US" dirty="0"/>
            </a:br>
            <a:endParaRPr lang="en-US" dirty="0"/>
          </a:p>
          <a:p>
            <a:pPr marL="445687" lvl="1" indent="0">
              <a:buNone/>
            </a:pP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/>
                </a:solidFill>
              </a:rPr>
              <a:t>TextButton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Takes a </a:t>
            </a:r>
            <a:r>
              <a:rPr lang="en-US" b="1" dirty="0"/>
              <a:t>Text</a:t>
            </a:r>
            <a:r>
              <a:rPr lang="en-US" dirty="0"/>
              <a:t> widget as a child widget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ElevatedButton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Elevated button is like a normal button, it give look and feel of a </a:t>
            </a:r>
            <a:r>
              <a:rPr lang="en-US" b="1" dirty="0"/>
              <a:t>Button Press.</a:t>
            </a:r>
          </a:p>
          <a:p>
            <a:pPr lvl="1"/>
            <a:r>
              <a:rPr lang="en-US" dirty="0"/>
              <a:t>Can take any widget as a child widget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OutlinedButton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 err="1"/>
              <a:t>OutlinedButton</a:t>
            </a:r>
            <a:r>
              <a:rPr lang="en-US" dirty="0"/>
              <a:t> has an outline border and can take any widget as a child widget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IconButton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Need to pass icon as a property of the Button.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LikeButton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 err="1"/>
              <a:t>LikeButton</a:t>
            </a:r>
            <a:r>
              <a:rPr lang="en-US" dirty="0"/>
              <a:t> stores a Boolean value and helps to decide according to the condition.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14A043-52C1-366C-A2A2-2A8F90EC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All Buttons</a:t>
            </a:r>
          </a:p>
        </p:txBody>
      </p:sp>
    </p:spTree>
    <p:extLst>
      <p:ext uri="{BB962C8B-B14F-4D97-AF65-F5344CB8AC3E}">
        <p14:creationId xmlns:p14="http://schemas.microsoft.com/office/powerpoint/2010/main" val="2368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Button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>
                <a:effectLst/>
                <a:latin typeface="Google Sans"/>
              </a:rPr>
              <a:t>Widgets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5697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5CB-A12F-F263-1D06-0D0CC1C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widget?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2A1-E5C7-0127-8973-3193A5AAC7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936821"/>
            <a:ext cx="16598685" cy="2572075"/>
          </a:xfrm>
        </p:spPr>
        <p:txBody>
          <a:bodyPr/>
          <a:lstStyle/>
          <a:p>
            <a:pPr marL="857250" indent="-857250"/>
            <a:r>
              <a:rPr lang="en-IN" sz="32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Widget in Flutter is a way to </a:t>
            </a:r>
            <a:r>
              <a:rPr lang="en-IN" sz="32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declare</a:t>
            </a:r>
            <a:r>
              <a:rPr lang="en-IN" sz="32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 and </a:t>
            </a:r>
            <a:r>
              <a:rPr lang="en-IN" sz="32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construct UI.</a:t>
            </a:r>
            <a:endParaRPr lang="en-US" sz="3200" b="0" i="0" u="none" strike="noStrike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Google Sans"/>
            </a:endParaRPr>
          </a:p>
          <a:p>
            <a:pPr marL="857250" indent="-857250"/>
            <a:r>
              <a:rPr lang="en-US" sz="3200" dirty="0">
                <a:latin typeface="Google Sans"/>
              </a:rPr>
              <a:t>Everything on screen is a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ogle Sans"/>
              </a:rPr>
              <a:t>Widget</a:t>
            </a:r>
            <a:endParaRPr lang="en-IN" sz="3200" b="0" i="0" u="none" strike="noStrike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7299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TextField</a:t>
            </a:r>
            <a:r>
              <a:rPr lang="en-US" dirty="0"/>
              <a:t> Widget lets the user enter text, with onscreen or hardware keyboard.</a:t>
            </a:r>
          </a:p>
          <a:p>
            <a:r>
              <a:rPr lang="en-US" dirty="0"/>
              <a:t>It is a basic widget used get input from users.</a:t>
            </a:r>
          </a:p>
          <a:p>
            <a:r>
              <a:rPr lang="en-US" dirty="0"/>
              <a:t>Keyboard type can be set for the text field.</a:t>
            </a:r>
          </a:p>
          <a:p>
            <a:r>
              <a:rPr lang="en-US" dirty="0"/>
              <a:t>Decoration property can be used to add decoration to the </a:t>
            </a:r>
            <a:r>
              <a:rPr lang="en-US" dirty="0" err="1"/>
              <a:t>TextField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Borders</a:t>
            </a:r>
          </a:p>
          <a:p>
            <a:pPr lvl="1"/>
            <a:r>
              <a:rPr lang="en-US" dirty="0"/>
              <a:t>Hint Text</a:t>
            </a:r>
          </a:p>
          <a:p>
            <a:pPr lvl="1"/>
            <a:r>
              <a:rPr lang="en-US" dirty="0"/>
              <a:t>Text </a:t>
            </a:r>
            <a:r>
              <a:rPr lang="en-US" dirty="0" err="1"/>
              <a:t>Syle</a:t>
            </a:r>
            <a:endParaRPr lang="en-US" dirty="0"/>
          </a:p>
          <a:p>
            <a:pPr lvl="1"/>
            <a:r>
              <a:rPr lang="en-US" dirty="0"/>
              <a:t>Icons</a:t>
            </a:r>
          </a:p>
          <a:p>
            <a:pPr marL="445687" lvl="1" indent="0">
              <a:buNone/>
            </a:pP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TextField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>
                <a:effectLst/>
                <a:latin typeface="Google Sans"/>
              </a:rPr>
              <a:t>Widgets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74540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Image Widget displays an </a:t>
            </a:r>
            <a:r>
              <a:rPr lang="en-US" b="1" dirty="0">
                <a:solidFill>
                  <a:schemeClr val="accent3"/>
                </a:solidFill>
              </a:rPr>
              <a:t>image</a:t>
            </a:r>
            <a:r>
              <a:rPr lang="en-US" dirty="0"/>
              <a:t> on the screen.</a:t>
            </a:r>
          </a:p>
          <a:p>
            <a:r>
              <a:rPr lang="en-US" dirty="0"/>
              <a:t>Height, width can be passed to set the size of the Image.</a:t>
            </a:r>
          </a:p>
          <a:p>
            <a:r>
              <a:rPr lang="en-US" dirty="0" err="1"/>
              <a:t>BoxFit</a:t>
            </a:r>
            <a:r>
              <a:rPr lang="en-US" dirty="0"/>
              <a:t> helps in </a:t>
            </a:r>
            <a:r>
              <a:rPr lang="en-US" b="1" dirty="0">
                <a:solidFill>
                  <a:schemeClr val="accent3"/>
                </a:solidFill>
              </a:rPr>
              <a:t>filling</a:t>
            </a:r>
            <a:r>
              <a:rPr lang="en-US" dirty="0"/>
              <a:t> the image accordingly to box.</a:t>
            </a:r>
          </a:p>
          <a:p>
            <a:pPr lvl="1"/>
            <a:r>
              <a:rPr lang="en-US" dirty="0"/>
              <a:t>fill, contain, cover, </a:t>
            </a:r>
            <a:r>
              <a:rPr lang="en-US" dirty="0" err="1"/>
              <a:t>fitWidth</a:t>
            </a:r>
            <a:r>
              <a:rPr lang="en-US" dirty="0"/>
              <a:t>, </a:t>
            </a:r>
            <a:r>
              <a:rPr lang="en-US" dirty="0" err="1"/>
              <a:t>fitHeight</a:t>
            </a:r>
            <a:r>
              <a:rPr lang="en-US" dirty="0"/>
              <a:t>, none, </a:t>
            </a:r>
            <a:r>
              <a:rPr lang="en-US" dirty="0" err="1"/>
              <a:t>scaleDown</a:t>
            </a:r>
            <a:endParaRPr lang="en-US" dirty="0"/>
          </a:p>
          <a:p>
            <a:r>
              <a:rPr lang="en-US" dirty="0"/>
              <a:t>Assets Image: displays images from </a:t>
            </a:r>
            <a:r>
              <a:rPr lang="en-US" b="1" dirty="0">
                <a:solidFill>
                  <a:schemeClr val="accent3"/>
                </a:solidFill>
              </a:rPr>
              <a:t>assets</a:t>
            </a:r>
            <a:r>
              <a:rPr lang="en-US" dirty="0"/>
              <a:t> of the project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Image path </a:t>
            </a:r>
            <a:r>
              <a:rPr lang="en-US" dirty="0"/>
              <a:t>needs to be passed</a:t>
            </a:r>
          </a:p>
          <a:p>
            <a:r>
              <a:rPr lang="en-US" dirty="0"/>
              <a:t>Network Image: displays images from </a:t>
            </a:r>
            <a:r>
              <a:rPr lang="en-US" b="1" dirty="0">
                <a:solidFill>
                  <a:schemeClr val="accent3"/>
                </a:solidFill>
              </a:rPr>
              <a:t>network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Image </a:t>
            </a:r>
            <a:r>
              <a:rPr lang="en-US" b="1" dirty="0" err="1">
                <a:solidFill>
                  <a:schemeClr val="accent3"/>
                </a:solidFill>
              </a:rPr>
              <a:t>url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need to be passed.</a:t>
            </a:r>
          </a:p>
        </p:txBody>
      </p:sp>
    </p:spTree>
    <p:extLst>
      <p:ext uri="{BB962C8B-B14F-4D97-AF65-F5344CB8AC3E}">
        <p14:creationId xmlns:p14="http://schemas.microsoft.com/office/powerpoint/2010/main" val="39031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6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Image</a:t>
            </a:r>
            <a:r>
              <a:rPr lang="en-IN" sz="66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600" b="0" i="0" u="none" strike="noStrike" dirty="0">
                <a:effectLst/>
                <a:latin typeface="Google Sans"/>
              </a:rPr>
              <a:t>Widgets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25552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5468572"/>
          </a:xfrm>
        </p:spPr>
        <p:txBody>
          <a:bodyPr/>
          <a:lstStyle/>
          <a:p>
            <a:r>
              <a:rPr lang="en-US" dirty="0"/>
              <a:t>Creates a </a:t>
            </a:r>
            <a:r>
              <a:rPr lang="en-US" b="1" dirty="0">
                <a:solidFill>
                  <a:schemeClr val="accent3"/>
                </a:solidFill>
              </a:rPr>
              <a:t>material</a:t>
            </a:r>
            <a:r>
              <a:rPr lang="en-US" dirty="0"/>
              <a:t> design </a:t>
            </a:r>
            <a:r>
              <a:rPr lang="en-US" b="1" dirty="0"/>
              <a:t>card</a:t>
            </a:r>
            <a:r>
              <a:rPr lang="en-US" dirty="0"/>
              <a:t>. </a:t>
            </a:r>
          </a:p>
          <a:p>
            <a:r>
              <a:rPr lang="en-US" dirty="0"/>
              <a:t>Takes any widget as a child widget.</a:t>
            </a:r>
          </a:p>
          <a:p>
            <a:r>
              <a:rPr lang="en-US" dirty="0"/>
              <a:t>Has predefined border radius and shadow, which can be changed</a:t>
            </a:r>
          </a:p>
          <a:p>
            <a:r>
              <a:rPr lang="en-US" dirty="0"/>
              <a:t>Decoration properties</a:t>
            </a:r>
          </a:p>
          <a:p>
            <a:pPr lvl="1"/>
            <a:r>
              <a:rPr lang="en-US" dirty="0"/>
              <a:t>Background </a:t>
            </a:r>
            <a:r>
              <a:rPr lang="en-US" dirty="0" err="1"/>
              <a:t>colour</a:t>
            </a:r>
            <a:endParaRPr lang="en-US" dirty="0"/>
          </a:p>
          <a:p>
            <a:pPr lvl="1"/>
            <a:r>
              <a:rPr lang="en-US" dirty="0"/>
              <a:t>Elevation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margin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16EB91-8217-28F8-2225-013B2EC03C73}"/>
              </a:ext>
            </a:extLst>
          </p:cNvPr>
          <p:cNvSpPr/>
          <p:nvPr/>
        </p:nvSpPr>
        <p:spPr>
          <a:xfrm>
            <a:off x="8206740" y="5532120"/>
            <a:ext cx="7703820" cy="176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basic Card</a:t>
            </a:r>
          </a:p>
        </p:txBody>
      </p:sp>
    </p:spTree>
    <p:extLst>
      <p:ext uri="{BB962C8B-B14F-4D97-AF65-F5344CB8AC3E}">
        <p14:creationId xmlns:p14="http://schemas.microsoft.com/office/powerpoint/2010/main" val="40482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Card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>
                <a:effectLst/>
                <a:latin typeface="Google Sans"/>
              </a:rPr>
              <a:t>Widgets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68103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InkWell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7311206"/>
          </a:xfrm>
        </p:spPr>
        <p:txBody>
          <a:bodyPr/>
          <a:lstStyle/>
          <a:p>
            <a:r>
              <a:rPr lang="en-US" dirty="0"/>
              <a:t>Creates a rectangular area which has material properties that responds to </a:t>
            </a:r>
            <a:r>
              <a:rPr lang="en-US" b="1" dirty="0">
                <a:solidFill>
                  <a:schemeClr val="accent3"/>
                </a:solidFill>
              </a:rPr>
              <a:t>touch</a:t>
            </a:r>
            <a:r>
              <a:rPr lang="en-US" dirty="0"/>
              <a:t> </a:t>
            </a:r>
          </a:p>
          <a:p>
            <a:r>
              <a:rPr lang="en-US" dirty="0"/>
              <a:t>Must have </a:t>
            </a:r>
            <a:r>
              <a:rPr lang="en-US" b="1" dirty="0">
                <a:solidFill>
                  <a:schemeClr val="accent3"/>
                </a:solidFill>
              </a:rPr>
              <a:t>Material</a:t>
            </a:r>
            <a:r>
              <a:rPr lang="en-US" dirty="0"/>
              <a:t> widget as an </a:t>
            </a:r>
            <a:r>
              <a:rPr lang="en-US" b="1" dirty="0">
                <a:solidFill>
                  <a:schemeClr val="accent3"/>
                </a:solidFill>
              </a:rPr>
              <a:t>ancestor</a:t>
            </a:r>
            <a:r>
              <a:rPr lang="en-US" dirty="0"/>
              <a:t>.</a:t>
            </a:r>
          </a:p>
          <a:p>
            <a:r>
              <a:rPr lang="en-US" dirty="0"/>
              <a:t>Touch response results into </a:t>
            </a:r>
            <a:r>
              <a:rPr lang="en-US" b="1" dirty="0">
                <a:solidFill>
                  <a:schemeClr val="accent3"/>
                </a:solidFill>
              </a:rPr>
              <a:t>material effects animation</a:t>
            </a:r>
            <a:r>
              <a:rPr lang="en-US" dirty="0"/>
              <a:t>.</a:t>
            </a:r>
          </a:p>
          <a:p>
            <a:r>
              <a:rPr lang="en-US" dirty="0" err="1"/>
              <a:t>InkWell</a:t>
            </a:r>
            <a:r>
              <a:rPr lang="en-US" dirty="0"/>
              <a:t> has material effects likes </a:t>
            </a:r>
          </a:p>
          <a:p>
            <a:pPr lvl="1"/>
            <a:r>
              <a:rPr lang="en-US" dirty="0"/>
              <a:t>Ripple </a:t>
            </a:r>
          </a:p>
          <a:p>
            <a:pPr lvl="1"/>
            <a:r>
              <a:rPr lang="en-US" dirty="0"/>
              <a:t>Splash </a:t>
            </a:r>
          </a:p>
        </p:txBody>
      </p:sp>
    </p:spTree>
    <p:extLst>
      <p:ext uri="{BB962C8B-B14F-4D97-AF65-F5344CB8AC3E}">
        <p14:creationId xmlns:p14="http://schemas.microsoft.com/office/powerpoint/2010/main" val="369297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6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Inkwell</a:t>
            </a:r>
            <a:r>
              <a:rPr lang="en-IN" sz="6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6000" b="0" i="0" u="none" strike="noStrike" dirty="0">
                <a:effectLst/>
                <a:latin typeface="Google Sans"/>
              </a:rPr>
              <a:t>Widgets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08016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Basic Widgets</a:t>
            </a:r>
          </a:p>
        </p:txBody>
      </p:sp>
    </p:spTree>
    <p:extLst>
      <p:ext uri="{BB962C8B-B14F-4D97-AF65-F5344CB8AC3E}">
        <p14:creationId xmlns:p14="http://schemas.microsoft.com/office/powerpoint/2010/main" val="13673026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Exploring </a:t>
            </a:r>
            <a:r>
              <a:rPr lang="en-IN" sz="6000" b="0" i="0" u="none" strike="noStrike" dirty="0" err="1">
                <a:solidFill>
                  <a:srgbClr val="FFFFFF"/>
                </a:solidFill>
                <a:effectLst/>
                <a:latin typeface="Google Sans"/>
              </a:rPr>
              <a:t>Appbar</a:t>
            </a:r>
            <a:r>
              <a:rPr lang="en-IN" sz="6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 Widget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0833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Widget can be classified in multiple Ways.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State Widgets: </a:t>
            </a:r>
            <a:r>
              <a:rPr lang="en-US" dirty="0"/>
              <a:t>Based on weather the widget has a State or no. </a:t>
            </a:r>
          </a:p>
          <a:p>
            <a:pPr lvl="2"/>
            <a:r>
              <a:rPr lang="en-US" dirty="0"/>
              <a:t>Stateless Widgets</a:t>
            </a:r>
          </a:p>
          <a:p>
            <a:pPr lvl="2"/>
            <a:r>
              <a:rPr lang="en-US" dirty="0"/>
              <a:t>Stateful Widgets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solidFill>
                  <a:schemeClr val="accent3"/>
                </a:solidFill>
              </a:rPr>
              <a:t>UI Widgets: </a:t>
            </a:r>
            <a:r>
              <a:rPr lang="en-US" dirty="0"/>
              <a:t>Widgets used to create UI of the application.</a:t>
            </a:r>
          </a:p>
          <a:p>
            <a:pPr lvl="2"/>
            <a:r>
              <a:rPr lang="en-US" dirty="0"/>
              <a:t>Layout Widgets</a:t>
            </a:r>
          </a:p>
          <a:p>
            <a:pPr lvl="2"/>
            <a:r>
              <a:rPr lang="en-US" dirty="0"/>
              <a:t>Interface Widgets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UI Widgets are also classified as,</a:t>
            </a:r>
          </a:p>
          <a:p>
            <a:pPr lvl="2"/>
            <a:r>
              <a:rPr lang="en-US" dirty="0"/>
              <a:t>Single Child Widget</a:t>
            </a:r>
          </a:p>
          <a:p>
            <a:pPr lvl="2"/>
            <a:r>
              <a:rPr lang="en-US" dirty="0"/>
              <a:t>Multiple Child Widget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7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386301"/>
            <a:ext cx="16598685" cy="5515985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Toolbars</a:t>
            </a:r>
            <a:r>
              <a:rPr lang="en-US" dirty="0"/>
              <a:t> in an application are called as </a:t>
            </a:r>
            <a:r>
              <a:rPr lang="en-US" dirty="0" err="1"/>
              <a:t>Appbar</a:t>
            </a:r>
            <a:r>
              <a:rPr lang="en-US" dirty="0"/>
              <a:t>.</a:t>
            </a:r>
          </a:p>
          <a:p>
            <a:r>
              <a:rPr lang="en-US" dirty="0"/>
              <a:t>Generally located on the </a:t>
            </a:r>
            <a:r>
              <a:rPr lang="en-US" b="1" dirty="0">
                <a:solidFill>
                  <a:schemeClr val="accent3"/>
                </a:solidFill>
              </a:rPr>
              <a:t>top</a:t>
            </a:r>
            <a:r>
              <a:rPr lang="en-US" dirty="0"/>
              <a:t> of the screen which consists of multiple widgets, 	</a:t>
            </a:r>
            <a:r>
              <a:rPr lang="en-US" dirty="0" err="1"/>
              <a:t>TabBar</a:t>
            </a:r>
            <a:r>
              <a:rPr lang="en-US" dirty="0"/>
              <a:t>, </a:t>
            </a:r>
            <a:r>
              <a:rPr lang="en-US" dirty="0" err="1"/>
              <a:t>IconButton</a:t>
            </a:r>
            <a:r>
              <a:rPr lang="en-US" dirty="0"/>
              <a:t> etc.</a:t>
            </a:r>
          </a:p>
          <a:p>
            <a:r>
              <a:rPr lang="en-US" dirty="0" err="1"/>
              <a:t>Appbar</a:t>
            </a:r>
            <a:r>
              <a:rPr lang="en-US" dirty="0"/>
              <a:t> is used to showcase the name of the app or the current screen.</a:t>
            </a:r>
          </a:p>
          <a:p>
            <a:r>
              <a:rPr lang="en-US" dirty="0"/>
              <a:t>It has decoration properties which helps to change the </a:t>
            </a:r>
            <a:r>
              <a:rPr lang="en-US" dirty="0" err="1"/>
              <a:t>colour</a:t>
            </a:r>
            <a:r>
              <a:rPr lang="en-US" dirty="0"/>
              <a:t>, shadow and other 	properties of the </a:t>
            </a:r>
            <a:r>
              <a:rPr lang="en-US" dirty="0" err="1"/>
              <a:t>appbar</a:t>
            </a:r>
            <a:r>
              <a:rPr lang="en-US" dirty="0"/>
              <a:t>.</a:t>
            </a:r>
          </a:p>
          <a:p>
            <a:r>
              <a:rPr lang="en-US" dirty="0" err="1"/>
              <a:t>Appbars</a:t>
            </a:r>
            <a:r>
              <a:rPr lang="en-US" dirty="0"/>
              <a:t> are used for </a:t>
            </a:r>
            <a:r>
              <a:rPr lang="en-US" b="1" dirty="0">
                <a:solidFill>
                  <a:schemeClr val="accent3"/>
                </a:solidFill>
              </a:rPr>
              <a:t>navigation</a:t>
            </a:r>
            <a:r>
              <a:rPr lang="en-US" dirty="0"/>
              <a:t> in app.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Appbar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386301"/>
            <a:ext cx="16598685" cy="5515985"/>
          </a:xfrm>
        </p:spPr>
        <p:txBody>
          <a:bodyPr/>
          <a:lstStyle/>
          <a:p>
            <a:r>
              <a:rPr lang="en-US" dirty="0"/>
              <a:t>Flutter has multiple type of </a:t>
            </a:r>
            <a:r>
              <a:rPr lang="en-US" dirty="0" err="1"/>
              <a:t>appbar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Top </a:t>
            </a:r>
            <a:r>
              <a:rPr lang="en-US" b="1" dirty="0" err="1">
                <a:solidFill>
                  <a:schemeClr val="accent3"/>
                </a:solidFill>
              </a:rPr>
              <a:t>Appbar</a:t>
            </a:r>
            <a:r>
              <a:rPr lang="en-US" dirty="0"/>
              <a:t>:  </a:t>
            </a:r>
            <a:r>
              <a:rPr lang="en-US" dirty="0" err="1"/>
              <a:t>Appbar</a:t>
            </a:r>
            <a:r>
              <a:rPr lang="en-US" dirty="0"/>
              <a:t> located at the top of the screen.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Bottom </a:t>
            </a:r>
            <a:r>
              <a:rPr lang="en-US" b="1" dirty="0" err="1">
                <a:solidFill>
                  <a:schemeClr val="accent3"/>
                </a:solidFill>
              </a:rPr>
              <a:t>AppBar</a:t>
            </a:r>
            <a:r>
              <a:rPr lang="en-US" dirty="0"/>
              <a:t>: App bar location at the bottom of the screen.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Sliver </a:t>
            </a:r>
            <a:r>
              <a:rPr lang="en-US" b="1" dirty="0" err="1">
                <a:solidFill>
                  <a:schemeClr val="accent3"/>
                </a:solidFill>
              </a:rPr>
              <a:t>Appbar</a:t>
            </a:r>
            <a:r>
              <a:rPr lang="en-US" dirty="0"/>
              <a:t>: Are </a:t>
            </a:r>
            <a:r>
              <a:rPr lang="en-US" dirty="0" err="1"/>
              <a:t>appbars</a:t>
            </a:r>
            <a:r>
              <a:rPr lang="en-US" dirty="0"/>
              <a:t> that vary in height according to scroll offset or float above the content.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Search 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 with search option.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</a:t>
            </a:r>
            <a:r>
              <a:rPr lang="en-US" dirty="0" err="1"/>
              <a:t>Appbar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located on the </a:t>
            </a:r>
            <a:r>
              <a:rPr lang="en-US" b="1" dirty="0">
                <a:solidFill>
                  <a:schemeClr val="accent3"/>
                </a:solidFill>
              </a:rPr>
              <a:t>top</a:t>
            </a:r>
            <a:r>
              <a:rPr lang="en-US" dirty="0"/>
              <a:t> of the screen which consists of multiple widgets, 	</a:t>
            </a:r>
            <a:r>
              <a:rPr lang="en-US" dirty="0" err="1"/>
              <a:t>TabBar</a:t>
            </a:r>
            <a:r>
              <a:rPr lang="en-US" dirty="0"/>
              <a:t>, </a:t>
            </a:r>
            <a:r>
              <a:rPr lang="en-US" dirty="0" err="1"/>
              <a:t>IconButton</a:t>
            </a:r>
            <a:r>
              <a:rPr lang="en-US" dirty="0"/>
              <a:t> etc.</a:t>
            </a:r>
          </a:p>
          <a:p>
            <a:r>
              <a:rPr lang="en-US" dirty="0"/>
              <a:t>Used to showcase the name of the app or the current screen.</a:t>
            </a:r>
          </a:p>
          <a:p>
            <a:r>
              <a:rPr lang="en-US" dirty="0" err="1"/>
              <a:t>Appbars</a:t>
            </a:r>
            <a:r>
              <a:rPr lang="en-US" dirty="0"/>
              <a:t> are used for </a:t>
            </a:r>
            <a:r>
              <a:rPr lang="en-US" b="1" dirty="0">
                <a:solidFill>
                  <a:schemeClr val="accent3"/>
                </a:solidFill>
              </a:rPr>
              <a:t>navigation</a:t>
            </a:r>
            <a:r>
              <a:rPr lang="en-US" dirty="0"/>
              <a:t> in app.</a:t>
            </a:r>
          </a:p>
          <a:p>
            <a:r>
              <a:rPr lang="en-US" dirty="0"/>
              <a:t>Generally to </a:t>
            </a:r>
            <a:r>
              <a:rPr lang="en-US" b="1" dirty="0">
                <a:solidFill>
                  <a:schemeClr val="accent3"/>
                </a:solidFill>
              </a:rPr>
              <a:t>go back </a:t>
            </a:r>
            <a:r>
              <a:rPr lang="en-US" dirty="0"/>
              <a:t>to previous screen.</a:t>
            </a:r>
          </a:p>
          <a:p>
            <a:r>
              <a:rPr lang="en-US" dirty="0"/>
              <a:t>Navigation </a:t>
            </a:r>
            <a:r>
              <a:rPr lang="en-US" b="1" dirty="0">
                <a:solidFill>
                  <a:schemeClr val="accent3"/>
                </a:solidFill>
              </a:rPr>
              <a:t>drawer</a:t>
            </a:r>
            <a:r>
              <a:rPr lang="en-US" dirty="0"/>
              <a:t> is called form </a:t>
            </a:r>
            <a:r>
              <a:rPr lang="en-US" dirty="0" err="1"/>
              <a:t>appbar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F7226-4E86-6F04-467E-50F6362C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391" y="6623844"/>
            <a:ext cx="10068391" cy="20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8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Top</a:t>
            </a: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 </a:t>
            </a:r>
            <a:r>
              <a:rPr lang="en-IN" sz="80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Appbar</a:t>
            </a:r>
            <a:r>
              <a:rPr lang="en-IN" sz="8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8000" b="0" i="0" u="none" strike="noStrike" dirty="0">
                <a:effectLst/>
                <a:latin typeface="Google Sans"/>
              </a:rPr>
              <a:t>Widgets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730627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</a:t>
            </a:r>
            <a:r>
              <a:rPr lang="en-US" dirty="0" err="1"/>
              <a:t>Appbar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located on the </a:t>
            </a:r>
            <a:r>
              <a:rPr lang="en-US" b="1" dirty="0">
                <a:solidFill>
                  <a:schemeClr val="accent3"/>
                </a:solidFill>
              </a:rPr>
              <a:t>Bottom</a:t>
            </a:r>
            <a:r>
              <a:rPr lang="en-US" dirty="0"/>
              <a:t> of the screen.</a:t>
            </a:r>
          </a:p>
          <a:p>
            <a:r>
              <a:rPr lang="en-US" dirty="0"/>
              <a:t>Used navigate to multiple screens.</a:t>
            </a:r>
          </a:p>
          <a:p>
            <a:r>
              <a:rPr lang="en-US" dirty="0"/>
              <a:t>Can have Icon and Text to indicate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86D0C-1734-52D3-A63A-9AA738B1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564" y="6323276"/>
            <a:ext cx="8156046" cy="26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9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</a:t>
            </a:r>
            <a:r>
              <a:rPr lang="en-US" dirty="0" err="1"/>
              <a:t>Appbar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located on the </a:t>
            </a:r>
            <a:r>
              <a:rPr lang="en-US" b="1" dirty="0">
                <a:solidFill>
                  <a:schemeClr val="accent3"/>
                </a:solidFill>
              </a:rPr>
              <a:t>Bottom</a:t>
            </a:r>
            <a:r>
              <a:rPr lang="en-US" dirty="0"/>
              <a:t> of the screen.</a:t>
            </a:r>
          </a:p>
          <a:p>
            <a:r>
              <a:rPr lang="en-US" dirty="0"/>
              <a:t>Use to navigate to multiple screens.</a:t>
            </a:r>
          </a:p>
          <a:p>
            <a:r>
              <a:rPr lang="en-US" dirty="0"/>
              <a:t>Can have Icon and Text to indicate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86D0C-1734-52D3-A63A-9AA738B1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564" y="6323276"/>
            <a:ext cx="8156046" cy="26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9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8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Bottom</a:t>
            </a: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 </a:t>
            </a:r>
            <a:r>
              <a:rPr lang="en-IN" sz="80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Appbar</a:t>
            </a:r>
            <a:r>
              <a:rPr lang="en-IN" sz="8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8000" b="0" i="0" u="none" strike="noStrike" dirty="0">
                <a:effectLst/>
                <a:latin typeface="Google Sans"/>
              </a:rPr>
              <a:t>Widgets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92011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Sliver </a:t>
            </a:r>
            <a:r>
              <a:rPr lang="en-US" dirty="0" err="1"/>
              <a:t>Appbar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Appbars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3"/>
                </a:solidFill>
              </a:rPr>
              <a:t>vary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3"/>
                </a:solidFill>
              </a:rPr>
              <a:t>height</a:t>
            </a:r>
            <a:r>
              <a:rPr lang="en-US" dirty="0"/>
              <a:t> according to </a:t>
            </a:r>
            <a:r>
              <a:rPr lang="en-US" b="1" dirty="0">
                <a:solidFill>
                  <a:schemeClr val="accent3"/>
                </a:solidFill>
              </a:rPr>
              <a:t>scroll offset</a:t>
            </a:r>
            <a:r>
              <a:rPr lang="en-US" dirty="0"/>
              <a:t> or float above the content.</a:t>
            </a:r>
          </a:p>
          <a:p>
            <a:r>
              <a:rPr lang="en-US" dirty="0"/>
              <a:t>It can be </a:t>
            </a:r>
            <a:r>
              <a:rPr lang="en-US" b="1" dirty="0">
                <a:solidFill>
                  <a:schemeClr val="accent3"/>
                </a:solidFill>
              </a:rPr>
              <a:t>pinned</a:t>
            </a:r>
            <a:r>
              <a:rPr lang="en-US" dirty="0"/>
              <a:t>, or you can scroll the app bar with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27DEF-EABC-D6FC-6F21-528BC5AA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5" y="4799277"/>
            <a:ext cx="7614261" cy="4283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EE8A8-3B57-AE27-5FC0-2E51D388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933" y="6302701"/>
            <a:ext cx="7318788" cy="128825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E0BDD59-673A-4A57-9EE0-FB1D2629E10A}"/>
              </a:ext>
            </a:extLst>
          </p:cNvPr>
          <p:cNvSpPr/>
          <p:nvPr/>
        </p:nvSpPr>
        <p:spPr>
          <a:xfrm>
            <a:off x="8796156" y="6654801"/>
            <a:ext cx="1336147" cy="5907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</a:t>
            </a:r>
            <a:r>
              <a:rPr lang="en-IN" sz="8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Sliver</a:t>
            </a: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 </a:t>
            </a:r>
            <a:r>
              <a:rPr lang="en-IN" sz="80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Appbar</a:t>
            </a:r>
            <a:r>
              <a:rPr lang="en-IN" sz="8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 </a:t>
            </a:r>
            <a:r>
              <a:rPr lang="en-IN" sz="8000" b="0" i="0" u="none" strike="noStrike" dirty="0">
                <a:effectLst/>
                <a:latin typeface="Google Sans"/>
              </a:rPr>
              <a:t>Widgets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463623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Working With List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416064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Stateless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8"/>
            <a:ext cx="16598685" cy="5409405"/>
          </a:xfrm>
        </p:spPr>
        <p:txBody>
          <a:bodyPr/>
          <a:lstStyle/>
          <a:p>
            <a:r>
              <a:rPr lang="en-US" dirty="0"/>
              <a:t>Do not have a </a:t>
            </a:r>
            <a:r>
              <a:rPr lang="en-US" dirty="0">
                <a:solidFill>
                  <a:schemeClr val="accent3"/>
                </a:solidFill>
              </a:rPr>
              <a:t>mutable state</a:t>
            </a:r>
          </a:p>
          <a:p>
            <a:r>
              <a:rPr lang="en-US" dirty="0"/>
              <a:t>The state is the information that can be read synchronously when the widget is</a:t>
            </a:r>
            <a:br>
              <a:rPr lang="en-US" dirty="0"/>
            </a:br>
            <a:r>
              <a:rPr lang="en-US" dirty="0"/>
              <a:t>	built.</a:t>
            </a:r>
          </a:p>
          <a:p>
            <a:r>
              <a:rPr lang="en-US" dirty="0"/>
              <a:t>In stateless widget this state (information) is read only at the time of rendering the</a:t>
            </a:r>
            <a:br>
              <a:rPr lang="en-US" dirty="0"/>
            </a:br>
            <a:r>
              <a:rPr lang="en-US" dirty="0"/>
              <a:t>	Widget.</a:t>
            </a:r>
          </a:p>
          <a:p>
            <a:r>
              <a:rPr lang="en-US" dirty="0"/>
              <a:t>The state of a stateless widget do not change.</a:t>
            </a:r>
          </a:p>
          <a:p>
            <a:r>
              <a:rPr lang="en-US" dirty="0"/>
              <a:t>Stateless Widgets are also called as </a:t>
            </a:r>
            <a:r>
              <a:rPr lang="en-US" dirty="0">
                <a:solidFill>
                  <a:schemeClr val="accent3"/>
                </a:solidFill>
              </a:rPr>
              <a:t>static widget</a:t>
            </a:r>
            <a:r>
              <a:rPr lang="en-US" dirty="0"/>
              <a:t>, as the they do not change.</a:t>
            </a:r>
          </a:p>
          <a:p>
            <a:r>
              <a:rPr lang="en-US" dirty="0"/>
              <a:t>Used to showcase information that will not change.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386301"/>
            <a:ext cx="16598685" cy="5515985"/>
          </a:xfrm>
        </p:spPr>
        <p:txBody>
          <a:bodyPr/>
          <a:lstStyle/>
          <a:p>
            <a:r>
              <a:rPr lang="en-US" dirty="0"/>
              <a:t>In mobile application its common to display items in manner of </a:t>
            </a:r>
            <a:r>
              <a:rPr lang="en-US" b="1" dirty="0">
                <a:solidFill>
                  <a:schemeClr val="accent3"/>
                </a:solidFill>
              </a:rPr>
              <a:t>List</a:t>
            </a:r>
            <a:r>
              <a:rPr lang="en-US" dirty="0"/>
              <a:t>.</a:t>
            </a:r>
          </a:p>
          <a:p>
            <a:r>
              <a:rPr lang="en-US" dirty="0"/>
              <a:t>This is done by </a:t>
            </a:r>
            <a:r>
              <a:rPr lang="en-US" b="1" dirty="0" err="1">
                <a:solidFill>
                  <a:schemeClr val="accent3"/>
                </a:solidFill>
              </a:rPr>
              <a:t>ListView</a:t>
            </a:r>
            <a:r>
              <a:rPr lang="en-US" dirty="0"/>
              <a:t> Widget.</a:t>
            </a:r>
          </a:p>
          <a:p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is most commonly used </a:t>
            </a:r>
            <a:r>
              <a:rPr lang="en-US" b="1" dirty="0">
                <a:solidFill>
                  <a:schemeClr val="accent3"/>
                </a:solidFill>
              </a:rPr>
              <a:t>scrolling</a:t>
            </a:r>
            <a:r>
              <a:rPr lang="en-US" dirty="0"/>
              <a:t> widget.</a:t>
            </a:r>
          </a:p>
          <a:p>
            <a:r>
              <a:rPr lang="en-US" dirty="0"/>
              <a:t>It displays its </a:t>
            </a:r>
            <a:r>
              <a:rPr lang="en-US" b="1" dirty="0">
                <a:solidFill>
                  <a:schemeClr val="accent3"/>
                </a:solidFill>
              </a:rPr>
              <a:t>children</a:t>
            </a:r>
            <a:r>
              <a:rPr lang="en-US" dirty="0"/>
              <a:t> one after another in the scroll direction.</a:t>
            </a:r>
          </a:p>
          <a:p>
            <a:r>
              <a:rPr lang="en-US" dirty="0"/>
              <a:t>Each Child of the </a:t>
            </a:r>
            <a:r>
              <a:rPr lang="en-US" dirty="0" err="1"/>
              <a:t>listview</a:t>
            </a:r>
            <a:r>
              <a:rPr lang="en-US" dirty="0"/>
              <a:t> can be called as a </a:t>
            </a:r>
            <a:r>
              <a:rPr lang="en-US" b="1" dirty="0">
                <a:solidFill>
                  <a:schemeClr val="accent3"/>
                </a:solidFill>
              </a:rPr>
              <a:t>Cell</a:t>
            </a:r>
            <a:r>
              <a:rPr lang="en-US" dirty="0"/>
              <a:t>. </a:t>
            </a:r>
          </a:p>
          <a:p>
            <a:r>
              <a:rPr lang="en-US" dirty="0"/>
              <a:t>Its important to pass </a:t>
            </a:r>
            <a:r>
              <a:rPr lang="en-US" b="1" dirty="0" err="1">
                <a:solidFill>
                  <a:schemeClr val="accent3"/>
                </a:solidFill>
              </a:rPr>
              <a:t>ItemCount</a:t>
            </a:r>
            <a:r>
              <a:rPr lang="en-US" dirty="0"/>
              <a:t> to know the limit of the list.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386301"/>
            <a:ext cx="16598685" cy="6732299"/>
          </a:xfrm>
        </p:spPr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: The most basic </a:t>
            </a:r>
            <a:r>
              <a:rPr lang="en-US" dirty="0" err="1"/>
              <a:t>LiveView</a:t>
            </a:r>
            <a:r>
              <a:rPr lang="en-US" dirty="0"/>
              <a:t> offered by Flutter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ListView.builder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dirty="0"/>
              <a:t>The builder in the </a:t>
            </a:r>
            <a:r>
              <a:rPr lang="en-US" dirty="0" err="1"/>
              <a:t>ListView</a:t>
            </a:r>
            <a:r>
              <a:rPr lang="en-US" dirty="0"/>
              <a:t> helps to build and reuse the </a:t>
            </a:r>
            <a:r>
              <a:rPr lang="en-US" dirty="0" err="1"/>
              <a:t>ListView</a:t>
            </a:r>
            <a:r>
              <a:rPr lang="en-US" dirty="0"/>
              <a:t> 	Tile.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ListTile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3"/>
                </a:solidFill>
              </a:rPr>
              <a:t>ExpandableListTile</a:t>
            </a:r>
            <a:r>
              <a:rPr lang="en-US" dirty="0"/>
              <a:t>: A </a:t>
            </a:r>
            <a:r>
              <a:rPr lang="en-US" dirty="0" err="1"/>
              <a:t>listTile</a:t>
            </a:r>
            <a:r>
              <a:rPr lang="en-US" dirty="0"/>
              <a:t> is a Widget to display content in the 	</a:t>
            </a:r>
            <a:r>
              <a:rPr lang="en-US" dirty="0" err="1"/>
              <a:t>ListView</a:t>
            </a:r>
            <a:r>
              <a:rPr lang="en-US" dirty="0"/>
              <a:t>. </a:t>
            </a:r>
            <a:r>
              <a:rPr lang="en-US" dirty="0" err="1"/>
              <a:t>ExpandableListTile</a:t>
            </a:r>
            <a:r>
              <a:rPr lang="en-US" dirty="0"/>
              <a:t>, expands on tap to show more content.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ReoderableList</a:t>
            </a:r>
            <a:r>
              <a:rPr lang="en-US" dirty="0"/>
              <a:t>: A list where we can reorder the cells in the list.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GrideView</a:t>
            </a:r>
            <a:r>
              <a:rPr lang="en-US" dirty="0"/>
              <a:t>: Helps in arranging the item in form of Gride.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SwipeToDissmiss</a:t>
            </a:r>
            <a:r>
              <a:rPr lang="en-US" dirty="0"/>
              <a:t>: List where we can swipe to delete the cell in the list.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DataTable</a:t>
            </a:r>
            <a:r>
              <a:rPr lang="en-US" dirty="0"/>
              <a:t>: A Widget to display the data in </a:t>
            </a:r>
            <a:r>
              <a:rPr lang="en-US" dirty="0" err="1"/>
              <a:t>TableForm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DraggableScrollView</a:t>
            </a:r>
            <a:r>
              <a:rPr lang="en-US" dirty="0"/>
              <a:t>: A </a:t>
            </a:r>
            <a:r>
              <a:rPr lang="en-US" dirty="0" err="1"/>
              <a:t>scrollView</a:t>
            </a:r>
            <a:r>
              <a:rPr lang="en-US" dirty="0"/>
              <a:t> which can be dragged and bring up and 	</a:t>
            </a:r>
            <a:r>
              <a:rPr lang="en-US" dirty="0" err="1"/>
              <a:t>minimised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Type of List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9F4C-9312-CFDC-35F0-5B9FE563EC57}"/>
              </a:ext>
            </a:extLst>
          </p:cNvPr>
          <p:cNvSpPr txBox="1"/>
          <p:nvPr/>
        </p:nvSpPr>
        <p:spPr>
          <a:xfrm>
            <a:off x="9829800" y="7747000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 </a:t>
            </a:r>
            <a:r>
              <a:rPr lang="en-IN" sz="80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ListView</a:t>
            </a:r>
            <a:r>
              <a:rPr lang="en-IN" sz="8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 </a:t>
            </a:r>
            <a:r>
              <a:rPr lang="en-IN" sz="8000" b="0" i="0" u="none" strike="noStrike" dirty="0">
                <a:effectLst/>
                <a:latin typeface="Google Sans"/>
              </a:rPr>
              <a:t>Widgets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1937297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Navigation In Flutter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731574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386301"/>
            <a:ext cx="16598685" cy="6706899"/>
          </a:xfrm>
        </p:spPr>
        <p:txBody>
          <a:bodyPr/>
          <a:lstStyle/>
          <a:p>
            <a:r>
              <a:rPr lang="en-US" dirty="0"/>
              <a:t>Apps are made up of </a:t>
            </a:r>
            <a:r>
              <a:rPr lang="en-US" b="1" dirty="0">
                <a:solidFill>
                  <a:schemeClr val="accent3"/>
                </a:solidFill>
              </a:rPr>
              <a:t>Multiple</a:t>
            </a:r>
            <a:r>
              <a:rPr lang="en-US" dirty="0"/>
              <a:t> screens.  </a:t>
            </a:r>
          </a:p>
          <a:p>
            <a:r>
              <a:rPr lang="en-US" dirty="0"/>
              <a:t>User needs to navigate from one screen to other screen.</a:t>
            </a:r>
          </a:p>
          <a:p>
            <a:r>
              <a:rPr lang="en-US" dirty="0"/>
              <a:t>Flutter Navigator helps in that. </a:t>
            </a:r>
          </a:p>
          <a:p>
            <a:r>
              <a:rPr lang="en-US" dirty="0"/>
              <a:t>There are Different ways to navigate and show different screen in a App</a:t>
            </a:r>
          </a:p>
          <a:p>
            <a:pPr lvl="1"/>
            <a:r>
              <a:rPr lang="en-US" dirty="0"/>
              <a:t>Routes</a:t>
            </a:r>
          </a:p>
          <a:p>
            <a:pPr lvl="1"/>
            <a:r>
              <a:rPr lang="en-US" dirty="0"/>
              <a:t>Tabs</a:t>
            </a:r>
          </a:p>
          <a:p>
            <a:pPr lvl="1"/>
            <a:r>
              <a:rPr lang="en-US" dirty="0"/>
              <a:t>Navigation Drawer</a:t>
            </a:r>
          </a:p>
          <a:p>
            <a:pPr lvl="1"/>
            <a:r>
              <a:rPr lang="en-US" dirty="0" err="1"/>
              <a:t>BottomNavigationBar</a:t>
            </a:r>
            <a:endParaRPr lang="en-US" dirty="0"/>
          </a:p>
          <a:p>
            <a:pPr lvl="1"/>
            <a:r>
              <a:rPr lang="en-US" dirty="0" err="1"/>
              <a:t>PageSelector</a:t>
            </a:r>
            <a:endParaRPr lang="en-US" dirty="0"/>
          </a:p>
          <a:p>
            <a:pPr lvl="1"/>
            <a:endParaRPr lang="en-US" dirty="0"/>
          </a:p>
          <a:p>
            <a:pPr marL="445687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4199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019869"/>
            <a:ext cx="16598685" cy="7098731"/>
          </a:xfrm>
        </p:spPr>
        <p:txBody>
          <a:bodyPr/>
          <a:lstStyle/>
          <a:p>
            <a:r>
              <a:rPr lang="en-US" dirty="0"/>
              <a:t>Tabs are a way to create multiple screens which can be swiped to change.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TabBar</a:t>
            </a:r>
            <a:r>
              <a:rPr lang="en-US" dirty="0"/>
              <a:t> needs a controller to control the </a:t>
            </a:r>
            <a:r>
              <a:rPr lang="en-US" dirty="0" err="1"/>
              <a:t>TabView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TabViews</a:t>
            </a:r>
            <a:r>
              <a:rPr lang="en-US" dirty="0"/>
              <a:t> are single page view per each Tab.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TabController</a:t>
            </a:r>
            <a:r>
              <a:rPr lang="en-US" dirty="0"/>
              <a:t> needs length , which decides the number of pages.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TabBarView</a:t>
            </a:r>
            <a:r>
              <a:rPr lang="en-US" dirty="0"/>
              <a:t> takes multiple children which will be displayed per Tab.</a:t>
            </a:r>
          </a:p>
          <a:p>
            <a:r>
              <a:rPr lang="en-US" dirty="0"/>
              <a:t>The Length of Tab and the Children in </a:t>
            </a:r>
            <a:r>
              <a:rPr lang="en-US" dirty="0" err="1"/>
              <a:t>TabBarView</a:t>
            </a:r>
            <a:r>
              <a:rPr lang="en-US" dirty="0"/>
              <a:t> must be same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Tabs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9F4C-9312-CFDC-35F0-5B9FE563EC57}"/>
              </a:ext>
            </a:extLst>
          </p:cNvPr>
          <p:cNvSpPr txBox="1"/>
          <p:nvPr/>
        </p:nvSpPr>
        <p:spPr>
          <a:xfrm>
            <a:off x="9829800" y="7747000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 </a:t>
            </a:r>
            <a:r>
              <a:rPr lang="en-IN" sz="8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Tab  </a:t>
            </a:r>
            <a:r>
              <a:rPr lang="en-IN" sz="8000" b="0" i="0" u="none" strike="noStrike" dirty="0">
                <a:effectLst/>
                <a:latin typeface="Google Sans"/>
              </a:rPr>
              <a:t>Widgets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83610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019869"/>
            <a:ext cx="16598685" cy="7098731"/>
          </a:xfrm>
        </p:spPr>
        <p:txBody>
          <a:bodyPr/>
          <a:lstStyle/>
          <a:p>
            <a:r>
              <a:rPr lang="en-US" dirty="0"/>
              <a:t>Navigation in Flutter is like Stack. </a:t>
            </a:r>
            <a:r>
              <a:rPr lang="en-US" b="1" dirty="0">
                <a:solidFill>
                  <a:schemeClr val="accent3"/>
                </a:solidFill>
              </a:rPr>
              <a:t>First In Last Out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3"/>
                </a:solidFill>
              </a:rPr>
              <a:t>Push</a:t>
            </a:r>
            <a:r>
              <a:rPr lang="en-US" dirty="0"/>
              <a:t> adds a </a:t>
            </a:r>
            <a:r>
              <a:rPr lang="en-US" b="1" dirty="0">
                <a:solidFill>
                  <a:schemeClr val="accent3"/>
                </a:solidFill>
              </a:rPr>
              <a:t>new screen </a:t>
            </a:r>
            <a:r>
              <a:rPr lang="en-US" dirty="0"/>
              <a:t>on top of the Navigation Stack. Navigates to new screen</a:t>
            </a:r>
          </a:p>
          <a:p>
            <a:r>
              <a:rPr lang="en-US" b="1" dirty="0">
                <a:solidFill>
                  <a:schemeClr val="accent3"/>
                </a:solidFill>
              </a:rPr>
              <a:t>Pop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removes</a:t>
            </a:r>
            <a:r>
              <a:rPr lang="en-US" dirty="0"/>
              <a:t> the top most screen. Navigate to previous screen.</a:t>
            </a:r>
          </a:p>
          <a:p>
            <a:r>
              <a:rPr lang="en-US" dirty="0"/>
              <a:t>Routes help in navigating from one screen to other.</a:t>
            </a:r>
          </a:p>
          <a:p>
            <a:r>
              <a:rPr lang="en-US" dirty="0"/>
              <a:t>Flutter uses </a:t>
            </a:r>
            <a:r>
              <a:rPr lang="en-US" b="1" dirty="0" err="1">
                <a:solidFill>
                  <a:schemeClr val="accent3"/>
                </a:solidFill>
              </a:rPr>
              <a:t>MaterialRoute</a:t>
            </a:r>
            <a:r>
              <a:rPr lang="en-US" dirty="0"/>
              <a:t> to push or pop screen.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9F4C-9312-CFDC-35F0-5B9FE563EC57}"/>
              </a:ext>
            </a:extLst>
          </p:cNvPr>
          <p:cNvSpPr txBox="1"/>
          <p:nvPr/>
        </p:nvSpPr>
        <p:spPr>
          <a:xfrm>
            <a:off x="9829800" y="7747000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4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 </a:t>
            </a:r>
            <a:r>
              <a:rPr lang="en-IN" sz="8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Routes  </a:t>
            </a:r>
            <a:r>
              <a:rPr lang="en-IN" sz="8000" b="0" i="0" u="none" strike="noStrike" dirty="0">
                <a:effectLst/>
                <a:latin typeface="Google Sans"/>
              </a:rPr>
              <a:t>Widgets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3929550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019869"/>
            <a:ext cx="8299343" cy="7098731"/>
          </a:xfrm>
        </p:spPr>
        <p:txBody>
          <a:bodyPr/>
          <a:lstStyle/>
          <a:p>
            <a:r>
              <a:rPr lang="en-US" dirty="0"/>
              <a:t>A drawer is a </a:t>
            </a:r>
            <a:r>
              <a:rPr lang="en-US" b="1" dirty="0">
                <a:solidFill>
                  <a:schemeClr val="accent3"/>
                </a:solidFill>
              </a:rPr>
              <a:t>Navigation pane </a:t>
            </a:r>
            <a:r>
              <a:rPr lang="en-US" dirty="0"/>
              <a:t>which slides on the screen from left or right side of the screen.</a:t>
            </a:r>
          </a:p>
          <a:p>
            <a:r>
              <a:rPr lang="en-US" dirty="0"/>
              <a:t>It has menu which helps in navigation between screens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Drawer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9F4C-9312-CFDC-35F0-5B9FE563EC57}"/>
              </a:ext>
            </a:extLst>
          </p:cNvPr>
          <p:cNvSpPr txBox="1"/>
          <p:nvPr/>
        </p:nvSpPr>
        <p:spPr>
          <a:xfrm>
            <a:off x="9829800" y="7747000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EC4AF-965C-C3C5-BB85-5CBE5F771C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964" y="856433"/>
            <a:ext cx="3742940" cy="811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9"/>
            <a:ext cx="16598685" cy="4589134"/>
          </a:xfrm>
        </p:spPr>
        <p:txBody>
          <a:bodyPr/>
          <a:lstStyle/>
          <a:p>
            <a:r>
              <a:rPr lang="en-US" dirty="0"/>
              <a:t>Have a </a:t>
            </a:r>
            <a:r>
              <a:rPr lang="en-US" dirty="0">
                <a:solidFill>
                  <a:schemeClr val="accent3"/>
                </a:solidFill>
              </a:rPr>
              <a:t>mutable state</a:t>
            </a:r>
          </a:p>
          <a:p>
            <a:r>
              <a:rPr lang="en-US" dirty="0"/>
              <a:t>In stateful widget this state (information) is read at the time of rendering the</a:t>
            </a:r>
            <a:br>
              <a:rPr lang="en-US" dirty="0"/>
            </a:br>
            <a:r>
              <a:rPr lang="en-US" dirty="0"/>
              <a:t>	Widget and can be changed during the lifetime of the widget</a:t>
            </a:r>
          </a:p>
          <a:p>
            <a:r>
              <a:rPr lang="en-US" dirty="0"/>
              <a:t>Stateful Widgets are also called as </a:t>
            </a:r>
            <a:r>
              <a:rPr lang="en-US" dirty="0">
                <a:solidFill>
                  <a:schemeClr val="accent3"/>
                </a:solidFill>
              </a:rPr>
              <a:t>dynamic widget</a:t>
            </a:r>
            <a:r>
              <a:rPr lang="en-US" dirty="0"/>
              <a:t>, as the they do change.</a:t>
            </a:r>
          </a:p>
          <a:p>
            <a:r>
              <a:rPr lang="en-US" dirty="0"/>
              <a:t>Used to </a:t>
            </a:r>
            <a:r>
              <a:rPr lang="en-US" dirty="0">
                <a:solidFill>
                  <a:schemeClr val="accent3"/>
                </a:solidFill>
              </a:rPr>
              <a:t>showcase</a:t>
            </a:r>
            <a:r>
              <a:rPr lang="en-US" dirty="0"/>
              <a:t> the information which will change when operations takes place 	In app, like changing button color, fetching users data etc.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setState</a:t>
            </a:r>
            <a:r>
              <a:rPr lang="en-US" dirty="0"/>
              <a:t> is the function used to notify the widget to update the state of the widget</a:t>
            </a:r>
          </a:p>
          <a:p>
            <a:endParaRPr lang="en-US" dirty="0"/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 </a:t>
            </a:r>
            <a:r>
              <a:rPr lang="en-IN" sz="8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Drawer  </a:t>
            </a:r>
            <a:r>
              <a:rPr lang="en-IN" sz="8000" b="0" i="0" u="none" strike="noStrike" dirty="0">
                <a:effectLst/>
                <a:latin typeface="Google Sans"/>
              </a:rPr>
              <a:t>Widgets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7208650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019869"/>
            <a:ext cx="15031065" cy="502219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BottomNavigationBar</a:t>
            </a:r>
            <a:r>
              <a:rPr lang="en-US" dirty="0"/>
              <a:t> is like a </a:t>
            </a:r>
            <a:r>
              <a:rPr lang="en-US" dirty="0" err="1"/>
              <a:t>TabBar</a:t>
            </a:r>
            <a:r>
              <a:rPr lang="en-US" dirty="0"/>
              <a:t> but just located at the </a:t>
            </a:r>
            <a:r>
              <a:rPr lang="en-US" b="1" dirty="0">
                <a:solidFill>
                  <a:schemeClr val="accent3"/>
                </a:solidFill>
              </a:rPr>
              <a:t>bottom</a:t>
            </a:r>
            <a:r>
              <a:rPr lang="en-US" dirty="0"/>
              <a:t> of 	the screen.</a:t>
            </a:r>
          </a:p>
          <a:p>
            <a:r>
              <a:rPr lang="en-US" dirty="0"/>
              <a:t>We pass the </a:t>
            </a:r>
            <a:r>
              <a:rPr lang="en-US" dirty="0" err="1"/>
              <a:t>BottomNavigationBar</a:t>
            </a:r>
            <a:r>
              <a:rPr lang="en-US" dirty="0"/>
              <a:t> as a </a:t>
            </a:r>
            <a:r>
              <a:rPr lang="en-US" b="1" dirty="0">
                <a:solidFill>
                  <a:schemeClr val="accent3"/>
                </a:solidFill>
              </a:rPr>
              <a:t>property</a:t>
            </a:r>
            <a:r>
              <a:rPr lang="en-US" dirty="0"/>
              <a:t> on Scaffold.</a:t>
            </a:r>
          </a:p>
          <a:p>
            <a:r>
              <a:rPr lang="en-US" dirty="0"/>
              <a:t>It needs </a:t>
            </a:r>
            <a:r>
              <a:rPr lang="en-US" b="1" dirty="0" err="1">
                <a:solidFill>
                  <a:schemeClr val="accent3"/>
                </a:solidFill>
              </a:rPr>
              <a:t>currentIndex</a:t>
            </a:r>
            <a:r>
              <a:rPr lang="en-US" dirty="0"/>
              <a:t> which decides which screen is currently  selected.</a:t>
            </a:r>
          </a:p>
          <a:p>
            <a:r>
              <a:rPr lang="en-US" dirty="0"/>
              <a:t>Each tab is treated like a separate </a:t>
            </a:r>
            <a:r>
              <a:rPr lang="en-US" b="1" dirty="0">
                <a:solidFill>
                  <a:schemeClr val="accent3"/>
                </a:solidFill>
              </a:rPr>
              <a:t>Page</a:t>
            </a:r>
            <a:r>
              <a:rPr lang="en-US" dirty="0"/>
              <a:t> or screen</a:t>
            </a:r>
          </a:p>
          <a:p>
            <a:r>
              <a:rPr lang="en-US" dirty="0" err="1"/>
              <a:t>BottomNavigationBarItem</a:t>
            </a:r>
            <a:r>
              <a:rPr lang="en-US" dirty="0"/>
              <a:t> is used to show the icons on the screen</a:t>
            </a:r>
          </a:p>
          <a:p>
            <a:r>
              <a:rPr lang="en-US" dirty="0"/>
              <a:t>The List of Widgets and the Length must match.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Bottom Navigation 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9F4C-9312-CFDC-35F0-5B9FE563EC57}"/>
              </a:ext>
            </a:extLst>
          </p:cNvPr>
          <p:cNvSpPr txBox="1"/>
          <p:nvPr/>
        </p:nvSpPr>
        <p:spPr>
          <a:xfrm>
            <a:off x="9829800" y="7747000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98C17-4DEA-F73E-B079-459D5EC8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77" y="7042068"/>
            <a:ext cx="9390797" cy="19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 </a:t>
            </a:r>
            <a:r>
              <a:rPr lang="en-IN" sz="80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BottomNavigationBar</a:t>
            </a:r>
            <a:r>
              <a:rPr lang="en-IN" sz="8000" b="0" i="0" u="none" strike="noStrike" dirty="0">
                <a:solidFill>
                  <a:schemeClr val="accent3"/>
                </a:solidFill>
                <a:effectLst/>
                <a:latin typeface="Google Sans"/>
              </a:rPr>
              <a:t>  </a:t>
            </a:r>
            <a:r>
              <a:rPr lang="en-IN" sz="8000" b="0" i="0" u="none" strike="noStrike" dirty="0">
                <a:effectLst/>
                <a:latin typeface="Google Sans"/>
              </a:rPr>
              <a:t>Widgets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1289410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Futures and Streams</a:t>
            </a:r>
          </a:p>
        </p:txBody>
      </p:sp>
    </p:spTree>
    <p:extLst>
      <p:ext uri="{BB962C8B-B14F-4D97-AF65-F5344CB8AC3E}">
        <p14:creationId xmlns:p14="http://schemas.microsoft.com/office/powerpoint/2010/main" val="2438497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386302"/>
            <a:ext cx="16598685" cy="7517552"/>
          </a:xfrm>
        </p:spPr>
        <p:txBody>
          <a:bodyPr/>
          <a:lstStyle/>
          <a:p>
            <a:r>
              <a:rPr lang="en-US" dirty="0"/>
              <a:t>Dart has a </a:t>
            </a:r>
            <a:r>
              <a:rPr lang="en-US" b="1" dirty="0">
                <a:solidFill>
                  <a:schemeClr val="accent3"/>
                </a:solidFill>
              </a:rPr>
              <a:t>single threaded </a:t>
            </a:r>
            <a:r>
              <a:rPr lang="en-US" dirty="0"/>
              <a:t>execution model.</a:t>
            </a:r>
          </a:p>
          <a:p>
            <a:r>
              <a:rPr lang="en-US" dirty="0"/>
              <a:t>Only one flow of Code execution and control exists.</a:t>
            </a:r>
          </a:p>
          <a:p>
            <a:r>
              <a:rPr lang="en-US" dirty="0"/>
              <a:t>Functions are executed in a </a:t>
            </a:r>
            <a:r>
              <a:rPr lang="en-US" b="1" dirty="0">
                <a:solidFill>
                  <a:schemeClr val="accent3"/>
                </a:solidFill>
              </a:rPr>
              <a:t>synchronous</a:t>
            </a:r>
            <a:r>
              <a:rPr lang="en-US" dirty="0"/>
              <a:t> way. One after another.</a:t>
            </a:r>
          </a:p>
          <a:p>
            <a:r>
              <a:rPr lang="en-US" dirty="0"/>
              <a:t>Some function might require some </a:t>
            </a:r>
            <a:r>
              <a:rPr lang="en-US" b="1" dirty="0">
                <a:solidFill>
                  <a:schemeClr val="accent3"/>
                </a:solidFill>
              </a:rPr>
              <a:t>extra time </a:t>
            </a:r>
            <a:r>
              <a:rPr lang="en-US" dirty="0"/>
              <a:t>like</a:t>
            </a:r>
          </a:p>
          <a:p>
            <a:pPr lvl="1"/>
            <a:r>
              <a:rPr lang="en-US" dirty="0"/>
              <a:t>Fetching data from network</a:t>
            </a:r>
          </a:p>
          <a:p>
            <a:pPr lvl="1"/>
            <a:r>
              <a:rPr lang="en-US" dirty="0"/>
              <a:t>Uploading some files</a:t>
            </a:r>
          </a:p>
          <a:p>
            <a:pPr lvl="1"/>
            <a:r>
              <a:rPr lang="en-US" dirty="0"/>
              <a:t>Using image picker etc. </a:t>
            </a:r>
          </a:p>
          <a:p>
            <a:r>
              <a:rPr lang="en-US" dirty="0"/>
              <a:t>Other functions will have to </a:t>
            </a:r>
            <a:r>
              <a:rPr lang="en-US" b="1" dirty="0">
                <a:solidFill>
                  <a:schemeClr val="accent3"/>
                </a:solidFill>
              </a:rPr>
              <a:t>wait</a:t>
            </a:r>
            <a:r>
              <a:rPr lang="en-US" dirty="0"/>
              <a:t> unless these functions are executed.</a:t>
            </a:r>
          </a:p>
          <a:p>
            <a:r>
              <a:rPr lang="en-US" dirty="0"/>
              <a:t>Might </a:t>
            </a:r>
            <a:r>
              <a:rPr lang="en-US" b="1" dirty="0">
                <a:solidFill>
                  <a:schemeClr val="accent3"/>
                </a:solidFill>
              </a:rPr>
              <a:t>stop</a:t>
            </a:r>
            <a:r>
              <a:rPr lang="en-US" dirty="0"/>
              <a:t> loading UI or executing important functions.</a:t>
            </a:r>
          </a:p>
          <a:p>
            <a:r>
              <a:rPr lang="en-US" b="1" dirty="0">
                <a:solidFill>
                  <a:schemeClr val="accent3"/>
                </a:solidFill>
              </a:rPr>
              <a:t>Asynchronous</a:t>
            </a:r>
            <a:r>
              <a:rPr lang="en-US" dirty="0"/>
              <a:t> execution helps to solve this issue.</a:t>
            </a:r>
          </a:p>
          <a:p>
            <a:pPr lvl="1"/>
            <a:endParaRPr lang="en-US" dirty="0"/>
          </a:p>
          <a:p>
            <a:pPr marL="445687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Dart Execution</a:t>
            </a:r>
          </a:p>
        </p:txBody>
      </p:sp>
    </p:spTree>
    <p:extLst>
      <p:ext uri="{BB962C8B-B14F-4D97-AF65-F5344CB8AC3E}">
        <p14:creationId xmlns:p14="http://schemas.microsoft.com/office/powerpoint/2010/main" val="29137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019869"/>
            <a:ext cx="16598685" cy="6995341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Time consuming </a:t>
            </a:r>
            <a:r>
              <a:rPr lang="en-US" dirty="0"/>
              <a:t>functions are made asynchronous.</a:t>
            </a:r>
          </a:p>
          <a:p>
            <a:r>
              <a:rPr lang="en-US" dirty="0"/>
              <a:t>Removed from </a:t>
            </a:r>
            <a:r>
              <a:rPr lang="en-US" b="1" dirty="0">
                <a:solidFill>
                  <a:schemeClr val="accent3"/>
                </a:solidFill>
              </a:rPr>
              <a:t>main thread </a:t>
            </a:r>
            <a:r>
              <a:rPr lang="en-US" dirty="0"/>
              <a:t>– so other functions can be executed.</a:t>
            </a:r>
          </a:p>
          <a:p>
            <a:r>
              <a:rPr lang="en-US" b="1" dirty="0">
                <a:solidFill>
                  <a:schemeClr val="accent3"/>
                </a:solidFill>
              </a:rPr>
              <a:t>Event loop </a:t>
            </a:r>
            <a:r>
              <a:rPr lang="en-US" dirty="0"/>
              <a:t>to stage functions.</a:t>
            </a:r>
          </a:p>
          <a:p>
            <a:r>
              <a:rPr lang="en-US" dirty="0"/>
              <a:t>Back on </a:t>
            </a:r>
            <a:r>
              <a:rPr lang="en-US" b="1" dirty="0">
                <a:solidFill>
                  <a:schemeClr val="accent3"/>
                </a:solidFill>
              </a:rPr>
              <a:t>main thread </a:t>
            </a:r>
            <a:r>
              <a:rPr lang="en-US" dirty="0"/>
              <a:t>when its empty – so it can be executed.</a:t>
            </a:r>
          </a:p>
          <a:p>
            <a:r>
              <a:rPr lang="en-US" dirty="0"/>
              <a:t>Make function </a:t>
            </a:r>
            <a:r>
              <a:rPr lang="en-US" b="1" dirty="0">
                <a:solidFill>
                  <a:schemeClr val="accent3"/>
                </a:solidFill>
              </a:rPr>
              <a:t>asynchronous</a:t>
            </a:r>
            <a:r>
              <a:rPr lang="en-US" dirty="0"/>
              <a:t> by using </a:t>
            </a:r>
            <a:r>
              <a:rPr lang="en-US" b="1" dirty="0">
                <a:solidFill>
                  <a:schemeClr val="accent3"/>
                </a:solidFill>
              </a:rPr>
              <a:t>async</a:t>
            </a:r>
            <a:r>
              <a:rPr lang="en-US" dirty="0"/>
              <a:t> keyword.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Asynchronous Execution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9F4C-9312-CFDC-35F0-5B9FE563EC57}"/>
              </a:ext>
            </a:extLst>
          </p:cNvPr>
          <p:cNvSpPr txBox="1"/>
          <p:nvPr/>
        </p:nvSpPr>
        <p:spPr>
          <a:xfrm>
            <a:off x="9829800" y="7747000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019870"/>
            <a:ext cx="16598685" cy="2358947"/>
          </a:xfrm>
        </p:spPr>
        <p:txBody>
          <a:bodyPr/>
          <a:lstStyle/>
          <a:p>
            <a:r>
              <a:rPr lang="en-US" dirty="0"/>
              <a:t>Futures are objects that are returned in the </a:t>
            </a:r>
            <a:r>
              <a:rPr lang="en-US" b="1" dirty="0">
                <a:solidFill>
                  <a:schemeClr val="accent3"/>
                </a:solidFill>
              </a:rPr>
              <a:t>future</a:t>
            </a:r>
            <a:r>
              <a:rPr lang="en-US" b="1" dirty="0"/>
              <a:t>.</a:t>
            </a:r>
          </a:p>
          <a:p>
            <a:r>
              <a:rPr lang="en-US" dirty="0"/>
              <a:t>Future are not value, but </a:t>
            </a:r>
            <a:r>
              <a:rPr lang="en-US" b="1" dirty="0">
                <a:solidFill>
                  <a:schemeClr val="accent3"/>
                </a:solidFill>
              </a:rPr>
              <a:t>promise</a:t>
            </a:r>
            <a:r>
              <a:rPr lang="en-US" dirty="0"/>
              <a:t> to get value in future.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FutureBuilder</a:t>
            </a:r>
            <a:r>
              <a:rPr lang="en-US" dirty="0"/>
              <a:t> to used to show Future value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9F4C-9312-CFDC-35F0-5B9FE563EC57}"/>
              </a:ext>
            </a:extLst>
          </p:cNvPr>
          <p:cNvSpPr txBox="1"/>
          <p:nvPr/>
        </p:nvSpPr>
        <p:spPr>
          <a:xfrm>
            <a:off x="9829800" y="7747000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953CB-816C-2F72-2484-E9F30EF57C1E}"/>
              </a:ext>
            </a:extLst>
          </p:cNvPr>
          <p:cNvSpPr txBox="1"/>
          <p:nvPr/>
        </p:nvSpPr>
        <p:spPr>
          <a:xfrm>
            <a:off x="12801600" y="2987899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4DF05-C75B-AE11-B2F8-CB29BDFE7BC1}"/>
              </a:ext>
            </a:extLst>
          </p:cNvPr>
          <p:cNvSpPr txBox="1">
            <a:spLocks/>
          </p:cNvSpPr>
          <p:nvPr/>
        </p:nvSpPr>
        <p:spPr>
          <a:xfrm>
            <a:off x="846244" y="6355152"/>
            <a:ext cx="16598685" cy="2358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5741" marR="0" indent="-432000" algn="l" defTabSz="87915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001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879158" marR="0" indent="-433471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1" b="0" i="0" kern="1200" baseline="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2pPr>
            <a:lvl3pPr marL="1324845" marR="0" indent="-430422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3pPr>
            <a:lvl4pPr marL="1800542" marR="0" indent="-476333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4pPr>
            <a:lvl5pPr marL="2057761" marR="0" indent="-412030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5pPr>
            <a:lvl6pPr marL="2141118" marR="0" indent="0" algn="l" defTabSz="87915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None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663" marR="0" indent="-433465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00" marR="0" indent="-423937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8302" marR="0" indent="-428702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widget that builds itself on the latest data obtained in Future.</a:t>
            </a:r>
          </a:p>
          <a:p>
            <a:r>
              <a:rPr lang="en-US" dirty="0" err="1"/>
              <a:t>FutureBuilder</a:t>
            </a:r>
            <a:r>
              <a:rPr lang="en-US" dirty="0"/>
              <a:t> needs a future value.</a:t>
            </a:r>
          </a:p>
          <a:p>
            <a:r>
              <a:rPr lang="en-US" dirty="0" err="1"/>
              <a:t>ConnectionState</a:t>
            </a:r>
            <a:r>
              <a:rPr lang="en-US" dirty="0"/>
              <a:t> is used to decide what widget to build by builder.</a:t>
            </a:r>
          </a:p>
          <a:p>
            <a:endParaRPr lang="en-US" dirty="0"/>
          </a:p>
          <a:p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BF8902-4D0B-E9F9-FDFF-210EB2F64F0E}"/>
              </a:ext>
            </a:extLst>
          </p:cNvPr>
          <p:cNvSpPr txBox="1">
            <a:spLocks/>
          </p:cNvSpPr>
          <p:nvPr/>
        </p:nvSpPr>
        <p:spPr>
          <a:xfrm>
            <a:off x="852406" y="5191715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baseline="0">
                <a:solidFill>
                  <a:schemeClr val="accent3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r>
              <a:rPr lang="en-US" dirty="0" err="1"/>
              <a:t>FutureBuilder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 </a:t>
            </a:r>
            <a:r>
              <a:rPr lang="en-IN" sz="80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FutureBuilder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2510260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2019870"/>
            <a:ext cx="16598685" cy="2824281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accent3"/>
                </a:solidFill>
              </a:rPr>
              <a:t>continuous</a:t>
            </a:r>
            <a:r>
              <a:rPr lang="en-US" dirty="0"/>
              <a:t> stream or sequence of data.</a:t>
            </a:r>
          </a:p>
          <a:p>
            <a:r>
              <a:rPr lang="en-US" dirty="0"/>
              <a:t>Create a stream using </a:t>
            </a:r>
            <a:r>
              <a:rPr lang="en-US" b="1" dirty="0">
                <a:solidFill>
                  <a:schemeClr val="accent3"/>
                </a:solidFill>
              </a:rPr>
              <a:t>async* </a:t>
            </a:r>
            <a:r>
              <a:rPr lang="en-US" dirty="0"/>
              <a:t>keyword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StreamController</a:t>
            </a:r>
            <a:r>
              <a:rPr lang="en-US" dirty="0"/>
              <a:t> to control the stream.</a:t>
            </a:r>
          </a:p>
          <a:p>
            <a:r>
              <a:rPr lang="en-US" dirty="0"/>
              <a:t>Listen to the stream by using </a:t>
            </a:r>
            <a:r>
              <a:rPr lang="en-US" b="1" dirty="0">
                <a:solidFill>
                  <a:schemeClr val="accent3"/>
                </a:solidFill>
              </a:rPr>
              <a:t>listen</a:t>
            </a:r>
            <a:r>
              <a:rPr lang="en-US" dirty="0"/>
              <a:t> keyword on the stream</a:t>
            </a:r>
          </a:p>
          <a:p>
            <a:endParaRPr lang="en-US" dirty="0"/>
          </a:p>
          <a:p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3547C-FF86-35A2-3C7D-3373EE30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</p:spPr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9F4C-9312-CFDC-35F0-5B9FE563EC57}"/>
              </a:ext>
            </a:extLst>
          </p:cNvPr>
          <p:cNvSpPr txBox="1"/>
          <p:nvPr/>
        </p:nvSpPr>
        <p:spPr>
          <a:xfrm>
            <a:off x="9829800" y="7747000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953CB-816C-2F72-2484-E9F30EF57C1E}"/>
              </a:ext>
            </a:extLst>
          </p:cNvPr>
          <p:cNvSpPr txBox="1"/>
          <p:nvPr/>
        </p:nvSpPr>
        <p:spPr>
          <a:xfrm>
            <a:off x="12801600" y="2987899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PS TT Commons" charset="0"/>
              <a:cs typeface="PS TT Commons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4DF05-C75B-AE11-B2F8-CB29BDFE7BC1}"/>
              </a:ext>
            </a:extLst>
          </p:cNvPr>
          <p:cNvSpPr txBox="1">
            <a:spLocks/>
          </p:cNvSpPr>
          <p:nvPr/>
        </p:nvSpPr>
        <p:spPr>
          <a:xfrm>
            <a:off x="846244" y="6355152"/>
            <a:ext cx="16598685" cy="2358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5741" marR="0" indent="-432000" algn="l" defTabSz="87915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001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879158" marR="0" indent="-433471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1" b="0" i="0" kern="1200" baseline="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2pPr>
            <a:lvl3pPr marL="1324845" marR="0" indent="-430422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3pPr>
            <a:lvl4pPr marL="1800542" marR="0" indent="-476333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4pPr>
            <a:lvl5pPr marL="2057761" marR="0" indent="-412030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5pPr>
            <a:lvl6pPr marL="2141118" marR="0" indent="0" algn="l" defTabSz="87915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None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663" marR="0" indent="-433465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00" marR="0" indent="-423937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8302" marR="0" indent="-428702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widget that builds itself on the latest data obtained from </a:t>
            </a:r>
            <a:r>
              <a:rPr lang="en-US" b="1" dirty="0">
                <a:solidFill>
                  <a:schemeClr val="accent3"/>
                </a:solidFill>
              </a:rPr>
              <a:t>stream</a:t>
            </a:r>
          </a:p>
          <a:p>
            <a:r>
              <a:rPr lang="en-US" dirty="0"/>
              <a:t>Continuous listens to the stream value.</a:t>
            </a:r>
          </a:p>
          <a:p>
            <a:r>
              <a:rPr lang="en-US" dirty="0"/>
              <a:t>Need a stream value to be passed to the widget.</a:t>
            </a:r>
          </a:p>
          <a:p>
            <a:r>
              <a:rPr lang="en-US" dirty="0" err="1"/>
              <a:t>ConnectionState</a:t>
            </a:r>
            <a:r>
              <a:rPr lang="en-US" dirty="0"/>
              <a:t> is used to decide what widget to build by builder.</a:t>
            </a:r>
          </a:p>
          <a:p>
            <a:endParaRPr lang="en-US" dirty="0"/>
          </a:p>
          <a:p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BF8902-4D0B-E9F9-FDFF-210EB2F64F0E}"/>
              </a:ext>
            </a:extLst>
          </p:cNvPr>
          <p:cNvSpPr txBox="1">
            <a:spLocks/>
          </p:cNvSpPr>
          <p:nvPr/>
        </p:nvSpPr>
        <p:spPr>
          <a:xfrm>
            <a:off x="852406" y="5191715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baseline="0">
                <a:solidFill>
                  <a:schemeClr val="accent3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r>
              <a:rPr lang="en-US" dirty="0" err="1"/>
              <a:t>StreamBuilder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8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check  </a:t>
            </a:r>
            <a:r>
              <a:rPr lang="en-IN" sz="8000" b="0" i="0" u="none" strike="noStrike" dirty="0" err="1">
                <a:solidFill>
                  <a:schemeClr val="accent3"/>
                </a:solidFill>
                <a:effectLst/>
                <a:latin typeface="Google Sans"/>
              </a:rPr>
              <a:t>StreamBuilder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70580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Layout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20948"/>
            <a:ext cx="16598685" cy="4088783"/>
          </a:xfrm>
        </p:spPr>
        <p:txBody>
          <a:bodyPr/>
          <a:lstStyle/>
          <a:p>
            <a:r>
              <a:rPr lang="en-US" dirty="0"/>
              <a:t>Layout Widgets  used to create the </a:t>
            </a:r>
            <a:r>
              <a:rPr lang="en-US" b="1" dirty="0">
                <a:solidFill>
                  <a:schemeClr val="accent3"/>
                </a:solidFill>
              </a:rPr>
              <a:t>UI Layout</a:t>
            </a:r>
            <a:r>
              <a:rPr lang="en-US" dirty="0"/>
              <a:t> of the application </a:t>
            </a:r>
          </a:p>
          <a:p>
            <a:r>
              <a:rPr lang="en-US" dirty="0"/>
              <a:t>Layout Widgets help to </a:t>
            </a:r>
            <a:r>
              <a:rPr lang="en-US" b="1" dirty="0">
                <a:solidFill>
                  <a:schemeClr val="accent3"/>
                </a:solidFill>
              </a:rPr>
              <a:t>arrange</a:t>
            </a:r>
            <a:r>
              <a:rPr lang="en-US" dirty="0"/>
              <a:t> the UI of the application. </a:t>
            </a:r>
          </a:p>
          <a:p>
            <a:r>
              <a:rPr lang="en-US" dirty="0"/>
              <a:t>Helps to arrange widgets top to bottom, left to right, on top of other as stack. </a:t>
            </a:r>
          </a:p>
          <a:p>
            <a:r>
              <a:rPr lang="en-US" dirty="0"/>
              <a:t>Add padding, create containers and transparent boxes and a lot.</a:t>
            </a:r>
          </a:p>
          <a:p>
            <a:r>
              <a:rPr lang="en-US" dirty="0"/>
              <a:t>Row, Column, Stack, </a:t>
            </a:r>
            <a:r>
              <a:rPr lang="en-US" dirty="0" err="1"/>
              <a:t>SizedBox</a:t>
            </a:r>
            <a:r>
              <a:rPr lang="en-US" dirty="0"/>
              <a:t>, Expanded.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DC97B-B8C6-A073-702E-DF4B435E4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385150"/>
            <a:ext cx="16598685" cy="1518287"/>
          </a:xfrm>
        </p:spPr>
        <p:txBody>
          <a:bodyPr/>
          <a:lstStyle/>
          <a:p>
            <a:pPr marL="0" indent="0" algn="ctr">
              <a:buNone/>
            </a:pPr>
            <a:r>
              <a:rPr lang="en-IN" sz="8000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Lets Recap What We Learned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812675499"/>
      </p:ext>
    </p:extLst>
  </p:cSld>
  <p:clrMapOvr>
    <a:masterClrMapping/>
  </p:clrMapOvr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2651</Words>
  <Application>Microsoft Macintosh PowerPoint</Application>
  <PresentationFormat>Custom</PresentationFormat>
  <Paragraphs>376</Paragraphs>
  <Slides>90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2" baseType="lpstr">
      <vt:lpstr>Arial</vt:lpstr>
      <vt:lpstr>Calibri</vt:lpstr>
      <vt:lpstr>Consolas</vt:lpstr>
      <vt:lpstr>Google Sans</vt:lpstr>
      <vt:lpstr>Lucida Grande</vt:lpstr>
      <vt:lpstr>Montserrat</vt:lpstr>
      <vt:lpstr>Montserrat Light</vt:lpstr>
      <vt:lpstr>Montserrat Medium</vt:lpstr>
      <vt:lpstr>Myriad Pro Light</vt:lpstr>
      <vt:lpstr>PS TT Commons</vt:lpstr>
      <vt:lpstr>Wingdings</vt:lpstr>
      <vt:lpstr>droidcon-academy</vt:lpstr>
      <vt:lpstr>Flutter Widgets Fundamental</vt:lpstr>
      <vt:lpstr>Flutter</vt:lpstr>
      <vt:lpstr>PowerPoint Presentation</vt:lpstr>
      <vt:lpstr>What are we going to build?</vt:lpstr>
      <vt:lpstr>What is a widget?</vt:lpstr>
      <vt:lpstr>Classification of Widgets</vt:lpstr>
      <vt:lpstr>Stateless Widgets</vt:lpstr>
      <vt:lpstr>Stateful Widgets</vt:lpstr>
      <vt:lpstr>Layout Widgets</vt:lpstr>
      <vt:lpstr>Interface Widgets</vt:lpstr>
      <vt:lpstr>Single Child Widget</vt:lpstr>
      <vt:lpstr>Setting Up Project</vt:lpstr>
      <vt:lpstr>Download Starter Project</vt:lpstr>
      <vt:lpstr>PowerPoint Presentation</vt:lpstr>
      <vt:lpstr>PowerPoint Presentation</vt:lpstr>
      <vt:lpstr>Container</vt:lpstr>
      <vt:lpstr>Container</vt:lpstr>
      <vt:lpstr>PowerPoint Presentation</vt:lpstr>
      <vt:lpstr>Padding</vt:lpstr>
      <vt:lpstr>PowerPoint Presentation</vt:lpstr>
      <vt:lpstr>Padding</vt:lpstr>
      <vt:lpstr>Row and Column</vt:lpstr>
      <vt:lpstr>Multi Child Widget</vt:lpstr>
      <vt:lpstr>Column</vt:lpstr>
      <vt:lpstr>PowerPoint Presentation</vt:lpstr>
      <vt:lpstr>Axis Alignment</vt:lpstr>
      <vt:lpstr>Row</vt:lpstr>
      <vt:lpstr>PowerPoint Presentation</vt:lpstr>
      <vt:lpstr>Wrap Widget</vt:lpstr>
      <vt:lpstr>Wrap Widget</vt:lpstr>
      <vt:lpstr>Wrap</vt:lpstr>
      <vt:lpstr>PowerPoint Presentation</vt:lpstr>
      <vt:lpstr>FractionallySizedBox Widget</vt:lpstr>
      <vt:lpstr>Expanded Widget</vt:lpstr>
      <vt:lpstr>SizedBox Widget</vt:lpstr>
      <vt:lpstr>PowerPoint Presentation</vt:lpstr>
      <vt:lpstr>Stack</vt:lpstr>
      <vt:lpstr>PowerPoint Presentation</vt:lpstr>
      <vt:lpstr>PowerPoint Presentation</vt:lpstr>
      <vt:lpstr>Basic Widget</vt:lpstr>
      <vt:lpstr>Icon</vt:lpstr>
      <vt:lpstr>IconButton</vt:lpstr>
      <vt:lpstr>PowerPoint Presentation</vt:lpstr>
      <vt:lpstr>Text</vt:lpstr>
      <vt:lpstr>RichText</vt:lpstr>
      <vt:lpstr>PowerPoint Presentation</vt:lpstr>
      <vt:lpstr>Button</vt:lpstr>
      <vt:lpstr>All Buttons</vt:lpstr>
      <vt:lpstr>PowerPoint Presentation</vt:lpstr>
      <vt:lpstr>TextField</vt:lpstr>
      <vt:lpstr>PowerPoint Presentation</vt:lpstr>
      <vt:lpstr>Image Widget</vt:lpstr>
      <vt:lpstr>PowerPoint Presentation</vt:lpstr>
      <vt:lpstr>Card Widget</vt:lpstr>
      <vt:lpstr>PowerPoint Presentation</vt:lpstr>
      <vt:lpstr>InkWell Widget</vt:lpstr>
      <vt:lpstr>PowerPoint Presentation</vt:lpstr>
      <vt:lpstr>Other Basic Widgets</vt:lpstr>
      <vt:lpstr>PowerPoint Presentation</vt:lpstr>
      <vt:lpstr>Appbar </vt:lpstr>
      <vt:lpstr>Types of Appbar</vt:lpstr>
      <vt:lpstr>Top Appbar </vt:lpstr>
      <vt:lpstr>PowerPoint Presentation</vt:lpstr>
      <vt:lpstr>Bottom Appbar </vt:lpstr>
      <vt:lpstr>Bottom Appbar </vt:lpstr>
      <vt:lpstr>PowerPoint Presentation</vt:lpstr>
      <vt:lpstr>Sliver Appbar </vt:lpstr>
      <vt:lpstr>PowerPoint Presentation</vt:lpstr>
      <vt:lpstr>PowerPoint Presentation</vt:lpstr>
      <vt:lpstr>ListView</vt:lpstr>
      <vt:lpstr>Type of List View</vt:lpstr>
      <vt:lpstr>PowerPoint Presentation</vt:lpstr>
      <vt:lpstr>PowerPoint Presentation</vt:lpstr>
      <vt:lpstr>Navigation</vt:lpstr>
      <vt:lpstr>Tabs</vt:lpstr>
      <vt:lpstr>PowerPoint Presentation</vt:lpstr>
      <vt:lpstr>Routes</vt:lpstr>
      <vt:lpstr>PowerPoint Presentation</vt:lpstr>
      <vt:lpstr>Drawer</vt:lpstr>
      <vt:lpstr>PowerPoint Presentation</vt:lpstr>
      <vt:lpstr>Bottom Navigation Bar</vt:lpstr>
      <vt:lpstr>PowerPoint Presentation</vt:lpstr>
      <vt:lpstr>PowerPoint Presentation</vt:lpstr>
      <vt:lpstr>Dart Execution</vt:lpstr>
      <vt:lpstr>Asynchronous Execution</vt:lpstr>
      <vt:lpstr>Future</vt:lpstr>
      <vt:lpstr>PowerPoint Presentation</vt:lpstr>
      <vt:lpstr>Streams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2022-12-06T02:22:30Z</dcterms:created>
  <dcterms:modified xsi:type="dcterms:W3CDTF">2023-11-30T16:45:20Z</dcterms:modified>
</cp:coreProperties>
</file>