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Playfair Display" pitchFamily="2" charset="77"/>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051C57-6805-47D4-9D9D-ABC1F41AB329}">
  <a:tblStyle styleId="{2A051C57-6805-47D4-9D9D-ABC1F41AB3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p:cViewPr varScale="1">
        <p:scale>
          <a:sx n="139" d="100"/>
          <a:sy n="139" d="100"/>
        </p:scale>
        <p:origin x="84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b1d906dba3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b1d906dba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Datasets 	</a:t>
            </a:r>
            <a:endParaRPr sz="1800">
              <a:solidFill>
                <a:srgbClr val="5E696C"/>
              </a:solidFill>
              <a:latin typeface="Lato"/>
              <a:ea typeface="Lato"/>
              <a:cs typeface="Lato"/>
              <a:sym typeface="Lato"/>
            </a:endParaRPr>
          </a:p>
          <a:p>
            <a:pPr marL="914400" lvl="1" indent="-317500" algn="l" rtl="0">
              <a:lnSpc>
                <a:spcPct val="115000"/>
              </a:lnSpc>
              <a:spcBef>
                <a:spcPts val="0"/>
              </a:spcBef>
              <a:spcAft>
                <a:spcPts val="0"/>
              </a:spcAft>
              <a:buClr>
                <a:srgbClr val="5E696C"/>
              </a:buClr>
              <a:buSzPts val="1400"/>
              <a:buFont typeface="Lato"/>
              <a:buChar char="○"/>
            </a:pPr>
            <a:r>
              <a:rPr lang="en" sz="1400">
                <a:solidFill>
                  <a:srgbClr val="5E696C"/>
                </a:solidFill>
                <a:latin typeface="Lato"/>
                <a:ea typeface="Lato"/>
                <a:cs typeface="Lato"/>
                <a:sym typeface="Lato"/>
              </a:rPr>
              <a:t>Zipfian</a:t>
            </a:r>
            <a:endParaRPr sz="1400">
              <a:solidFill>
                <a:srgbClr val="5E696C"/>
              </a:solidFill>
              <a:latin typeface="Lato"/>
              <a:ea typeface="Lato"/>
              <a:cs typeface="Lato"/>
              <a:sym typeface="Lato"/>
            </a:endParaRPr>
          </a:p>
          <a:p>
            <a:pPr marL="914400" lvl="1" indent="-317500" algn="l" rtl="0">
              <a:lnSpc>
                <a:spcPct val="115000"/>
              </a:lnSpc>
              <a:spcBef>
                <a:spcPts val="0"/>
              </a:spcBef>
              <a:spcAft>
                <a:spcPts val="0"/>
              </a:spcAft>
              <a:buClr>
                <a:srgbClr val="5E696C"/>
              </a:buClr>
              <a:buSzPts val="1400"/>
              <a:buFont typeface="Lato"/>
              <a:buChar char="○"/>
            </a:pPr>
            <a:r>
              <a:rPr lang="en" sz="1400">
                <a:solidFill>
                  <a:srgbClr val="5E696C"/>
                </a:solidFill>
                <a:latin typeface="Lato"/>
                <a:ea typeface="Lato"/>
                <a:cs typeface="Lato"/>
                <a:sym typeface="Lato"/>
              </a:rPr>
              <a:t>Random</a:t>
            </a:r>
            <a:endParaRPr sz="1400">
              <a:solidFill>
                <a:srgbClr val="5E696C"/>
              </a:solidFill>
              <a:latin typeface="Lato"/>
              <a:ea typeface="Lato"/>
              <a:cs typeface="Lato"/>
              <a:sym typeface="Lato"/>
            </a:endParaRPr>
          </a:p>
          <a:p>
            <a:pPr marL="0" lvl="0" indent="0" algn="just" rtl="0">
              <a:lnSpc>
                <a:spcPct val="115000"/>
              </a:lnSpc>
              <a:spcBef>
                <a:spcPts val="1200"/>
              </a:spcBef>
              <a:spcAft>
                <a:spcPts val="0"/>
              </a:spcAft>
              <a:buClr>
                <a:schemeClr val="dk1"/>
              </a:buClr>
              <a:buSzPts val="1100"/>
              <a:buFont typeface="Arial"/>
              <a:buNone/>
            </a:pPr>
            <a:r>
              <a:rPr lang="en" sz="1200">
                <a:solidFill>
                  <a:schemeClr val="dk1"/>
                </a:solidFill>
              </a:rPr>
              <a:t>We generate  performance metrics : CompactionSize, </a:t>
            </a:r>
            <a:endParaRPr sz="120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200">
                <a:solidFill>
                  <a:schemeClr val="dk1"/>
                </a:solidFill>
              </a:rPr>
              <a:t>LearnedMergerComparisons, CDFError, DefaultComparisons </a:t>
            </a:r>
            <a:endParaRPr sz="120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200">
                <a:solidFill>
                  <a:schemeClr val="dk1"/>
                </a:solidFill>
              </a:rPr>
              <a:t>and IteratorCount and write it to a csv file for plotting graphs.</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800">
              <a:solidFill>
                <a:srgbClr val="5E696C"/>
              </a:solidFill>
              <a:latin typeface="Lato"/>
              <a:ea typeface="Lato"/>
              <a:cs typeface="Lato"/>
              <a:sym typeface="Lato"/>
            </a:endParaRPr>
          </a:p>
          <a:p>
            <a:pPr marL="0" lvl="0" indent="0" algn="l" rtl="0">
              <a:spcBef>
                <a:spcPts val="120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b1d906dba3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b1d906dba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b219dffa4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b219dffa4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b1d906dba3_1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b1d906dba3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b1d906dba3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b1d906dba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b1d906dba3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b1d906dba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7fc32e205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7fc32e20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LSM trees are composed of multiple levels with increasing size. Newer data is pushed to lower levels, eventually lower levels are merged into higher levels to save space by removing redundancy.  Each tree is either a single SSTable or split across multiple SSTables. SSTable is a immutable record of sorted rows.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b1d906dba3_1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b1d906dba3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items are removed in order to be compacted</a:t>
            </a:r>
            <a:endParaRPr/>
          </a:p>
          <a:p>
            <a:pPr marL="0" lvl="0" indent="0" algn="l" rtl="0">
              <a:spcBef>
                <a:spcPts val="0"/>
              </a:spcBef>
              <a:spcAft>
                <a:spcPts val="0"/>
              </a:spcAft>
              <a:buNone/>
            </a:pPr>
            <a:r>
              <a:rPr lang="en"/>
              <a:t>Time spent in compaction is dominated by comparisons</a:t>
            </a:r>
            <a:endParaRPr/>
          </a:p>
          <a:p>
            <a:pPr marL="0" lvl="0" indent="0" algn="l" rtl="0">
              <a:spcBef>
                <a:spcPts val="0"/>
              </a:spcBef>
              <a:spcAft>
                <a:spcPts val="0"/>
              </a:spcAft>
              <a:buNone/>
            </a:pPr>
            <a:endParaRPr/>
          </a:p>
          <a:p>
            <a:pPr marL="0" lvl="0" indent="0" algn="l" rtl="0">
              <a:spcBef>
                <a:spcPts val="0"/>
              </a:spcBef>
              <a:spcAft>
                <a:spcPts val="0"/>
              </a:spcAft>
              <a:buNone/>
            </a:pPr>
            <a:r>
              <a:rPr lang="en"/>
              <a:t>a1 a2 a3 a4 -&gt; m * (n-1)</a:t>
            </a:r>
            <a:endParaRPr/>
          </a:p>
          <a:p>
            <a:pPr marL="0" lvl="0" indent="0" algn="l" rtl="0">
              <a:spcBef>
                <a:spcPts val="0"/>
              </a:spcBef>
              <a:spcAft>
                <a:spcPts val="0"/>
              </a:spcAft>
              <a:buNone/>
            </a:pPr>
            <a:r>
              <a:rPr lang="en"/>
              <a:t>b1 b2 b3 b4 -&gt; m * (n-1)</a:t>
            </a:r>
            <a:endParaRPr/>
          </a:p>
          <a:p>
            <a:pPr marL="0" lvl="0" indent="0" algn="l" rtl="0">
              <a:spcBef>
                <a:spcPts val="0"/>
              </a:spcBef>
              <a:spcAft>
                <a:spcPts val="0"/>
              </a:spcAft>
              <a:buNone/>
            </a:pPr>
            <a:r>
              <a:rPr lang="en"/>
              <a:t>c1 c2 c3 c4 -&gt;  m * (n-1) </a:t>
            </a:r>
            <a:endParaRPr/>
          </a:p>
          <a:p>
            <a:pPr marL="0" lvl="0" indent="0" algn="l" rtl="0">
              <a:spcBef>
                <a:spcPts val="0"/>
              </a:spcBef>
              <a:spcAft>
                <a:spcPts val="0"/>
              </a:spcAft>
              <a:buNone/>
            </a:pPr>
            <a:r>
              <a:rPr lang="en"/>
              <a:t>d1 d2 d3 d4 -&gt; m * (n-1)</a:t>
            </a:r>
            <a:endParaRPr/>
          </a:p>
          <a:p>
            <a:pPr marL="0" lvl="0" indent="0" algn="l" rtl="0">
              <a:spcBef>
                <a:spcPts val="0"/>
              </a:spcBef>
              <a:spcAft>
                <a:spcPts val="0"/>
              </a:spcAft>
              <a:buNone/>
            </a:pPr>
            <a:endParaRPr/>
          </a:p>
          <a:p>
            <a:pPr marL="0" lvl="0" indent="0" algn="l" rtl="0">
              <a:spcBef>
                <a:spcPts val="0"/>
              </a:spcBef>
              <a:spcAft>
                <a:spcPts val="0"/>
              </a:spcAft>
              <a:buNone/>
            </a:pPr>
            <a:r>
              <a:rPr lang="en"/>
              <a:t>O (m * (n-1) * (n))</a:t>
            </a:r>
            <a:endParaRPr/>
          </a:p>
          <a:p>
            <a:pPr marL="0" lvl="0" indent="0" algn="l" rtl="0">
              <a:spcBef>
                <a:spcPts val="0"/>
              </a:spcBef>
              <a:spcAft>
                <a:spcPts val="0"/>
              </a:spcAft>
              <a:buNone/>
            </a:pPr>
            <a:r>
              <a:rPr lang="en"/>
              <a:t>O (m * n^2)</a:t>
            </a:r>
            <a:endParaRPr/>
          </a:p>
          <a:p>
            <a:pPr marL="0" lvl="0" indent="0" algn="l" rtl="0">
              <a:spcBef>
                <a:spcPts val="0"/>
              </a:spcBef>
              <a:spcAft>
                <a:spcPts val="0"/>
              </a:spcAft>
              <a:buNone/>
            </a:pPr>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Iterator 1 -&gt; 1, 2, 3, 8, 9</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Iterator 2 -&gt; 4, 5, 6, 12</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Iterator 3 -&gt; 10, 11</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If we find the position of say 4 in iterator 1, then we can avoid the 3 comparisons of 4 and 1, 4 and 2 , 4 and 3.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b1d906dba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b1d906db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Pebbles DB</a:t>
            </a:r>
            <a:endParaRPr/>
          </a:p>
          <a:p>
            <a:pPr marL="0" lvl="0" indent="0" algn="l" rtl="0">
              <a:spcBef>
                <a:spcPts val="0"/>
              </a:spcBef>
              <a:spcAft>
                <a:spcPts val="0"/>
              </a:spcAft>
              <a:buNone/>
            </a:pPr>
            <a:r>
              <a:rPr lang="en"/>
              <a:t>RMI </a:t>
            </a:r>
            <a:endParaRPr/>
          </a:p>
          <a:p>
            <a:pPr marL="0" lvl="0" indent="0" algn="l" rtl="0">
              <a:spcBef>
                <a:spcPts val="0"/>
              </a:spcBef>
              <a:spcAft>
                <a:spcPts val="0"/>
              </a:spcAft>
              <a:buNone/>
            </a:pPr>
            <a:endParaRPr/>
          </a:p>
          <a:p>
            <a:pPr marL="0" lvl="0" indent="0" algn="l" rtl="0">
              <a:spcBef>
                <a:spcPts val="0"/>
              </a:spcBef>
              <a:spcAft>
                <a:spcPts val="0"/>
              </a:spcAft>
              <a:buNone/>
            </a:pPr>
            <a:r>
              <a:rPr lang="en"/>
              <a:t>BOURBON employs greedy piecewise linear regression to learn key distributions which enables fast lookup.</a:t>
            </a:r>
            <a:endParaRPr/>
          </a:p>
          <a:p>
            <a:pPr marL="0" lvl="0" indent="0" algn="l" rtl="0">
              <a:spcBef>
                <a:spcPts val="0"/>
              </a:spcBef>
              <a:spcAft>
                <a:spcPts val="0"/>
              </a:spcAft>
              <a:buNone/>
            </a:pPr>
            <a:r>
              <a:rPr lang="en"/>
              <a:t>We try to use the same greedy piecewise linear regression model to optimise compactions in LSM trees.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b1d906dba3_1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b1d906dba3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It 1 -&gt; 1, 2, 3, 8, 9</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It 2 -&gt; 4, 5, 6, 12</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It 3 -&gt; 10, 11</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457200" lvl="0" indent="0" algn="l" rtl="0">
              <a:lnSpc>
                <a:spcPct val="115000"/>
              </a:lnSpc>
              <a:spcBef>
                <a:spcPts val="0"/>
              </a:spcBef>
              <a:spcAft>
                <a:spcPts val="0"/>
              </a:spcAft>
              <a:buClr>
                <a:schemeClr val="dk1"/>
              </a:buClr>
              <a:buSzPts val="1100"/>
              <a:buFont typeface="Arial"/>
              <a:buNone/>
            </a:pPr>
            <a:endParaRPr sz="1800">
              <a:solidFill>
                <a:srgbClr val="5E696C"/>
              </a:solidFill>
              <a:latin typeface="Lato"/>
              <a:ea typeface="Lato"/>
              <a:cs typeface="Lato"/>
              <a:sym typeface="Lato"/>
            </a:endParaRPr>
          </a:p>
          <a:p>
            <a:pPr marL="457200" lvl="0" indent="-342900" algn="l" rtl="0">
              <a:lnSpc>
                <a:spcPct val="115000"/>
              </a:lnSpc>
              <a:spcBef>
                <a:spcPts val="1200"/>
              </a:spcBef>
              <a:spcAft>
                <a:spcPts val="0"/>
              </a:spcAft>
              <a:buClr>
                <a:srgbClr val="5E696C"/>
              </a:buClr>
              <a:buSzPts val="1800"/>
              <a:buFont typeface="Lato"/>
              <a:buChar char="●"/>
            </a:pPr>
            <a:r>
              <a:rPr lang="en" sz="1800">
                <a:solidFill>
                  <a:srgbClr val="5E696C"/>
                </a:solidFill>
                <a:latin typeface="Lato"/>
                <a:ea typeface="Lato"/>
                <a:cs typeface="Lato"/>
                <a:sym typeface="Lato"/>
              </a:rPr>
              <a:t>Assumption: Real world data is generally skewed.</a:t>
            </a:r>
            <a:endParaRPr sz="1800">
              <a:solidFill>
                <a:srgbClr val="5E696C"/>
              </a:solidFill>
              <a:latin typeface="Lato"/>
              <a:ea typeface="Lato"/>
              <a:cs typeface="Lato"/>
              <a:sym typeface="Lato"/>
            </a:endParaRPr>
          </a:p>
          <a:p>
            <a:pPr marL="914400" lvl="1" indent="-317500" algn="l" rtl="0">
              <a:lnSpc>
                <a:spcPct val="115000"/>
              </a:lnSpc>
              <a:spcBef>
                <a:spcPts val="0"/>
              </a:spcBef>
              <a:spcAft>
                <a:spcPts val="0"/>
              </a:spcAft>
              <a:buClr>
                <a:srgbClr val="5E696C"/>
              </a:buClr>
              <a:buSzPts val="1400"/>
              <a:buFont typeface="Lato"/>
              <a:buChar char="○"/>
            </a:pPr>
            <a:r>
              <a:rPr lang="en" sz="1400">
                <a:solidFill>
                  <a:srgbClr val="5E696C"/>
                </a:solidFill>
                <a:latin typeface="Lato"/>
                <a:ea typeface="Lato"/>
                <a:cs typeface="Lato"/>
                <a:sym typeface="Lato"/>
              </a:rPr>
              <a:t>Some keys appear more often than other,</a:t>
            </a:r>
            <a:endParaRPr sz="1400">
              <a:solidFill>
                <a:srgbClr val="5E696C"/>
              </a:solidFill>
              <a:latin typeface="Lato"/>
              <a:ea typeface="Lato"/>
              <a:cs typeface="Lato"/>
              <a:sym typeface="Lato"/>
            </a:endParaRPr>
          </a:p>
          <a:p>
            <a:pPr marL="914400" lvl="1" indent="-317500" algn="l" rtl="0">
              <a:lnSpc>
                <a:spcPct val="115000"/>
              </a:lnSpc>
              <a:spcBef>
                <a:spcPts val="0"/>
              </a:spcBef>
              <a:spcAft>
                <a:spcPts val="0"/>
              </a:spcAft>
              <a:buClr>
                <a:srgbClr val="5E696C"/>
              </a:buClr>
              <a:buSzPts val="1400"/>
              <a:buFont typeface="Lato"/>
              <a:buChar char="○"/>
            </a:pPr>
            <a:r>
              <a:rPr lang="en" sz="1400">
                <a:solidFill>
                  <a:srgbClr val="5E696C"/>
                </a:solidFill>
                <a:latin typeface="Lato"/>
                <a:ea typeface="Lato"/>
                <a:cs typeface="Lato"/>
                <a:sym typeface="Lato"/>
              </a:rPr>
              <a:t>Those keys will appear in an SSTable more number of times</a:t>
            </a:r>
            <a:endParaRPr sz="1400">
              <a:solidFill>
                <a:srgbClr val="5E696C"/>
              </a:solidFill>
              <a:latin typeface="Lato"/>
              <a:ea typeface="Lato"/>
              <a:cs typeface="Lato"/>
              <a:sym typeface="Lato"/>
            </a:endParaRPr>
          </a:p>
          <a:p>
            <a:pPr marL="914400" lvl="0" indent="0" algn="l" rtl="0">
              <a:lnSpc>
                <a:spcPct val="115000"/>
              </a:lnSpc>
              <a:spcBef>
                <a:spcPts val="1200"/>
              </a:spcBef>
              <a:spcAft>
                <a:spcPts val="0"/>
              </a:spcAft>
              <a:buNone/>
            </a:pPr>
            <a:endParaRPr sz="1400">
              <a:solidFill>
                <a:srgbClr val="5E696C"/>
              </a:solidFill>
              <a:latin typeface="Lato"/>
              <a:ea typeface="Lato"/>
              <a:cs typeface="Lato"/>
              <a:sym typeface="Lato"/>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In the above example, </a:t>
            </a:r>
            <a:endParaRPr>
              <a:solidFill>
                <a:schemeClr val="dk1"/>
              </a:solidFill>
            </a:endParaRPr>
          </a:p>
          <a:p>
            <a:pPr marL="457200" lvl="0" indent="-298450" algn="l" rtl="0">
              <a:lnSpc>
                <a:spcPct val="115000"/>
              </a:lnSpc>
              <a:spcBef>
                <a:spcPts val="0"/>
              </a:spcBef>
              <a:spcAft>
                <a:spcPts val="0"/>
              </a:spcAft>
              <a:buClr>
                <a:schemeClr val="dk1"/>
              </a:buClr>
              <a:buSzPts val="1100"/>
              <a:buFont typeface="Arial"/>
              <a:buAutoNum type="arabicPeriod"/>
            </a:pPr>
            <a:r>
              <a:rPr lang="en">
                <a:solidFill>
                  <a:schemeClr val="dk1"/>
                </a:solidFill>
              </a:rPr>
              <a:t>Iterator 1 contains the smallest key. </a:t>
            </a:r>
            <a:endParaRPr>
              <a:solidFill>
                <a:schemeClr val="dk1"/>
              </a:solidFill>
            </a:endParaRPr>
          </a:p>
          <a:p>
            <a:pPr marL="457200" lvl="0" indent="-298450" algn="l" rtl="0">
              <a:lnSpc>
                <a:spcPct val="115000"/>
              </a:lnSpc>
              <a:spcBef>
                <a:spcPts val="0"/>
              </a:spcBef>
              <a:spcAft>
                <a:spcPts val="0"/>
              </a:spcAft>
              <a:buClr>
                <a:schemeClr val="dk1"/>
              </a:buClr>
              <a:buSzPts val="1100"/>
              <a:buFont typeface="Arial"/>
              <a:buAutoNum type="arabicPeriod"/>
            </a:pPr>
            <a:r>
              <a:rPr lang="en">
                <a:solidFill>
                  <a:schemeClr val="dk1"/>
                </a:solidFill>
              </a:rPr>
              <a:t>The second smallest key across all iterator heads is 4.</a:t>
            </a:r>
            <a:endParaRPr>
              <a:solidFill>
                <a:schemeClr val="dk1"/>
              </a:solidFill>
            </a:endParaRPr>
          </a:p>
          <a:p>
            <a:pPr marL="457200" lvl="0" indent="-298450" algn="l" rtl="0">
              <a:lnSpc>
                <a:spcPct val="115000"/>
              </a:lnSpc>
              <a:spcBef>
                <a:spcPts val="0"/>
              </a:spcBef>
              <a:spcAft>
                <a:spcPts val="0"/>
              </a:spcAft>
              <a:buClr>
                <a:schemeClr val="dk1"/>
              </a:buClr>
              <a:buSzPts val="1100"/>
              <a:buFont typeface="Arial"/>
              <a:buAutoNum type="arabicPeriod"/>
            </a:pPr>
            <a:r>
              <a:rPr lang="en">
                <a:solidFill>
                  <a:schemeClr val="dk1"/>
                </a:solidFill>
              </a:rPr>
              <a:t>We call GuessPositionFromPLR(4) on Iterator 1 which returns the approx position of 4 in iterator 1.</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b1d906dba3_1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b1d906dba3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X axis : Data elements</a:t>
            </a:r>
            <a:endParaRPr/>
          </a:p>
          <a:p>
            <a:pPr marL="0" lvl="0" indent="0" algn="l" rtl="0">
              <a:spcBef>
                <a:spcPts val="0"/>
              </a:spcBef>
              <a:spcAft>
                <a:spcPts val="0"/>
              </a:spcAft>
              <a:buNone/>
            </a:pPr>
            <a:r>
              <a:rPr lang="en"/>
              <a:t>Y axis : CDF probability</a:t>
            </a:r>
            <a:endParaRPr/>
          </a:p>
          <a:p>
            <a:pPr marL="0" lvl="0" indent="0" algn="l" rtl="0">
              <a:spcBef>
                <a:spcPts val="0"/>
              </a:spcBef>
              <a:spcAft>
                <a:spcPts val="0"/>
              </a:spcAft>
              <a:buNone/>
            </a:pPr>
            <a:endParaRPr/>
          </a:p>
          <a:p>
            <a:pPr marL="0" lvl="0" indent="0" algn="l" rtl="0">
              <a:lnSpc>
                <a:spcPct val="115000"/>
              </a:lnSpc>
              <a:spcBef>
                <a:spcPts val="0"/>
              </a:spcBef>
              <a:spcAft>
                <a:spcPts val="0"/>
              </a:spcAft>
              <a:buNone/>
            </a:pPr>
            <a:r>
              <a:rPr lang="en" sz="900">
                <a:solidFill>
                  <a:srgbClr val="5E696C"/>
                </a:solidFill>
                <a:latin typeface="Lato"/>
                <a:ea typeface="Lato"/>
                <a:cs typeface="Lato"/>
                <a:sym typeface="Lato"/>
              </a:rPr>
              <a:t>We used Greedy PLR model used in Bourbon for our guess position objective.</a:t>
            </a:r>
            <a:endParaRPr sz="900">
              <a:solidFill>
                <a:srgbClr val="5E696C"/>
              </a:solidFill>
              <a:latin typeface="Lato"/>
              <a:ea typeface="Lato"/>
              <a:cs typeface="Lato"/>
              <a:sym typeface="Lato"/>
            </a:endParaRPr>
          </a:p>
          <a:p>
            <a:pPr marL="0" lvl="0" indent="0" algn="l" rtl="0">
              <a:lnSpc>
                <a:spcPct val="115000"/>
              </a:lnSpc>
              <a:spcBef>
                <a:spcPts val="1200"/>
              </a:spcBef>
              <a:spcAft>
                <a:spcPts val="0"/>
              </a:spcAft>
              <a:buNone/>
            </a:pPr>
            <a:r>
              <a:rPr lang="en" sz="900">
                <a:solidFill>
                  <a:srgbClr val="5E696C"/>
                </a:solidFill>
                <a:latin typeface="Lato"/>
                <a:ea typeface="Lato"/>
                <a:cs typeface="Lato"/>
                <a:sym typeface="Lato"/>
              </a:rPr>
              <a:t>A sample implementation of the Greedy PLR model and using it for merging data is done in the Python prototype.</a:t>
            </a:r>
            <a:endParaRPr sz="900">
              <a:solidFill>
                <a:srgbClr val="5E696C"/>
              </a:solidFill>
              <a:latin typeface="Lato"/>
              <a:ea typeface="Lato"/>
              <a:cs typeface="Lato"/>
              <a:sym typeface="Lato"/>
            </a:endParaRPr>
          </a:p>
          <a:p>
            <a:pPr marL="0" lvl="0" indent="0" algn="l" rtl="0">
              <a:lnSpc>
                <a:spcPct val="115000"/>
              </a:lnSpc>
              <a:spcBef>
                <a:spcPts val="1200"/>
              </a:spcBef>
              <a:spcAft>
                <a:spcPts val="1200"/>
              </a:spcAft>
              <a:buNone/>
            </a:pPr>
            <a:r>
              <a:rPr lang="en" sz="900">
                <a:solidFill>
                  <a:srgbClr val="5E696C"/>
                </a:solidFill>
                <a:latin typeface="Lato"/>
                <a:ea typeface="Lato"/>
                <a:cs typeface="Lato"/>
                <a:sym typeface="Lato"/>
              </a:rPr>
              <a:t>We measure the comparison count in standard merge and merge with PLR and put out some stats as below.</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b1d906dba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b1d906dba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5E696C"/>
              </a:buClr>
              <a:buSzPts val="1300"/>
              <a:buFont typeface="Lato"/>
              <a:buChar char="●"/>
            </a:pPr>
            <a:r>
              <a:rPr lang="en" sz="1300">
                <a:solidFill>
                  <a:srgbClr val="5E696C"/>
                </a:solidFill>
                <a:latin typeface="Lato"/>
                <a:ea typeface="Lato"/>
                <a:cs typeface="Lato"/>
                <a:sym typeface="Lato"/>
              </a:rPr>
              <a:t>GuessPosition</a:t>
            </a:r>
            <a:endParaRPr sz="1300">
              <a:solidFill>
                <a:srgbClr val="5E696C"/>
              </a:solidFill>
              <a:latin typeface="Lato"/>
              <a:ea typeface="Lato"/>
              <a:cs typeface="Lato"/>
              <a:sym typeface="Lato"/>
            </a:endParaRPr>
          </a:p>
          <a:p>
            <a:pPr marL="914400" lvl="1" indent="-285750" algn="l" rtl="0">
              <a:lnSpc>
                <a:spcPct val="115000"/>
              </a:lnSpc>
              <a:spcBef>
                <a:spcPts val="0"/>
              </a:spcBef>
              <a:spcAft>
                <a:spcPts val="0"/>
              </a:spcAft>
              <a:buClr>
                <a:srgbClr val="5E696C"/>
              </a:buClr>
              <a:buSzPts val="900"/>
              <a:buFont typeface="Lato"/>
              <a:buChar char="○"/>
            </a:pPr>
            <a:r>
              <a:rPr lang="en" sz="900">
                <a:solidFill>
                  <a:srgbClr val="5E696C"/>
                </a:solidFill>
                <a:latin typeface="Lato"/>
                <a:ea typeface="Lato"/>
                <a:cs typeface="Lato"/>
                <a:sym typeface="Lato"/>
              </a:rPr>
              <a:t>Implemented as linear scan</a:t>
            </a:r>
            <a:endParaRPr sz="900">
              <a:solidFill>
                <a:srgbClr val="5E696C"/>
              </a:solidFill>
              <a:latin typeface="Lato"/>
              <a:ea typeface="Lato"/>
              <a:cs typeface="Lato"/>
              <a:sym typeface="Lato"/>
            </a:endParaRPr>
          </a:p>
          <a:p>
            <a:pPr marL="914400" lvl="1" indent="-285750" algn="l" rtl="0">
              <a:lnSpc>
                <a:spcPct val="115000"/>
              </a:lnSpc>
              <a:spcBef>
                <a:spcPts val="0"/>
              </a:spcBef>
              <a:spcAft>
                <a:spcPts val="0"/>
              </a:spcAft>
              <a:buClr>
                <a:srgbClr val="5E696C"/>
              </a:buClr>
              <a:buSzPts val="900"/>
              <a:buFont typeface="Lato"/>
              <a:buChar char="○"/>
            </a:pPr>
            <a:r>
              <a:rPr lang="en" sz="900">
                <a:solidFill>
                  <a:srgbClr val="5E696C"/>
                </a:solidFill>
                <a:latin typeface="Lato"/>
                <a:ea typeface="Lato"/>
                <a:cs typeface="Lato"/>
                <a:sym typeface="Lato"/>
              </a:rPr>
              <a:t>Make unit tests pass</a:t>
            </a:r>
            <a:endParaRPr sz="900">
              <a:solidFill>
                <a:srgbClr val="5E696C"/>
              </a:solidFill>
              <a:latin typeface="Lato"/>
              <a:ea typeface="Lato"/>
              <a:cs typeface="Lato"/>
              <a:sym typeface="Lato"/>
            </a:endParaRPr>
          </a:p>
          <a:p>
            <a:pPr marL="914400" lvl="1" indent="-285750" algn="l" rtl="0">
              <a:lnSpc>
                <a:spcPct val="115000"/>
              </a:lnSpc>
              <a:spcBef>
                <a:spcPts val="0"/>
              </a:spcBef>
              <a:spcAft>
                <a:spcPts val="0"/>
              </a:spcAft>
              <a:buClr>
                <a:srgbClr val="5E696C"/>
              </a:buClr>
              <a:buSzPts val="900"/>
              <a:buFont typeface="Lato"/>
              <a:buChar char="○"/>
            </a:pPr>
            <a:r>
              <a:rPr lang="en" sz="900">
                <a:solidFill>
                  <a:srgbClr val="5E696C"/>
                </a:solidFill>
                <a:latin typeface="Lato"/>
                <a:ea typeface="Lato"/>
                <a:cs typeface="Lato"/>
                <a:sym typeface="Lato"/>
              </a:rPr>
              <a:t>BloomFilter test</a:t>
            </a:r>
            <a:endParaRPr sz="900">
              <a:solidFill>
                <a:srgbClr val="5E696C"/>
              </a:solidFill>
              <a:latin typeface="Lato"/>
              <a:ea typeface="Lato"/>
              <a:cs typeface="Lato"/>
              <a:sym typeface="Lato"/>
            </a:endParaRPr>
          </a:p>
          <a:p>
            <a:pPr marL="914400" lvl="1" indent="-285750" algn="l" rtl="0">
              <a:lnSpc>
                <a:spcPct val="115000"/>
              </a:lnSpc>
              <a:spcBef>
                <a:spcPts val="0"/>
              </a:spcBef>
              <a:spcAft>
                <a:spcPts val="0"/>
              </a:spcAft>
              <a:buClr>
                <a:srgbClr val="5E696C"/>
              </a:buClr>
              <a:buSzPts val="900"/>
              <a:buFont typeface="Lato"/>
              <a:buChar char="○"/>
            </a:pPr>
            <a:r>
              <a:rPr lang="en" sz="900">
                <a:solidFill>
                  <a:srgbClr val="5E696C"/>
                </a:solidFill>
                <a:latin typeface="Lato"/>
                <a:ea typeface="Lato"/>
                <a:cs typeface="Lato"/>
                <a:sym typeface="Lato"/>
              </a:rPr>
              <a:t>Implemented as shadow iterator </a:t>
            </a:r>
            <a:endParaRPr sz="900">
              <a:solidFill>
                <a:srgbClr val="5E696C"/>
              </a:solidFill>
              <a:latin typeface="Lato"/>
              <a:ea typeface="Lato"/>
              <a:cs typeface="Lato"/>
              <a:sym typeface="Lato"/>
            </a:endParaRPr>
          </a:p>
          <a:p>
            <a:pPr marL="914400" lvl="1" indent="-285750" algn="l" rtl="0">
              <a:lnSpc>
                <a:spcPct val="115000"/>
              </a:lnSpc>
              <a:spcBef>
                <a:spcPts val="0"/>
              </a:spcBef>
              <a:spcAft>
                <a:spcPts val="0"/>
              </a:spcAft>
              <a:buClr>
                <a:srgbClr val="5E696C"/>
              </a:buClr>
              <a:buSzPts val="900"/>
              <a:buFont typeface="Lato"/>
              <a:buChar char="○"/>
            </a:pPr>
            <a:r>
              <a:rPr lang="en" sz="900">
                <a:solidFill>
                  <a:srgbClr val="5E696C"/>
                </a:solidFill>
                <a:latin typeface="Lato"/>
                <a:ea typeface="Lato"/>
                <a:cs typeface="Lato"/>
                <a:sym typeface="Lato"/>
              </a:rPr>
              <a:t>Counters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b1d906dba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b1d906dba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b1d906dba3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b1d906dba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Zipfian - frequency of an item is inversely proportional to exponent of rank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pdf/2005.14213.pdf"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arxiv.org/abs/1712.01208"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509550" y="1756800"/>
            <a:ext cx="8124900" cy="17982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990"/>
              <a:buFont typeface="Arial"/>
              <a:buNone/>
            </a:pPr>
            <a:r>
              <a:rPr lang="en" sz="2860"/>
              <a:t>Speeding up LSM compaction with Learned Indexes in LevelDB</a:t>
            </a:r>
            <a:endParaRPr sz="2860"/>
          </a:p>
          <a:p>
            <a:pPr marL="0" lvl="0" indent="0" algn="ctr" rtl="0">
              <a:lnSpc>
                <a:spcPct val="115000"/>
              </a:lnSpc>
              <a:spcBef>
                <a:spcPts val="300"/>
              </a:spcBef>
              <a:spcAft>
                <a:spcPts val="0"/>
              </a:spcAft>
              <a:buClr>
                <a:schemeClr val="dk1"/>
              </a:buClr>
              <a:buSzPts val="990"/>
              <a:buFont typeface="Arial"/>
              <a:buNone/>
            </a:pPr>
            <a:endParaRPr sz="2860"/>
          </a:p>
          <a:p>
            <a:pPr marL="0" lvl="0" indent="0" algn="ctr" rtl="0">
              <a:lnSpc>
                <a:spcPct val="115000"/>
              </a:lnSpc>
              <a:spcBef>
                <a:spcPts val="300"/>
              </a:spcBef>
              <a:spcAft>
                <a:spcPts val="0"/>
              </a:spcAft>
              <a:buClr>
                <a:schemeClr val="dk1"/>
              </a:buClr>
              <a:buSzPts val="990"/>
              <a:buFont typeface="Arial"/>
              <a:buNone/>
            </a:pPr>
            <a:r>
              <a:rPr lang="en" sz="1560"/>
              <a:t>CS 6530 Final Project</a:t>
            </a:r>
            <a:endParaRPr sz="1560"/>
          </a:p>
          <a:p>
            <a:pPr marL="0" lvl="0" indent="0" algn="ctr" rtl="0">
              <a:lnSpc>
                <a:spcPct val="115000"/>
              </a:lnSpc>
              <a:spcBef>
                <a:spcPts val="300"/>
              </a:spcBef>
              <a:spcAft>
                <a:spcPts val="300"/>
              </a:spcAft>
              <a:buClr>
                <a:schemeClr val="dk1"/>
              </a:buClr>
              <a:buSzPts val="990"/>
              <a:buFont typeface="Arial"/>
              <a:buNone/>
            </a:pPr>
            <a:r>
              <a:rPr lang="en" sz="1560"/>
              <a:t>Medha, Susmitha, Yuvaraj</a:t>
            </a:r>
            <a:endParaRPr sz="156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 Random Data</a:t>
            </a:r>
            <a:endParaRPr/>
          </a:p>
          <a:p>
            <a:pPr marL="0" lvl="0" indent="0" algn="l" rtl="0">
              <a:spcBef>
                <a:spcPts val="0"/>
              </a:spcBef>
              <a:spcAft>
                <a:spcPts val="0"/>
              </a:spcAft>
              <a:buNone/>
            </a:pPr>
            <a:endParaRPr/>
          </a:p>
        </p:txBody>
      </p:sp>
      <p:sp>
        <p:nvSpPr>
          <p:cNvPr id="144" name="Google Shape;144;p22"/>
          <p:cNvSpPr txBox="1"/>
          <p:nvPr/>
        </p:nvSpPr>
        <p:spPr>
          <a:xfrm>
            <a:off x="554325" y="3853350"/>
            <a:ext cx="3709500" cy="163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Courier New"/>
                <a:ea typeface="Courier New"/>
                <a:cs typeface="Courier New"/>
                <a:sym typeface="Courier New"/>
              </a:rPr>
              <a:t>Avg comp :                449829</a:t>
            </a:r>
            <a:endParaRPr sz="1100">
              <a:latin typeface="Courier New"/>
              <a:ea typeface="Courier New"/>
              <a:cs typeface="Courier New"/>
              <a:sym typeface="Courier New"/>
            </a:endParaRPr>
          </a:p>
          <a:p>
            <a:pPr marL="0" lvl="0" indent="0" algn="l" rtl="0">
              <a:spcBef>
                <a:spcPts val="0"/>
              </a:spcBef>
              <a:spcAft>
                <a:spcPts val="0"/>
              </a:spcAft>
              <a:buNone/>
            </a:pPr>
            <a:r>
              <a:rPr lang="en" sz="1100">
                <a:latin typeface="Courier New"/>
                <a:ea typeface="Courier New"/>
                <a:cs typeface="Courier New"/>
                <a:sym typeface="Courier New"/>
              </a:rPr>
              <a:t>Avg learned comp          109564</a:t>
            </a:r>
            <a:endParaRPr sz="1100">
              <a:latin typeface="Courier New"/>
              <a:ea typeface="Courier New"/>
              <a:cs typeface="Courier New"/>
              <a:sym typeface="Courier New"/>
            </a:endParaRPr>
          </a:p>
          <a:p>
            <a:pPr marL="0" lvl="0" indent="0" algn="l" rtl="0">
              <a:spcBef>
                <a:spcPts val="0"/>
              </a:spcBef>
              <a:spcAft>
                <a:spcPts val="0"/>
              </a:spcAft>
              <a:buNone/>
            </a:pPr>
            <a:r>
              <a:rPr lang="en" sz="1100">
                <a:latin typeface="Courier New"/>
                <a:ea typeface="Courier New"/>
                <a:cs typeface="Courier New"/>
                <a:sym typeface="Courier New"/>
              </a:rPr>
              <a:t>Avg error                 270471</a:t>
            </a:r>
            <a:endParaRPr sz="1100">
              <a:latin typeface="Courier New"/>
              <a:ea typeface="Courier New"/>
              <a:cs typeface="Courier New"/>
              <a:sym typeface="Courier New"/>
            </a:endParaRPr>
          </a:p>
          <a:p>
            <a:pPr marL="0" lvl="0" indent="0" algn="l" rtl="0">
              <a:spcBef>
                <a:spcPts val="0"/>
              </a:spcBef>
              <a:spcAft>
                <a:spcPts val="0"/>
              </a:spcAft>
              <a:buNone/>
            </a:pPr>
            <a:r>
              <a:rPr lang="en" sz="1100">
                <a:latin typeface="Courier New"/>
                <a:ea typeface="Courier New"/>
                <a:cs typeface="Courier New"/>
                <a:sym typeface="Courier New"/>
              </a:rPr>
              <a:t>Avg learned comp + error: 380034  </a:t>
            </a:r>
            <a:endParaRPr sz="1100">
              <a:latin typeface="Courier New"/>
              <a:ea typeface="Courier New"/>
              <a:cs typeface="Courier New"/>
              <a:sym typeface="Courier New"/>
            </a:endParaRPr>
          </a:p>
          <a:p>
            <a:pPr marL="0" lvl="0" indent="0" algn="l" rtl="0">
              <a:spcBef>
                <a:spcPts val="0"/>
              </a:spcBef>
              <a:spcAft>
                <a:spcPts val="0"/>
              </a:spcAft>
              <a:buNone/>
            </a:pPr>
            <a:r>
              <a:rPr lang="en" sz="1100">
                <a:latin typeface="Courier New"/>
                <a:ea typeface="Courier New"/>
                <a:cs typeface="Courier New"/>
                <a:sym typeface="Courier New"/>
              </a:rPr>
              <a:t>15.515 % reduction in comparisons</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endParaRPr sz="1100"/>
          </a:p>
          <a:p>
            <a:pPr marL="0" lvl="0" indent="0" algn="l" rtl="0">
              <a:lnSpc>
                <a:spcPct val="115000"/>
              </a:lnSpc>
              <a:spcBef>
                <a:spcPts val="0"/>
              </a:spcBef>
              <a:spcAft>
                <a:spcPts val="0"/>
              </a:spcAft>
              <a:buNone/>
            </a:pPr>
            <a:endParaRPr sz="1100"/>
          </a:p>
          <a:p>
            <a:pPr marL="0" lvl="0" indent="0" algn="l" rtl="0">
              <a:spcBef>
                <a:spcPts val="0"/>
              </a:spcBef>
              <a:spcAft>
                <a:spcPts val="0"/>
              </a:spcAft>
              <a:buNone/>
            </a:pPr>
            <a:endParaRPr>
              <a:latin typeface="Lato"/>
              <a:ea typeface="Lato"/>
              <a:cs typeface="Lato"/>
              <a:sym typeface="Lato"/>
            </a:endParaRPr>
          </a:p>
        </p:txBody>
      </p:sp>
      <p:sp>
        <p:nvSpPr>
          <p:cNvPr id="145" name="Google Shape;145;p22"/>
          <p:cNvSpPr txBox="1"/>
          <p:nvPr/>
        </p:nvSpPr>
        <p:spPr>
          <a:xfrm>
            <a:off x="4888450" y="3853350"/>
            <a:ext cx="3709500" cy="1524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a:highlight>
                  <a:srgbClr val="FFFFFF"/>
                </a:highlight>
                <a:latin typeface="Courier New"/>
                <a:ea typeface="Courier New"/>
                <a:cs typeface="Courier New"/>
                <a:sym typeface="Courier New"/>
              </a:rPr>
              <a:t>Avg comp :                12472910</a:t>
            </a:r>
            <a:endParaRPr sz="1050">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050">
                <a:highlight>
                  <a:srgbClr val="FFFFFF"/>
                </a:highlight>
                <a:latin typeface="Courier New"/>
                <a:ea typeface="Courier New"/>
                <a:cs typeface="Courier New"/>
                <a:sym typeface="Courier New"/>
              </a:rPr>
              <a:t>Avg learned comp          5278190</a:t>
            </a:r>
            <a:endParaRPr sz="1050">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050">
                <a:highlight>
                  <a:srgbClr val="FFFFFF"/>
                </a:highlight>
                <a:latin typeface="Courier New"/>
                <a:ea typeface="Courier New"/>
                <a:cs typeface="Courier New"/>
                <a:sym typeface="Courier New"/>
              </a:rPr>
              <a:t>Avg error                 3290664</a:t>
            </a:r>
            <a:endParaRPr sz="1050">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050">
                <a:highlight>
                  <a:srgbClr val="FFFFFF"/>
                </a:highlight>
                <a:latin typeface="Courier New"/>
                <a:ea typeface="Courier New"/>
                <a:cs typeface="Courier New"/>
                <a:sym typeface="Courier New"/>
              </a:rPr>
              <a:t>Avg learned comp + error: 8568854 </a:t>
            </a:r>
            <a:endParaRPr sz="1050">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050">
                <a:highlight>
                  <a:srgbClr val="FFFFFF"/>
                </a:highlight>
                <a:latin typeface="Courier New"/>
                <a:ea typeface="Courier New"/>
                <a:cs typeface="Courier New"/>
                <a:sym typeface="Courier New"/>
              </a:rPr>
              <a:t>31.3 % reduction in comparisons</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endParaRPr sz="1100"/>
          </a:p>
          <a:p>
            <a:pPr marL="0" lvl="0" indent="0" algn="l" rtl="0">
              <a:spcBef>
                <a:spcPts val="0"/>
              </a:spcBef>
              <a:spcAft>
                <a:spcPts val="0"/>
              </a:spcAft>
              <a:buNone/>
            </a:pPr>
            <a:endParaRPr>
              <a:latin typeface="Lato"/>
              <a:ea typeface="Lato"/>
              <a:cs typeface="Lato"/>
              <a:sym typeface="Lato"/>
            </a:endParaRPr>
          </a:p>
        </p:txBody>
      </p:sp>
      <p:pic>
        <p:nvPicPr>
          <p:cNvPr id="146" name="Google Shape;146;p22"/>
          <p:cNvPicPr preferRelativeResize="0"/>
          <p:nvPr/>
        </p:nvPicPr>
        <p:blipFill>
          <a:blip r:embed="rId3">
            <a:alphaModFix/>
          </a:blip>
          <a:stretch>
            <a:fillRect/>
          </a:stretch>
        </p:blipFill>
        <p:spPr>
          <a:xfrm>
            <a:off x="373725" y="1051675"/>
            <a:ext cx="3890100" cy="2801675"/>
          </a:xfrm>
          <a:prstGeom prst="rect">
            <a:avLst/>
          </a:prstGeom>
          <a:noFill/>
          <a:ln>
            <a:noFill/>
          </a:ln>
        </p:spPr>
      </p:pic>
      <p:pic>
        <p:nvPicPr>
          <p:cNvPr id="147" name="Google Shape;147;p22"/>
          <p:cNvPicPr preferRelativeResize="0"/>
          <p:nvPr/>
        </p:nvPicPr>
        <p:blipFill>
          <a:blip r:embed="rId4">
            <a:alphaModFix/>
          </a:blip>
          <a:stretch>
            <a:fillRect/>
          </a:stretch>
        </p:blipFill>
        <p:spPr>
          <a:xfrm>
            <a:off x="4572000" y="1169850"/>
            <a:ext cx="3709500" cy="2651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 Zipf Distribution</a:t>
            </a:r>
            <a:endParaRPr/>
          </a:p>
        </p:txBody>
      </p:sp>
      <p:sp>
        <p:nvSpPr>
          <p:cNvPr id="153" name="Google Shape;15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54" name="Google Shape;154;p23"/>
          <p:cNvPicPr preferRelativeResize="0"/>
          <p:nvPr/>
        </p:nvPicPr>
        <p:blipFill>
          <a:blip r:embed="rId3">
            <a:alphaModFix/>
          </a:blip>
          <a:stretch>
            <a:fillRect/>
          </a:stretch>
        </p:blipFill>
        <p:spPr>
          <a:xfrm>
            <a:off x="2822500" y="1202976"/>
            <a:ext cx="3144900" cy="2460500"/>
          </a:xfrm>
          <a:prstGeom prst="rect">
            <a:avLst/>
          </a:prstGeom>
          <a:noFill/>
          <a:ln>
            <a:noFill/>
          </a:ln>
        </p:spPr>
      </p:pic>
      <p:sp>
        <p:nvSpPr>
          <p:cNvPr id="155" name="Google Shape;155;p23"/>
          <p:cNvSpPr txBox="1"/>
          <p:nvPr/>
        </p:nvSpPr>
        <p:spPr>
          <a:xfrm>
            <a:off x="2967400" y="3909425"/>
            <a:ext cx="3000000" cy="10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a:highlight>
                  <a:srgbClr val="FFFFFF"/>
                </a:highlight>
                <a:latin typeface="Courier New"/>
                <a:ea typeface="Courier New"/>
                <a:cs typeface="Courier New"/>
                <a:sym typeface="Courier New"/>
              </a:rPr>
              <a:t>Avg comp :                1789683</a:t>
            </a:r>
            <a:endParaRPr sz="105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a:highlight>
                  <a:srgbClr val="FFFFFF"/>
                </a:highlight>
                <a:latin typeface="Courier New"/>
                <a:ea typeface="Courier New"/>
                <a:cs typeface="Courier New"/>
                <a:sym typeface="Courier New"/>
              </a:rPr>
              <a:t>Avg learned comp          70452</a:t>
            </a:r>
            <a:endParaRPr sz="105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a:highlight>
                  <a:srgbClr val="FFFFFF"/>
                </a:highlight>
                <a:latin typeface="Courier New"/>
                <a:ea typeface="Courier New"/>
                <a:cs typeface="Courier New"/>
                <a:sym typeface="Courier New"/>
              </a:rPr>
              <a:t>Avg error                 375956</a:t>
            </a:r>
            <a:endParaRPr sz="1050">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050">
                <a:highlight>
                  <a:srgbClr val="FFFFFF"/>
                </a:highlight>
                <a:latin typeface="Courier New"/>
                <a:ea typeface="Courier New"/>
                <a:cs typeface="Courier New"/>
                <a:sym typeface="Courier New"/>
              </a:rPr>
              <a:t>Avg learned comp + error: 446408  75% reduction in comparisons</a:t>
            </a:r>
            <a:endParaRPr sz="1050">
              <a:highlight>
                <a:srgbClr val="FFFFFF"/>
              </a:highlight>
              <a:latin typeface="Courier New"/>
              <a:ea typeface="Courier New"/>
              <a:cs typeface="Courier New"/>
              <a:sym typeface="Courier New"/>
            </a:endParaRPr>
          </a:p>
        </p:txBody>
      </p:sp>
      <p:sp>
        <p:nvSpPr>
          <p:cNvPr id="156" name="Google Shape;156;p23"/>
          <p:cNvSpPr txBox="1"/>
          <p:nvPr/>
        </p:nvSpPr>
        <p:spPr>
          <a:xfrm>
            <a:off x="3601625" y="3601625"/>
            <a:ext cx="2695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Lato"/>
                <a:ea typeface="Lato"/>
                <a:cs typeface="Lato"/>
                <a:sym typeface="Lato"/>
              </a:rPr>
              <a:t>Compaction number (ith compaction)</a:t>
            </a:r>
            <a:endParaRPr sz="800">
              <a:latin typeface="Lato"/>
              <a:ea typeface="Lato"/>
              <a:cs typeface="Lato"/>
              <a:sym typeface="Lato"/>
            </a:endParaRPr>
          </a:p>
        </p:txBody>
      </p:sp>
      <p:sp>
        <p:nvSpPr>
          <p:cNvPr id="157" name="Google Shape;157;p23"/>
          <p:cNvSpPr txBox="1"/>
          <p:nvPr/>
        </p:nvSpPr>
        <p:spPr>
          <a:xfrm rot="-5400000">
            <a:off x="2204800" y="2342450"/>
            <a:ext cx="91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Lato"/>
                <a:ea typeface="Lato"/>
                <a:cs typeface="Lato"/>
                <a:sym typeface="Lato"/>
              </a:rPr>
              <a:t>Metric value</a:t>
            </a:r>
            <a:endParaRPr sz="1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But… runtime suffers</a:t>
            </a:r>
            <a:endParaRPr/>
          </a:p>
        </p:txBody>
      </p:sp>
      <p:sp>
        <p:nvSpPr>
          <p:cNvPr id="163" name="Google Shape;163;p24"/>
          <p:cNvSpPr txBox="1">
            <a:spLocks noGrp="1"/>
          </p:cNvSpPr>
          <p:nvPr>
            <p:ph type="body" idx="1"/>
          </p:nvPr>
        </p:nvSpPr>
        <p:spPr>
          <a:xfrm>
            <a:off x="311700" y="2653175"/>
            <a:ext cx="8520600" cy="1915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Our implementation can be better</a:t>
            </a:r>
            <a:endParaRPr/>
          </a:p>
          <a:p>
            <a:pPr marL="457200" lvl="0" indent="-342900" algn="l" rtl="0">
              <a:spcBef>
                <a:spcPts val="0"/>
              </a:spcBef>
              <a:spcAft>
                <a:spcPts val="0"/>
              </a:spcAft>
              <a:buSzPts val="1800"/>
              <a:buChar char="●"/>
            </a:pPr>
            <a:r>
              <a:rPr lang="en"/>
              <a:t>Lots of conversions from Strings to Integers</a:t>
            </a:r>
            <a:endParaRPr/>
          </a:p>
          <a:p>
            <a:pPr marL="457200" lvl="0" indent="-342900" algn="l" rtl="0">
              <a:spcBef>
                <a:spcPts val="0"/>
              </a:spcBef>
              <a:spcAft>
                <a:spcPts val="0"/>
              </a:spcAft>
              <a:buSzPts val="1800"/>
              <a:buChar char="●"/>
            </a:pPr>
            <a:r>
              <a:rPr lang="en"/>
              <a:t>Loading all keys to a vector in memory - more RAM + full scan</a:t>
            </a:r>
            <a:endParaRPr/>
          </a:p>
          <a:p>
            <a:pPr marL="457200" lvl="0" indent="-342900" algn="l" rtl="0">
              <a:spcBef>
                <a:spcPts val="0"/>
              </a:spcBef>
              <a:spcAft>
                <a:spcPts val="0"/>
              </a:spcAft>
              <a:buSzPts val="1800"/>
              <a:buChar char="●"/>
            </a:pPr>
            <a:r>
              <a:rPr lang="en"/>
              <a:t>Need more finer metrics: Time spent in training, adjusting for error</a:t>
            </a:r>
            <a:endParaRPr/>
          </a:p>
          <a:p>
            <a:pPr marL="457200" lvl="0" indent="-342900" algn="l" rtl="0">
              <a:spcBef>
                <a:spcPts val="0"/>
              </a:spcBef>
              <a:spcAft>
                <a:spcPts val="0"/>
              </a:spcAft>
              <a:buSzPts val="1800"/>
              <a:buChar char="●"/>
            </a:pPr>
            <a:r>
              <a:rPr lang="en"/>
              <a:t>Engineering: Block copy given ranges? Multithreading? </a:t>
            </a:r>
            <a:endParaRPr/>
          </a:p>
        </p:txBody>
      </p:sp>
      <p:graphicFrame>
        <p:nvGraphicFramePr>
          <p:cNvPr id="164" name="Google Shape;164;p24"/>
          <p:cNvGraphicFramePr/>
          <p:nvPr/>
        </p:nvGraphicFramePr>
        <p:xfrm>
          <a:off x="1866850" y="1281450"/>
          <a:ext cx="5410300" cy="1188630"/>
        </p:xfrm>
        <a:graphic>
          <a:graphicData uri="http://schemas.openxmlformats.org/drawingml/2006/table">
            <a:tbl>
              <a:tblPr>
                <a:noFill/>
                <a:tableStyleId>{2A051C57-6805-47D4-9D9D-ABC1F41AB329}</a:tableStyleId>
              </a:tblPr>
              <a:tblGrid>
                <a:gridCol w="1775100">
                  <a:extLst>
                    <a:ext uri="{9D8B030D-6E8A-4147-A177-3AD203B41FA5}">
                      <a16:colId xmlns:a16="http://schemas.microsoft.com/office/drawing/2014/main" val="20000"/>
                    </a:ext>
                  </a:extLst>
                </a:gridCol>
                <a:gridCol w="1637625">
                  <a:extLst>
                    <a:ext uri="{9D8B030D-6E8A-4147-A177-3AD203B41FA5}">
                      <a16:colId xmlns:a16="http://schemas.microsoft.com/office/drawing/2014/main" val="20001"/>
                    </a:ext>
                  </a:extLst>
                </a:gridCol>
                <a:gridCol w="1997575">
                  <a:extLst>
                    <a:ext uri="{9D8B030D-6E8A-4147-A177-3AD203B41FA5}">
                      <a16:colId xmlns:a16="http://schemas.microsoft.com/office/drawing/2014/main" val="20002"/>
                    </a:ext>
                  </a:extLst>
                </a:gridCol>
              </a:tblGrid>
              <a:tr h="396200">
                <a:tc>
                  <a:txBody>
                    <a:bodyPr/>
                    <a:lstStyle/>
                    <a:p>
                      <a:pPr marL="0" lvl="0" indent="0" algn="ctr" rtl="0">
                        <a:spcBef>
                          <a:spcPts val="0"/>
                        </a:spcBef>
                        <a:spcAft>
                          <a:spcPts val="0"/>
                        </a:spcAft>
                        <a:buNone/>
                      </a:pPr>
                      <a:r>
                        <a:rPr lang="en" b="1"/>
                        <a:t>Implementation</a:t>
                      </a:r>
                      <a:endParaRPr b="1"/>
                    </a:p>
                  </a:txBody>
                  <a:tcPr marL="91425" marR="91425" marT="91425" marB="91425"/>
                </a:tc>
                <a:tc>
                  <a:txBody>
                    <a:bodyPr/>
                    <a:lstStyle/>
                    <a:p>
                      <a:pPr marL="0" lvl="0" indent="0" algn="ctr" rtl="0">
                        <a:spcBef>
                          <a:spcPts val="0"/>
                        </a:spcBef>
                        <a:spcAft>
                          <a:spcPts val="0"/>
                        </a:spcAft>
                        <a:buNone/>
                      </a:pPr>
                      <a:r>
                        <a:rPr lang="en" b="1"/>
                        <a:t>Random Dist</a:t>
                      </a:r>
                      <a:endParaRPr b="1"/>
                    </a:p>
                  </a:txBody>
                  <a:tcPr marL="91425" marR="91425" marT="91425" marB="91425"/>
                </a:tc>
                <a:tc>
                  <a:txBody>
                    <a:bodyPr/>
                    <a:lstStyle/>
                    <a:p>
                      <a:pPr marL="0" lvl="0" indent="0" algn="ctr" rtl="0">
                        <a:spcBef>
                          <a:spcPts val="0"/>
                        </a:spcBef>
                        <a:spcAft>
                          <a:spcPts val="0"/>
                        </a:spcAft>
                        <a:buNone/>
                      </a:pPr>
                      <a:r>
                        <a:rPr lang="en" b="1"/>
                        <a:t>Zipf Dist</a:t>
                      </a:r>
                      <a:endParaRPr b="1"/>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Standard</a:t>
                      </a:r>
                      <a:endParaRPr/>
                    </a:p>
                  </a:txBody>
                  <a:tcPr marL="91425" marR="91425" marT="91425" marB="91425"/>
                </a:tc>
                <a:tc>
                  <a:txBody>
                    <a:bodyPr/>
                    <a:lstStyle/>
                    <a:p>
                      <a:pPr marL="0" lvl="0" indent="0" algn="l" rtl="0">
                        <a:spcBef>
                          <a:spcPts val="0"/>
                        </a:spcBef>
                        <a:spcAft>
                          <a:spcPts val="0"/>
                        </a:spcAft>
                        <a:buNone/>
                      </a:pPr>
                      <a:r>
                        <a:rPr lang="en"/>
                        <a:t>~55 sec</a:t>
                      </a:r>
                      <a:endParaRPr/>
                    </a:p>
                  </a:txBody>
                  <a:tcPr marL="91425" marR="91425" marT="91425" marB="91425"/>
                </a:tc>
                <a:tc>
                  <a:txBody>
                    <a:bodyPr/>
                    <a:lstStyle/>
                    <a:p>
                      <a:pPr marL="0" lvl="0" indent="0" algn="l" rtl="0">
                        <a:spcBef>
                          <a:spcPts val="0"/>
                        </a:spcBef>
                        <a:spcAft>
                          <a:spcPts val="0"/>
                        </a:spcAft>
                        <a:buNone/>
                      </a:pPr>
                      <a:r>
                        <a:rPr lang="en"/>
                        <a:t>~55sec</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Learned Merger</a:t>
                      </a:r>
                      <a:endParaRPr/>
                    </a:p>
                  </a:txBody>
                  <a:tcPr marL="91425" marR="91425" marT="91425" marB="91425"/>
                </a:tc>
                <a:tc>
                  <a:txBody>
                    <a:bodyPr/>
                    <a:lstStyle/>
                    <a:p>
                      <a:pPr marL="0" lvl="0" indent="0" algn="l" rtl="0">
                        <a:spcBef>
                          <a:spcPts val="0"/>
                        </a:spcBef>
                        <a:spcAft>
                          <a:spcPts val="0"/>
                        </a:spcAft>
                        <a:buNone/>
                      </a:pPr>
                      <a:r>
                        <a:rPr lang="en" b="1">
                          <a:solidFill>
                            <a:srgbClr val="FF0000"/>
                          </a:solidFill>
                        </a:rPr>
                        <a:t>~4m</a:t>
                      </a:r>
                      <a:endParaRPr b="1">
                        <a:solidFill>
                          <a:srgbClr val="FF0000"/>
                        </a:solidFill>
                      </a:endParaRPr>
                    </a:p>
                  </a:txBody>
                  <a:tcPr marL="91425" marR="91425" marT="91425" marB="91425"/>
                </a:tc>
                <a:tc>
                  <a:txBody>
                    <a:bodyPr/>
                    <a:lstStyle/>
                    <a:p>
                      <a:pPr marL="0" lvl="0" indent="0" algn="l" rtl="0">
                        <a:spcBef>
                          <a:spcPts val="0"/>
                        </a:spcBef>
                        <a:spcAft>
                          <a:spcPts val="0"/>
                        </a:spcAft>
                        <a:buNone/>
                      </a:pPr>
                      <a:r>
                        <a:rPr lang="en"/>
                        <a:t>~53sec</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Problems &amp; Further work</a:t>
            </a:r>
            <a:endParaRPr/>
          </a:p>
        </p:txBody>
      </p:sp>
      <p:sp>
        <p:nvSpPr>
          <p:cNvPr id="170" name="Google Shape;170;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Engineering improvements</a:t>
            </a:r>
            <a:endParaRPr/>
          </a:p>
          <a:p>
            <a:pPr marL="457200" lvl="0" indent="-342900" algn="l" rtl="0">
              <a:spcBef>
                <a:spcPts val="0"/>
              </a:spcBef>
              <a:spcAft>
                <a:spcPts val="0"/>
              </a:spcAft>
              <a:buSzPts val="1800"/>
              <a:buChar char="●"/>
            </a:pPr>
            <a:r>
              <a:rPr lang="en"/>
              <a:t>Finer metrics to help drive engineering improvements </a:t>
            </a:r>
            <a:endParaRPr/>
          </a:p>
          <a:p>
            <a:pPr marL="457200" lvl="0" indent="-342900" algn="l" rtl="0">
              <a:spcBef>
                <a:spcPts val="0"/>
              </a:spcBef>
              <a:spcAft>
                <a:spcPts val="0"/>
              </a:spcAft>
              <a:buSzPts val="1800"/>
              <a:buChar char="●"/>
            </a:pPr>
            <a:r>
              <a:rPr lang="en"/>
              <a:t>Model improvement</a:t>
            </a:r>
            <a:endParaRPr/>
          </a:p>
          <a:p>
            <a:pPr marL="914400" lvl="1" indent="-317500" algn="l" rtl="0">
              <a:spcBef>
                <a:spcPts val="0"/>
              </a:spcBef>
              <a:spcAft>
                <a:spcPts val="0"/>
              </a:spcAft>
              <a:buSzPts val="1400"/>
              <a:buChar char="○"/>
            </a:pPr>
            <a:r>
              <a:rPr lang="en"/>
              <a:t>Optimal Gamma - Plot CDF error against PLR Gamma</a:t>
            </a:r>
            <a:r>
              <a:rPr lang="en" sz="1800"/>
              <a:t> </a:t>
            </a:r>
            <a:endParaRPr/>
          </a:p>
          <a:p>
            <a:pPr marL="914400" lvl="1" indent="-317500" algn="l" rtl="0">
              <a:spcBef>
                <a:spcPts val="0"/>
              </a:spcBef>
              <a:spcAft>
                <a:spcPts val="0"/>
              </a:spcAft>
              <a:buSzPts val="1400"/>
              <a:buChar char="○"/>
            </a:pPr>
            <a:r>
              <a:rPr lang="en"/>
              <a:t>Try other models (PGM, RMI, RadixSpline, Neural Networks… )</a:t>
            </a:r>
            <a:endParaRPr/>
          </a:p>
          <a:p>
            <a:pPr marL="914400" lvl="1" indent="-317500" algn="l" rtl="0">
              <a:spcBef>
                <a:spcPts val="0"/>
              </a:spcBef>
              <a:spcAft>
                <a:spcPts val="0"/>
              </a:spcAft>
              <a:buSzPts val="1400"/>
              <a:buChar char="○"/>
            </a:pPr>
            <a:r>
              <a:rPr lang="en"/>
              <a:t>Decision about whether to train or use standard approach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76" name="Google Shape;17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Implemented an approach to reduce the number of comparisons using learned indexes</a:t>
            </a:r>
            <a:endParaRPr/>
          </a:p>
          <a:p>
            <a:pPr marL="457200" lvl="0" indent="-342900" algn="l" rtl="0">
              <a:spcBef>
                <a:spcPts val="0"/>
              </a:spcBef>
              <a:spcAft>
                <a:spcPts val="0"/>
              </a:spcAft>
              <a:buSzPts val="1800"/>
              <a:buChar char="●"/>
            </a:pPr>
            <a:r>
              <a:rPr lang="en"/>
              <a:t>Far from complete - needs more engineering improvements</a:t>
            </a:r>
            <a:endParaRPr/>
          </a:p>
          <a:p>
            <a:pPr marL="457200" lvl="0" indent="-342900" algn="l" rtl="0">
              <a:spcBef>
                <a:spcPts val="0"/>
              </a:spcBef>
              <a:spcAft>
                <a:spcPts val="0"/>
              </a:spcAft>
              <a:buSzPts val="1800"/>
              <a:buChar char="●"/>
            </a:pPr>
            <a:r>
              <a:rPr lang="en"/>
              <a:t>Personal Learnings</a:t>
            </a:r>
            <a:endParaRPr/>
          </a:p>
          <a:p>
            <a:pPr marL="914400" lvl="1" indent="-317500" algn="l" rtl="0">
              <a:spcBef>
                <a:spcPts val="0"/>
              </a:spcBef>
              <a:spcAft>
                <a:spcPts val="0"/>
              </a:spcAft>
              <a:buSzPts val="1400"/>
              <a:buChar char="○"/>
            </a:pPr>
            <a:r>
              <a:rPr lang="en"/>
              <a:t>Unit tests and Documentation are really helpful</a:t>
            </a:r>
            <a:endParaRPr/>
          </a:p>
          <a:p>
            <a:pPr marL="914400" lvl="1" indent="-317500" algn="l" rtl="0">
              <a:spcBef>
                <a:spcPts val="0"/>
              </a:spcBef>
              <a:spcAft>
                <a:spcPts val="0"/>
              </a:spcAft>
              <a:buSzPts val="1400"/>
              <a:buChar char="○"/>
            </a:pPr>
            <a:r>
              <a:rPr lang="en"/>
              <a:t>Make small changes behind interfaces</a:t>
            </a:r>
            <a:endParaRPr/>
          </a:p>
          <a:p>
            <a:pPr marL="914400" lvl="1" indent="-317500" algn="l" rtl="0">
              <a:spcBef>
                <a:spcPts val="0"/>
              </a:spcBef>
              <a:spcAft>
                <a:spcPts val="0"/>
              </a:spcAft>
              <a:buSzPts val="1400"/>
              <a:buChar char="○"/>
            </a:pPr>
            <a:r>
              <a:rPr lang="en"/>
              <a:t>Early feedback (office hours) helped a lot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a:spLocks noGrp="1"/>
          </p:cNvSpPr>
          <p:nvPr>
            <p:ph type="title"/>
          </p:nvPr>
        </p:nvSpPr>
        <p:spPr>
          <a:xfrm>
            <a:off x="3142075" y="2068675"/>
            <a:ext cx="2960700" cy="68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Overview - LSM Tree </a:t>
            </a:r>
            <a:endParaRPr/>
          </a:p>
        </p:txBody>
      </p:sp>
      <p:pic>
        <p:nvPicPr>
          <p:cNvPr id="65" name="Google Shape;65;p14"/>
          <p:cNvPicPr preferRelativeResize="0"/>
          <p:nvPr/>
        </p:nvPicPr>
        <p:blipFill>
          <a:blip r:embed="rId3">
            <a:alphaModFix/>
          </a:blip>
          <a:stretch>
            <a:fillRect/>
          </a:stretch>
        </p:blipFill>
        <p:spPr>
          <a:xfrm>
            <a:off x="1019727" y="1355189"/>
            <a:ext cx="6634824" cy="2433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Overview - Compaction</a:t>
            </a:r>
            <a:endParaRPr/>
          </a:p>
        </p:txBody>
      </p:sp>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Compaction is CPU bound on comparisons</a:t>
            </a:r>
            <a:endParaRPr/>
          </a:p>
          <a:p>
            <a:pPr marL="457200" lvl="0" indent="-342900" algn="l" rtl="0">
              <a:spcBef>
                <a:spcPts val="0"/>
              </a:spcBef>
              <a:spcAft>
                <a:spcPts val="0"/>
              </a:spcAft>
              <a:buSzPts val="1800"/>
              <a:buChar char="●"/>
            </a:pPr>
            <a:r>
              <a:rPr lang="en"/>
              <a:t>To merge m iterators with n items - roughly O(n*m</a:t>
            </a:r>
            <a:r>
              <a:rPr lang="en" baseline="30000"/>
              <a:t>2</a:t>
            </a:r>
            <a:r>
              <a:rPr lang="en"/>
              <a:t>) comparisons</a:t>
            </a:r>
            <a:endParaRPr/>
          </a:p>
          <a:p>
            <a:pPr marL="0" lvl="0" indent="0" algn="l" rtl="0">
              <a:spcBef>
                <a:spcPts val="1200"/>
              </a:spcBef>
              <a:spcAft>
                <a:spcPts val="0"/>
              </a:spcAft>
              <a:buNone/>
            </a:pPr>
            <a:endParaRPr>
              <a:solidFill>
                <a:srgbClr val="000000"/>
              </a:solidFill>
            </a:endParaRPr>
          </a:p>
          <a:p>
            <a:pPr marL="0" lvl="0" indent="0" algn="l" rtl="0">
              <a:spcBef>
                <a:spcPts val="0"/>
              </a:spcBef>
              <a:spcAft>
                <a:spcPts val="0"/>
              </a:spcAft>
              <a:buNone/>
            </a:pPr>
            <a:endParaRPr sz="1400"/>
          </a:p>
          <a:p>
            <a:pPr marL="0" lvl="0" indent="0" algn="l" rtl="0">
              <a:spcBef>
                <a:spcPts val="1200"/>
              </a:spcBef>
              <a:spcAft>
                <a:spcPts val="0"/>
              </a:spcAft>
              <a:buNone/>
            </a:pPr>
            <a:endParaRPr sz="1400"/>
          </a:p>
          <a:p>
            <a:pPr marL="914400" lvl="0" indent="0" algn="l" rtl="0">
              <a:spcBef>
                <a:spcPts val="1200"/>
              </a:spcBef>
              <a:spcAft>
                <a:spcPts val="1200"/>
              </a:spcAft>
              <a:buNone/>
            </a:pPr>
            <a:endParaRPr/>
          </a:p>
        </p:txBody>
      </p:sp>
      <p:sp>
        <p:nvSpPr>
          <p:cNvPr id="72" name="Google Shape;72;p15"/>
          <p:cNvSpPr txBox="1"/>
          <p:nvPr/>
        </p:nvSpPr>
        <p:spPr>
          <a:xfrm>
            <a:off x="698875" y="2171550"/>
            <a:ext cx="13959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i="1">
                <a:latin typeface="Roboto"/>
                <a:ea typeface="Roboto"/>
                <a:cs typeface="Roboto"/>
                <a:sym typeface="Roboto"/>
              </a:rPr>
              <a:t>I1 -&gt; 1, 2, 3, 8, 9</a:t>
            </a:r>
            <a:endParaRPr sz="1300" i="1">
              <a:latin typeface="Roboto"/>
              <a:ea typeface="Roboto"/>
              <a:cs typeface="Roboto"/>
              <a:sym typeface="Roboto"/>
            </a:endParaRPr>
          </a:p>
          <a:p>
            <a:pPr marL="0" lvl="0" indent="0" algn="l" rtl="0">
              <a:lnSpc>
                <a:spcPct val="115000"/>
              </a:lnSpc>
              <a:spcBef>
                <a:spcPts val="0"/>
              </a:spcBef>
              <a:spcAft>
                <a:spcPts val="0"/>
              </a:spcAft>
              <a:buNone/>
            </a:pPr>
            <a:r>
              <a:rPr lang="en" sz="1300" i="1">
                <a:latin typeface="Roboto"/>
                <a:ea typeface="Roboto"/>
                <a:cs typeface="Roboto"/>
                <a:sym typeface="Roboto"/>
              </a:rPr>
              <a:t>I2 -&gt; 4, 5, 6, 12</a:t>
            </a:r>
            <a:endParaRPr sz="1300" i="1">
              <a:latin typeface="Roboto"/>
              <a:ea typeface="Roboto"/>
              <a:cs typeface="Roboto"/>
              <a:sym typeface="Roboto"/>
            </a:endParaRPr>
          </a:p>
          <a:p>
            <a:pPr marL="0" lvl="0" indent="0" algn="l" rtl="0">
              <a:lnSpc>
                <a:spcPct val="115000"/>
              </a:lnSpc>
              <a:spcBef>
                <a:spcPts val="0"/>
              </a:spcBef>
              <a:spcAft>
                <a:spcPts val="0"/>
              </a:spcAft>
              <a:buNone/>
            </a:pPr>
            <a:r>
              <a:rPr lang="en" sz="1300" i="1">
                <a:latin typeface="Roboto"/>
                <a:ea typeface="Roboto"/>
                <a:cs typeface="Roboto"/>
                <a:sym typeface="Roboto"/>
              </a:rPr>
              <a:t>I3 -&gt; 10, 11</a:t>
            </a:r>
            <a:endParaRPr sz="1300" i="1">
              <a:latin typeface="Roboto"/>
              <a:ea typeface="Roboto"/>
              <a:cs typeface="Roboto"/>
              <a:sym typeface="Roboto"/>
            </a:endParaRPr>
          </a:p>
          <a:p>
            <a:pPr marL="0" lvl="0" indent="0" algn="l" rtl="0">
              <a:lnSpc>
                <a:spcPct val="115000"/>
              </a:lnSpc>
              <a:spcBef>
                <a:spcPts val="0"/>
              </a:spcBef>
              <a:spcAft>
                <a:spcPts val="0"/>
              </a:spcAft>
              <a:buNone/>
            </a:pPr>
            <a:endParaRPr sz="1300" i="1">
              <a:latin typeface="Roboto"/>
              <a:ea typeface="Roboto"/>
              <a:cs typeface="Roboto"/>
              <a:sym typeface="Roboto"/>
            </a:endParaRPr>
          </a:p>
        </p:txBody>
      </p:sp>
      <p:sp>
        <p:nvSpPr>
          <p:cNvPr id="73" name="Google Shape;73;p15"/>
          <p:cNvSpPr txBox="1"/>
          <p:nvPr/>
        </p:nvSpPr>
        <p:spPr>
          <a:xfrm>
            <a:off x="2472725" y="2171550"/>
            <a:ext cx="15249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i="1">
                <a:latin typeface="Roboto"/>
                <a:ea typeface="Roboto"/>
                <a:cs typeface="Roboto"/>
                <a:sym typeface="Roboto"/>
              </a:rPr>
              <a:t>I1 -&gt; </a:t>
            </a:r>
            <a:r>
              <a:rPr lang="en" sz="1300" i="1" strike="sngStrike">
                <a:latin typeface="Roboto"/>
                <a:ea typeface="Roboto"/>
                <a:cs typeface="Roboto"/>
                <a:sym typeface="Roboto"/>
              </a:rPr>
              <a:t>1</a:t>
            </a:r>
            <a:r>
              <a:rPr lang="en" sz="1300" i="1">
                <a:latin typeface="Roboto"/>
                <a:ea typeface="Roboto"/>
                <a:cs typeface="Roboto"/>
                <a:sym typeface="Roboto"/>
              </a:rPr>
              <a:t>, 2, 3, 8, 9</a:t>
            </a:r>
            <a:endParaRPr sz="1300" i="1">
              <a:latin typeface="Roboto"/>
              <a:ea typeface="Roboto"/>
              <a:cs typeface="Roboto"/>
              <a:sym typeface="Roboto"/>
            </a:endParaRPr>
          </a:p>
          <a:p>
            <a:pPr marL="0" lvl="0" indent="0" algn="l" rtl="0">
              <a:lnSpc>
                <a:spcPct val="115000"/>
              </a:lnSpc>
              <a:spcBef>
                <a:spcPts val="0"/>
              </a:spcBef>
              <a:spcAft>
                <a:spcPts val="0"/>
              </a:spcAft>
              <a:buNone/>
            </a:pPr>
            <a:r>
              <a:rPr lang="en" sz="1300" i="1">
                <a:latin typeface="Roboto"/>
                <a:ea typeface="Roboto"/>
                <a:cs typeface="Roboto"/>
                <a:sym typeface="Roboto"/>
              </a:rPr>
              <a:t>I2 -&gt; 4, 5, 6, 12</a:t>
            </a:r>
            <a:endParaRPr sz="1300" i="1">
              <a:latin typeface="Roboto"/>
              <a:ea typeface="Roboto"/>
              <a:cs typeface="Roboto"/>
              <a:sym typeface="Roboto"/>
            </a:endParaRPr>
          </a:p>
          <a:p>
            <a:pPr marL="0" lvl="0" indent="0" algn="l" rtl="0">
              <a:lnSpc>
                <a:spcPct val="115000"/>
              </a:lnSpc>
              <a:spcBef>
                <a:spcPts val="0"/>
              </a:spcBef>
              <a:spcAft>
                <a:spcPts val="0"/>
              </a:spcAft>
              <a:buNone/>
            </a:pPr>
            <a:r>
              <a:rPr lang="en" sz="1300" i="1">
                <a:latin typeface="Roboto"/>
                <a:ea typeface="Roboto"/>
                <a:cs typeface="Roboto"/>
                <a:sym typeface="Roboto"/>
              </a:rPr>
              <a:t>I3 -&gt; 10, 11</a:t>
            </a:r>
            <a:endParaRPr sz="1300" i="1">
              <a:latin typeface="Roboto"/>
              <a:ea typeface="Roboto"/>
              <a:cs typeface="Roboto"/>
              <a:sym typeface="Roboto"/>
            </a:endParaRPr>
          </a:p>
          <a:p>
            <a:pPr marL="0" lvl="0" indent="0" algn="ctr" rtl="0">
              <a:lnSpc>
                <a:spcPct val="115000"/>
              </a:lnSpc>
              <a:spcBef>
                <a:spcPts val="0"/>
              </a:spcBef>
              <a:spcAft>
                <a:spcPts val="0"/>
              </a:spcAft>
              <a:buNone/>
            </a:pPr>
            <a:r>
              <a:rPr lang="en" sz="1300" i="1">
                <a:latin typeface="Roboto"/>
                <a:ea typeface="Roboto"/>
                <a:cs typeface="Roboto"/>
                <a:sym typeface="Roboto"/>
              </a:rPr>
              <a:t>2 comps </a:t>
            </a:r>
            <a:endParaRPr sz="1300" i="1">
              <a:latin typeface="Roboto"/>
              <a:ea typeface="Roboto"/>
              <a:cs typeface="Roboto"/>
              <a:sym typeface="Roboto"/>
            </a:endParaRPr>
          </a:p>
        </p:txBody>
      </p:sp>
      <p:sp>
        <p:nvSpPr>
          <p:cNvPr id="74" name="Google Shape;74;p15"/>
          <p:cNvSpPr txBox="1"/>
          <p:nvPr/>
        </p:nvSpPr>
        <p:spPr>
          <a:xfrm>
            <a:off x="4461325" y="2171550"/>
            <a:ext cx="15249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i="1">
                <a:latin typeface="Roboto"/>
                <a:ea typeface="Roboto"/>
                <a:cs typeface="Roboto"/>
                <a:sym typeface="Roboto"/>
              </a:rPr>
              <a:t>I1 -&gt; </a:t>
            </a:r>
            <a:r>
              <a:rPr lang="en" sz="1300" i="1" strike="sngStrike">
                <a:latin typeface="Roboto"/>
                <a:ea typeface="Roboto"/>
                <a:cs typeface="Roboto"/>
                <a:sym typeface="Roboto"/>
              </a:rPr>
              <a:t>1</a:t>
            </a:r>
            <a:r>
              <a:rPr lang="en" sz="1300" i="1">
                <a:latin typeface="Roboto"/>
                <a:ea typeface="Roboto"/>
                <a:cs typeface="Roboto"/>
                <a:sym typeface="Roboto"/>
              </a:rPr>
              <a:t>, </a:t>
            </a:r>
            <a:r>
              <a:rPr lang="en" sz="1300" i="1" strike="sngStrike">
                <a:latin typeface="Roboto"/>
                <a:ea typeface="Roboto"/>
                <a:cs typeface="Roboto"/>
                <a:sym typeface="Roboto"/>
              </a:rPr>
              <a:t>2</a:t>
            </a:r>
            <a:r>
              <a:rPr lang="en" sz="1300" i="1">
                <a:latin typeface="Roboto"/>
                <a:ea typeface="Roboto"/>
                <a:cs typeface="Roboto"/>
                <a:sym typeface="Roboto"/>
              </a:rPr>
              <a:t>, 3, 8, 9</a:t>
            </a:r>
            <a:endParaRPr sz="1300" i="1">
              <a:latin typeface="Roboto"/>
              <a:ea typeface="Roboto"/>
              <a:cs typeface="Roboto"/>
              <a:sym typeface="Roboto"/>
            </a:endParaRPr>
          </a:p>
          <a:p>
            <a:pPr marL="0" lvl="0" indent="0" algn="l" rtl="0">
              <a:lnSpc>
                <a:spcPct val="115000"/>
              </a:lnSpc>
              <a:spcBef>
                <a:spcPts val="0"/>
              </a:spcBef>
              <a:spcAft>
                <a:spcPts val="0"/>
              </a:spcAft>
              <a:buNone/>
            </a:pPr>
            <a:r>
              <a:rPr lang="en" sz="1300" i="1">
                <a:latin typeface="Roboto"/>
                <a:ea typeface="Roboto"/>
                <a:cs typeface="Roboto"/>
                <a:sym typeface="Roboto"/>
              </a:rPr>
              <a:t>I2 -&gt; 4, 5, 6, 12</a:t>
            </a:r>
            <a:endParaRPr sz="1300" i="1">
              <a:latin typeface="Roboto"/>
              <a:ea typeface="Roboto"/>
              <a:cs typeface="Roboto"/>
              <a:sym typeface="Roboto"/>
            </a:endParaRPr>
          </a:p>
          <a:p>
            <a:pPr marL="0" lvl="0" indent="0" algn="l" rtl="0">
              <a:lnSpc>
                <a:spcPct val="115000"/>
              </a:lnSpc>
              <a:spcBef>
                <a:spcPts val="0"/>
              </a:spcBef>
              <a:spcAft>
                <a:spcPts val="0"/>
              </a:spcAft>
              <a:buNone/>
            </a:pPr>
            <a:r>
              <a:rPr lang="en" sz="1300" i="1">
                <a:latin typeface="Roboto"/>
                <a:ea typeface="Roboto"/>
                <a:cs typeface="Roboto"/>
                <a:sym typeface="Roboto"/>
              </a:rPr>
              <a:t>I3 -&gt; 10, 11</a:t>
            </a:r>
            <a:endParaRPr sz="1300" i="1">
              <a:latin typeface="Roboto"/>
              <a:ea typeface="Roboto"/>
              <a:cs typeface="Roboto"/>
              <a:sym typeface="Roboto"/>
            </a:endParaRPr>
          </a:p>
          <a:p>
            <a:pPr marL="0" lvl="0" indent="0" algn="ctr" rtl="0">
              <a:lnSpc>
                <a:spcPct val="115000"/>
              </a:lnSpc>
              <a:spcBef>
                <a:spcPts val="0"/>
              </a:spcBef>
              <a:spcAft>
                <a:spcPts val="0"/>
              </a:spcAft>
              <a:buNone/>
            </a:pPr>
            <a:r>
              <a:rPr lang="en" sz="1300" i="1">
                <a:latin typeface="Roboto"/>
                <a:ea typeface="Roboto"/>
                <a:cs typeface="Roboto"/>
                <a:sym typeface="Roboto"/>
              </a:rPr>
              <a:t>2 comps</a:t>
            </a:r>
            <a:endParaRPr sz="1300" i="1">
              <a:latin typeface="Roboto"/>
              <a:ea typeface="Roboto"/>
              <a:cs typeface="Roboto"/>
              <a:sym typeface="Roboto"/>
            </a:endParaRPr>
          </a:p>
        </p:txBody>
      </p:sp>
      <p:sp>
        <p:nvSpPr>
          <p:cNvPr id="75" name="Google Shape;75;p15"/>
          <p:cNvSpPr txBox="1"/>
          <p:nvPr/>
        </p:nvSpPr>
        <p:spPr>
          <a:xfrm>
            <a:off x="6449925" y="2171550"/>
            <a:ext cx="15249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i="1">
                <a:latin typeface="Roboto"/>
                <a:ea typeface="Roboto"/>
                <a:cs typeface="Roboto"/>
                <a:sym typeface="Roboto"/>
              </a:rPr>
              <a:t>I1 -&gt; </a:t>
            </a:r>
            <a:r>
              <a:rPr lang="en" sz="1300" i="1" strike="sngStrike">
                <a:latin typeface="Roboto"/>
                <a:ea typeface="Roboto"/>
                <a:cs typeface="Roboto"/>
                <a:sym typeface="Roboto"/>
              </a:rPr>
              <a:t>1</a:t>
            </a:r>
            <a:r>
              <a:rPr lang="en" sz="1300" i="1">
                <a:latin typeface="Roboto"/>
                <a:ea typeface="Roboto"/>
                <a:cs typeface="Roboto"/>
                <a:sym typeface="Roboto"/>
              </a:rPr>
              <a:t>, </a:t>
            </a:r>
            <a:r>
              <a:rPr lang="en" sz="1300" i="1" strike="sngStrike">
                <a:latin typeface="Roboto"/>
                <a:ea typeface="Roboto"/>
                <a:cs typeface="Roboto"/>
                <a:sym typeface="Roboto"/>
              </a:rPr>
              <a:t>2</a:t>
            </a:r>
            <a:r>
              <a:rPr lang="en" sz="1300" i="1">
                <a:latin typeface="Roboto"/>
                <a:ea typeface="Roboto"/>
                <a:cs typeface="Roboto"/>
                <a:sym typeface="Roboto"/>
              </a:rPr>
              <a:t>, </a:t>
            </a:r>
            <a:r>
              <a:rPr lang="en" sz="1300" i="1" strike="sngStrike">
                <a:latin typeface="Roboto"/>
                <a:ea typeface="Roboto"/>
                <a:cs typeface="Roboto"/>
                <a:sym typeface="Roboto"/>
              </a:rPr>
              <a:t>3</a:t>
            </a:r>
            <a:r>
              <a:rPr lang="en" sz="1300" i="1">
                <a:latin typeface="Roboto"/>
                <a:ea typeface="Roboto"/>
                <a:cs typeface="Roboto"/>
                <a:sym typeface="Roboto"/>
              </a:rPr>
              <a:t>, 8, 9</a:t>
            </a:r>
            <a:endParaRPr sz="1300" i="1">
              <a:latin typeface="Roboto"/>
              <a:ea typeface="Roboto"/>
              <a:cs typeface="Roboto"/>
              <a:sym typeface="Roboto"/>
            </a:endParaRPr>
          </a:p>
          <a:p>
            <a:pPr marL="0" lvl="0" indent="0" algn="l" rtl="0">
              <a:lnSpc>
                <a:spcPct val="115000"/>
              </a:lnSpc>
              <a:spcBef>
                <a:spcPts val="0"/>
              </a:spcBef>
              <a:spcAft>
                <a:spcPts val="0"/>
              </a:spcAft>
              <a:buNone/>
            </a:pPr>
            <a:r>
              <a:rPr lang="en" sz="1300" i="1">
                <a:latin typeface="Roboto"/>
                <a:ea typeface="Roboto"/>
                <a:cs typeface="Roboto"/>
                <a:sym typeface="Roboto"/>
              </a:rPr>
              <a:t>I2 -&gt; 4, 5, 6, 12</a:t>
            </a:r>
            <a:endParaRPr sz="1300" i="1">
              <a:latin typeface="Roboto"/>
              <a:ea typeface="Roboto"/>
              <a:cs typeface="Roboto"/>
              <a:sym typeface="Roboto"/>
            </a:endParaRPr>
          </a:p>
          <a:p>
            <a:pPr marL="0" lvl="0" indent="0" algn="l" rtl="0">
              <a:lnSpc>
                <a:spcPct val="115000"/>
              </a:lnSpc>
              <a:spcBef>
                <a:spcPts val="0"/>
              </a:spcBef>
              <a:spcAft>
                <a:spcPts val="0"/>
              </a:spcAft>
              <a:buNone/>
            </a:pPr>
            <a:r>
              <a:rPr lang="en" sz="1300" i="1">
                <a:latin typeface="Roboto"/>
                <a:ea typeface="Roboto"/>
                <a:cs typeface="Roboto"/>
                <a:sym typeface="Roboto"/>
              </a:rPr>
              <a:t>I3 -&gt; 10, 11</a:t>
            </a:r>
            <a:endParaRPr sz="1300" i="1">
              <a:latin typeface="Roboto"/>
              <a:ea typeface="Roboto"/>
              <a:cs typeface="Roboto"/>
              <a:sym typeface="Roboto"/>
            </a:endParaRPr>
          </a:p>
          <a:p>
            <a:pPr marL="0" lvl="0" indent="0" algn="ctr" rtl="0">
              <a:lnSpc>
                <a:spcPct val="115000"/>
              </a:lnSpc>
              <a:spcBef>
                <a:spcPts val="0"/>
              </a:spcBef>
              <a:spcAft>
                <a:spcPts val="0"/>
              </a:spcAft>
              <a:buNone/>
            </a:pPr>
            <a:r>
              <a:rPr lang="en" sz="1300" i="1">
                <a:latin typeface="Roboto"/>
                <a:ea typeface="Roboto"/>
                <a:cs typeface="Roboto"/>
                <a:sym typeface="Roboto"/>
              </a:rPr>
              <a:t>And so on… </a:t>
            </a:r>
            <a:endParaRPr sz="1300" i="1">
              <a:latin typeface="Roboto"/>
              <a:ea typeface="Roboto"/>
              <a:cs typeface="Roboto"/>
              <a:sym typeface="Roboto"/>
            </a:endParaRPr>
          </a:p>
        </p:txBody>
      </p:sp>
      <p:cxnSp>
        <p:nvCxnSpPr>
          <p:cNvPr id="76" name="Google Shape;76;p15"/>
          <p:cNvCxnSpPr>
            <a:stCxn id="72" idx="3"/>
            <a:endCxn id="73" idx="1"/>
          </p:cNvCxnSpPr>
          <p:nvPr/>
        </p:nvCxnSpPr>
        <p:spPr>
          <a:xfrm>
            <a:off x="2094775" y="2709150"/>
            <a:ext cx="378000" cy="0"/>
          </a:xfrm>
          <a:prstGeom prst="straightConnector1">
            <a:avLst/>
          </a:prstGeom>
          <a:noFill/>
          <a:ln w="9525" cap="flat" cmpd="sng">
            <a:solidFill>
              <a:schemeClr val="dk2"/>
            </a:solidFill>
            <a:prstDash val="solid"/>
            <a:round/>
            <a:headEnd type="none" w="med" len="med"/>
            <a:tailEnd type="triangle" w="med" len="med"/>
          </a:ln>
        </p:spPr>
      </p:cxnSp>
      <p:cxnSp>
        <p:nvCxnSpPr>
          <p:cNvPr id="77" name="Google Shape;77;p15"/>
          <p:cNvCxnSpPr>
            <a:stCxn id="73" idx="3"/>
            <a:endCxn id="74" idx="1"/>
          </p:cNvCxnSpPr>
          <p:nvPr/>
        </p:nvCxnSpPr>
        <p:spPr>
          <a:xfrm>
            <a:off x="3997625" y="2709150"/>
            <a:ext cx="463800" cy="0"/>
          </a:xfrm>
          <a:prstGeom prst="straightConnector1">
            <a:avLst/>
          </a:prstGeom>
          <a:noFill/>
          <a:ln w="9525" cap="flat" cmpd="sng">
            <a:solidFill>
              <a:schemeClr val="dk2"/>
            </a:solidFill>
            <a:prstDash val="solid"/>
            <a:round/>
            <a:headEnd type="none" w="med" len="med"/>
            <a:tailEnd type="triangle" w="med" len="med"/>
          </a:ln>
        </p:spPr>
      </p:cxnSp>
      <p:cxnSp>
        <p:nvCxnSpPr>
          <p:cNvPr id="78" name="Google Shape;78;p15"/>
          <p:cNvCxnSpPr>
            <a:stCxn id="74" idx="3"/>
            <a:endCxn id="75" idx="1"/>
          </p:cNvCxnSpPr>
          <p:nvPr/>
        </p:nvCxnSpPr>
        <p:spPr>
          <a:xfrm>
            <a:off x="5986225" y="2709150"/>
            <a:ext cx="4638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Existing solutions and Relevant work</a:t>
            </a:r>
            <a:endParaRPr/>
          </a:p>
        </p:txBody>
      </p:sp>
      <p:sp>
        <p:nvSpPr>
          <p:cNvPr id="84" name="Google Shape;8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a:p>
          <a:p>
            <a:pPr marL="0" lvl="0" indent="0" algn="l" rtl="0">
              <a:spcBef>
                <a:spcPts val="1200"/>
              </a:spcBef>
              <a:spcAft>
                <a:spcPts val="0"/>
              </a:spcAft>
              <a:buNone/>
            </a:pPr>
            <a:r>
              <a:rPr lang="en"/>
              <a:t>Use Learned Indexes to skip comparisons</a:t>
            </a:r>
            <a:endParaRPr/>
          </a:p>
          <a:p>
            <a:pPr marL="457200" lvl="0" indent="-342900" algn="l" rtl="0">
              <a:spcBef>
                <a:spcPts val="1200"/>
              </a:spcBef>
              <a:spcAft>
                <a:spcPts val="0"/>
              </a:spcAft>
              <a:buSzPts val="1800"/>
              <a:buChar char="●"/>
            </a:pPr>
            <a:r>
              <a:rPr lang="en" u="sng">
                <a:solidFill>
                  <a:schemeClr val="accent5"/>
                </a:solidFill>
                <a:hlinkClick r:id="rId3">
                  <a:extLst>
                    <a:ext uri="{A12FA001-AC4F-418D-AE19-62706E023703}">
                      <ahyp:hlinkClr xmlns:ahyp="http://schemas.microsoft.com/office/drawing/2018/hyperlinkcolor" val="tx"/>
                    </a:ext>
                  </a:extLst>
                </a:hlinkClick>
              </a:rPr>
              <a:t>Bourbon</a:t>
            </a:r>
            <a:r>
              <a:rPr lang="en"/>
              <a:t> </a:t>
            </a:r>
            <a:endParaRPr/>
          </a:p>
          <a:p>
            <a:pPr marL="914400" lvl="1" indent="-317500" algn="l" rtl="0">
              <a:spcBef>
                <a:spcPts val="0"/>
              </a:spcBef>
              <a:spcAft>
                <a:spcPts val="0"/>
              </a:spcAft>
              <a:buSzPts val="1400"/>
              <a:buChar char="○"/>
            </a:pPr>
            <a:r>
              <a:rPr lang="en"/>
              <a:t>It is a fork of levelDB. </a:t>
            </a:r>
            <a:endParaRPr/>
          </a:p>
          <a:p>
            <a:pPr marL="914400" lvl="1" indent="-317500" algn="l" rtl="0">
              <a:spcBef>
                <a:spcPts val="0"/>
              </a:spcBef>
              <a:spcAft>
                <a:spcPts val="0"/>
              </a:spcAft>
              <a:buSzPts val="1400"/>
              <a:buChar char="○"/>
            </a:pPr>
            <a:r>
              <a:rPr lang="en"/>
              <a:t>Skips comparisons in lookup using learned indexes </a:t>
            </a:r>
            <a:endParaRPr/>
          </a:p>
          <a:p>
            <a:pPr marL="457200" lvl="0" indent="-342900" algn="l" rtl="0">
              <a:spcBef>
                <a:spcPts val="0"/>
              </a:spcBef>
              <a:spcAft>
                <a:spcPts val="0"/>
              </a:spcAft>
              <a:buSzPts val="1800"/>
              <a:buChar char="●"/>
            </a:pPr>
            <a:r>
              <a:rPr lang="en" u="sng">
                <a:solidFill>
                  <a:schemeClr val="hlink"/>
                </a:solidFill>
                <a:hlinkClick r:id="rId4"/>
              </a:rPr>
              <a:t>The Case for Learned Sorting</a:t>
            </a:r>
            <a:endParaRPr/>
          </a:p>
          <a:p>
            <a:pPr marL="914400" lvl="1" indent="-317500" algn="l" rtl="0">
              <a:spcBef>
                <a:spcPts val="0"/>
              </a:spcBef>
              <a:spcAft>
                <a:spcPts val="0"/>
              </a:spcAft>
              <a:buSzPts val="1400"/>
              <a:buChar char="○"/>
            </a:pPr>
            <a:r>
              <a:rPr lang="en"/>
              <a:t>Speeds up sorting for arrays using learned indexes(Uses RMI)</a:t>
            </a:r>
            <a:endParaRPr/>
          </a:p>
          <a:p>
            <a:pPr marL="914400" lvl="1" indent="-317500" algn="l" rtl="0">
              <a:spcBef>
                <a:spcPts val="0"/>
              </a:spcBef>
              <a:spcAft>
                <a:spcPts val="0"/>
              </a:spcAft>
              <a:buSzPts val="1400"/>
              <a:buChar char="○"/>
            </a:pPr>
            <a:r>
              <a:rPr lang="en"/>
              <a:t>Claims to be faster than C++ sort.</a:t>
            </a:r>
            <a:endParaRPr/>
          </a:p>
          <a:p>
            <a:pPr marL="457200" lvl="0" indent="0" algn="l" rtl="0">
              <a:spcBef>
                <a:spcPts val="1200"/>
              </a:spcBef>
              <a:spcAft>
                <a:spcPts val="0"/>
              </a:spcAft>
              <a:buNone/>
            </a:pPr>
            <a:endParaRPr/>
          </a:p>
          <a:p>
            <a:pPr marL="0" lvl="0" indent="0" algn="l" rtl="0">
              <a:spcBef>
                <a:spcPts val="1200"/>
              </a:spcBef>
              <a:spcAft>
                <a:spcPts val="1200"/>
              </a:spcAft>
              <a:buNone/>
            </a:pPr>
            <a:r>
              <a:rPr lang="en" b="1"/>
              <a:t>Our project: utilize learned indexes to reduce comparisons in compactions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Our approach</a:t>
            </a:r>
            <a:endParaRPr/>
          </a:p>
        </p:txBody>
      </p:sp>
      <p:sp>
        <p:nvSpPr>
          <p:cNvPr id="90" name="Google Shape;90;p17"/>
          <p:cNvSpPr txBox="1"/>
          <p:nvPr/>
        </p:nvSpPr>
        <p:spPr>
          <a:xfrm>
            <a:off x="2212900" y="1099250"/>
            <a:ext cx="1395900" cy="1305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i="1">
                <a:latin typeface="Roboto"/>
                <a:ea typeface="Roboto"/>
                <a:cs typeface="Roboto"/>
                <a:sym typeface="Roboto"/>
              </a:rPr>
              <a:t>I1 -&gt;</a:t>
            </a:r>
            <a:r>
              <a:rPr lang="en" sz="1300" b="1" i="1">
                <a:solidFill>
                  <a:schemeClr val="accent3"/>
                </a:solidFill>
                <a:latin typeface="Roboto"/>
                <a:ea typeface="Roboto"/>
                <a:cs typeface="Roboto"/>
                <a:sym typeface="Roboto"/>
              </a:rPr>
              <a:t> </a:t>
            </a:r>
            <a:r>
              <a:rPr lang="en" sz="1300" i="1">
                <a:latin typeface="Roboto"/>
                <a:ea typeface="Roboto"/>
                <a:cs typeface="Roboto"/>
                <a:sym typeface="Roboto"/>
              </a:rPr>
              <a:t>1, 2, 3, 8, 9</a:t>
            </a:r>
            <a:endParaRPr sz="1300" i="1">
              <a:latin typeface="Roboto"/>
              <a:ea typeface="Roboto"/>
              <a:cs typeface="Roboto"/>
              <a:sym typeface="Roboto"/>
            </a:endParaRPr>
          </a:p>
          <a:p>
            <a:pPr marL="0" lvl="0" indent="0" algn="l" rtl="0">
              <a:lnSpc>
                <a:spcPct val="115000"/>
              </a:lnSpc>
              <a:spcBef>
                <a:spcPts val="0"/>
              </a:spcBef>
              <a:spcAft>
                <a:spcPts val="0"/>
              </a:spcAft>
              <a:buNone/>
            </a:pPr>
            <a:endParaRPr sz="1300" i="1">
              <a:latin typeface="Roboto"/>
              <a:ea typeface="Roboto"/>
              <a:cs typeface="Roboto"/>
              <a:sym typeface="Roboto"/>
            </a:endParaRPr>
          </a:p>
          <a:p>
            <a:pPr marL="0" lvl="0" indent="0" algn="l" rtl="0">
              <a:lnSpc>
                <a:spcPct val="115000"/>
              </a:lnSpc>
              <a:spcBef>
                <a:spcPts val="0"/>
              </a:spcBef>
              <a:spcAft>
                <a:spcPts val="0"/>
              </a:spcAft>
              <a:buNone/>
            </a:pPr>
            <a:r>
              <a:rPr lang="en" sz="1300" i="1">
                <a:latin typeface="Roboto"/>
                <a:ea typeface="Roboto"/>
                <a:cs typeface="Roboto"/>
                <a:sym typeface="Roboto"/>
              </a:rPr>
              <a:t>I2 -&gt; 4</a:t>
            </a:r>
            <a:r>
              <a:rPr lang="en" sz="1300" b="1" i="1">
                <a:latin typeface="Roboto"/>
                <a:ea typeface="Roboto"/>
                <a:cs typeface="Roboto"/>
                <a:sym typeface="Roboto"/>
              </a:rPr>
              <a:t>,</a:t>
            </a:r>
            <a:r>
              <a:rPr lang="en" sz="1300" i="1">
                <a:latin typeface="Roboto"/>
                <a:ea typeface="Roboto"/>
                <a:cs typeface="Roboto"/>
                <a:sym typeface="Roboto"/>
              </a:rPr>
              <a:t> 5, 6, 12</a:t>
            </a:r>
            <a:endParaRPr sz="1300" i="1">
              <a:latin typeface="Roboto"/>
              <a:ea typeface="Roboto"/>
              <a:cs typeface="Roboto"/>
              <a:sym typeface="Roboto"/>
            </a:endParaRPr>
          </a:p>
          <a:p>
            <a:pPr marL="0" lvl="0" indent="0" algn="l" rtl="0">
              <a:lnSpc>
                <a:spcPct val="115000"/>
              </a:lnSpc>
              <a:spcBef>
                <a:spcPts val="0"/>
              </a:spcBef>
              <a:spcAft>
                <a:spcPts val="0"/>
              </a:spcAft>
              <a:buNone/>
            </a:pPr>
            <a:endParaRPr sz="1300" i="1">
              <a:latin typeface="Roboto"/>
              <a:ea typeface="Roboto"/>
              <a:cs typeface="Roboto"/>
              <a:sym typeface="Roboto"/>
            </a:endParaRPr>
          </a:p>
          <a:p>
            <a:pPr marL="0" lvl="0" indent="0" algn="l" rtl="0">
              <a:lnSpc>
                <a:spcPct val="115000"/>
              </a:lnSpc>
              <a:spcBef>
                <a:spcPts val="0"/>
              </a:spcBef>
              <a:spcAft>
                <a:spcPts val="0"/>
              </a:spcAft>
              <a:buNone/>
            </a:pPr>
            <a:r>
              <a:rPr lang="en" sz="1300" i="1">
                <a:latin typeface="Roboto"/>
                <a:ea typeface="Roboto"/>
                <a:cs typeface="Roboto"/>
                <a:sym typeface="Roboto"/>
              </a:rPr>
              <a:t>I3 -&gt; 10, 11</a:t>
            </a:r>
            <a:endParaRPr sz="1300" i="1">
              <a:latin typeface="Roboto"/>
              <a:ea typeface="Roboto"/>
              <a:cs typeface="Roboto"/>
              <a:sym typeface="Roboto"/>
            </a:endParaRPr>
          </a:p>
        </p:txBody>
      </p:sp>
      <p:cxnSp>
        <p:nvCxnSpPr>
          <p:cNvPr id="91" name="Google Shape;91;p17"/>
          <p:cNvCxnSpPr>
            <a:stCxn id="90" idx="3"/>
            <a:endCxn id="92" idx="1"/>
          </p:cNvCxnSpPr>
          <p:nvPr/>
        </p:nvCxnSpPr>
        <p:spPr>
          <a:xfrm>
            <a:off x="3608800" y="1751900"/>
            <a:ext cx="1065300" cy="0"/>
          </a:xfrm>
          <a:prstGeom prst="straightConnector1">
            <a:avLst/>
          </a:prstGeom>
          <a:noFill/>
          <a:ln w="9525" cap="flat" cmpd="sng">
            <a:solidFill>
              <a:schemeClr val="dk2"/>
            </a:solidFill>
            <a:prstDash val="solid"/>
            <a:round/>
            <a:headEnd type="none" w="med" len="med"/>
            <a:tailEnd type="triangle" w="med" len="med"/>
          </a:ln>
        </p:spPr>
      </p:cxnSp>
      <p:sp>
        <p:nvSpPr>
          <p:cNvPr id="92" name="Google Shape;92;p17"/>
          <p:cNvSpPr txBox="1"/>
          <p:nvPr/>
        </p:nvSpPr>
        <p:spPr>
          <a:xfrm>
            <a:off x="4673962" y="1099250"/>
            <a:ext cx="1395900" cy="1305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i="1">
                <a:latin typeface="Roboto"/>
                <a:ea typeface="Roboto"/>
                <a:cs typeface="Roboto"/>
                <a:sym typeface="Roboto"/>
              </a:rPr>
              <a:t>I1 -&gt;</a:t>
            </a:r>
            <a:r>
              <a:rPr lang="en" sz="1300" b="1" i="1">
                <a:solidFill>
                  <a:schemeClr val="accent3"/>
                </a:solidFill>
                <a:latin typeface="Roboto"/>
                <a:ea typeface="Roboto"/>
                <a:cs typeface="Roboto"/>
                <a:sym typeface="Roboto"/>
              </a:rPr>
              <a:t> </a:t>
            </a:r>
            <a:r>
              <a:rPr lang="en" sz="1300" i="1">
                <a:latin typeface="Roboto"/>
                <a:ea typeface="Roboto"/>
                <a:cs typeface="Roboto"/>
                <a:sym typeface="Roboto"/>
              </a:rPr>
              <a:t>1, 2, 3, 8, 9</a:t>
            </a:r>
            <a:endParaRPr sz="1300" i="1">
              <a:latin typeface="Roboto"/>
              <a:ea typeface="Roboto"/>
              <a:cs typeface="Roboto"/>
              <a:sym typeface="Roboto"/>
            </a:endParaRPr>
          </a:p>
          <a:p>
            <a:pPr marL="0" lvl="0" indent="0" algn="l" rtl="0">
              <a:lnSpc>
                <a:spcPct val="115000"/>
              </a:lnSpc>
              <a:spcBef>
                <a:spcPts val="0"/>
              </a:spcBef>
              <a:spcAft>
                <a:spcPts val="0"/>
              </a:spcAft>
              <a:buNone/>
            </a:pPr>
            <a:endParaRPr sz="1300" i="1">
              <a:latin typeface="Roboto"/>
              <a:ea typeface="Roboto"/>
              <a:cs typeface="Roboto"/>
              <a:sym typeface="Roboto"/>
            </a:endParaRPr>
          </a:p>
          <a:p>
            <a:pPr marL="0" lvl="0" indent="0" algn="l" rtl="0">
              <a:lnSpc>
                <a:spcPct val="115000"/>
              </a:lnSpc>
              <a:spcBef>
                <a:spcPts val="0"/>
              </a:spcBef>
              <a:spcAft>
                <a:spcPts val="0"/>
              </a:spcAft>
              <a:buNone/>
            </a:pPr>
            <a:r>
              <a:rPr lang="en" sz="1300" i="1">
                <a:latin typeface="Roboto"/>
                <a:ea typeface="Roboto"/>
                <a:cs typeface="Roboto"/>
                <a:sym typeface="Roboto"/>
              </a:rPr>
              <a:t>I2 -&gt; 4</a:t>
            </a:r>
            <a:r>
              <a:rPr lang="en" sz="1300" b="1" i="1">
                <a:latin typeface="Roboto"/>
                <a:ea typeface="Roboto"/>
                <a:cs typeface="Roboto"/>
                <a:sym typeface="Roboto"/>
              </a:rPr>
              <a:t>,</a:t>
            </a:r>
            <a:r>
              <a:rPr lang="en" sz="1300" i="1">
                <a:latin typeface="Roboto"/>
                <a:ea typeface="Roboto"/>
                <a:cs typeface="Roboto"/>
                <a:sym typeface="Roboto"/>
              </a:rPr>
              <a:t> 5, 6, 12</a:t>
            </a:r>
            <a:endParaRPr sz="1300" i="1">
              <a:latin typeface="Roboto"/>
              <a:ea typeface="Roboto"/>
              <a:cs typeface="Roboto"/>
              <a:sym typeface="Roboto"/>
            </a:endParaRPr>
          </a:p>
          <a:p>
            <a:pPr marL="0" lvl="0" indent="0" algn="l" rtl="0">
              <a:lnSpc>
                <a:spcPct val="115000"/>
              </a:lnSpc>
              <a:spcBef>
                <a:spcPts val="0"/>
              </a:spcBef>
              <a:spcAft>
                <a:spcPts val="0"/>
              </a:spcAft>
              <a:buNone/>
            </a:pPr>
            <a:endParaRPr sz="1300" i="1">
              <a:latin typeface="Roboto"/>
              <a:ea typeface="Roboto"/>
              <a:cs typeface="Roboto"/>
              <a:sym typeface="Roboto"/>
            </a:endParaRPr>
          </a:p>
          <a:p>
            <a:pPr marL="0" lvl="0" indent="0" algn="l" rtl="0">
              <a:lnSpc>
                <a:spcPct val="115000"/>
              </a:lnSpc>
              <a:spcBef>
                <a:spcPts val="0"/>
              </a:spcBef>
              <a:spcAft>
                <a:spcPts val="0"/>
              </a:spcAft>
              <a:buNone/>
            </a:pPr>
            <a:r>
              <a:rPr lang="en" sz="1300" i="1">
                <a:latin typeface="Roboto"/>
                <a:ea typeface="Roboto"/>
                <a:cs typeface="Roboto"/>
                <a:sym typeface="Roboto"/>
              </a:rPr>
              <a:t>I3 -&gt; 10, 11</a:t>
            </a:r>
            <a:endParaRPr sz="1300" i="1">
              <a:latin typeface="Roboto"/>
              <a:ea typeface="Roboto"/>
              <a:cs typeface="Roboto"/>
              <a:sym typeface="Roboto"/>
            </a:endParaRPr>
          </a:p>
        </p:txBody>
      </p:sp>
      <p:sp>
        <p:nvSpPr>
          <p:cNvPr id="93" name="Google Shape;93;p17"/>
          <p:cNvSpPr txBox="1"/>
          <p:nvPr/>
        </p:nvSpPr>
        <p:spPr>
          <a:xfrm>
            <a:off x="6422200" y="1227900"/>
            <a:ext cx="15462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ato"/>
                <a:ea typeface="Lato"/>
                <a:cs typeface="Lato"/>
                <a:sym typeface="Lato"/>
              </a:rPr>
              <a:t>Train a model for each iterator</a:t>
            </a:r>
            <a:endParaRPr>
              <a:latin typeface="Lato"/>
              <a:ea typeface="Lato"/>
              <a:cs typeface="Lato"/>
              <a:sym typeface="Lato"/>
            </a:endParaRPr>
          </a:p>
        </p:txBody>
      </p:sp>
      <p:sp>
        <p:nvSpPr>
          <p:cNvPr id="94" name="Google Shape;94;p17"/>
          <p:cNvSpPr txBox="1"/>
          <p:nvPr/>
        </p:nvSpPr>
        <p:spPr>
          <a:xfrm>
            <a:off x="570112" y="2862375"/>
            <a:ext cx="1395900" cy="1305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i="1">
                <a:latin typeface="Roboto"/>
                <a:ea typeface="Roboto"/>
                <a:cs typeface="Roboto"/>
                <a:sym typeface="Roboto"/>
              </a:rPr>
              <a:t>I1 -&gt;</a:t>
            </a:r>
            <a:r>
              <a:rPr lang="en" sz="1300" b="1" i="1">
                <a:solidFill>
                  <a:schemeClr val="accent3"/>
                </a:solidFill>
                <a:latin typeface="Roboto"/>
                <a:ea typeface="Roboto"/>
                <a:cs typeface="Roboto"/>
                <a:sym typeface="Roboto"/>
              </a:rPr>
              <a:t> </a:t>
            </a:r>
            <a:r>
              <a:rPr lang="en" sz="1300" b="1" i="1">
                <a:solidFill>
                  <a:srgbClr val="FF0000"/>
                </a:solidFill>
                <a:latin typeface="Roboto"/>
                <a:ea typeface="Roboto"/>
                <a:cs typeface="Roboto"/>
                <a:sym typeface="Roboto"/>
              </a:rPr>
              <a:t>1</a:t>
            </a:r>
            <a:r>
              <a:rPr lang="en" sz="1300" i="1">
                <a:latin typeface="Roboto"/>
                <a:ea typeface="Roboto"/>
                <a:cs typeface="Roboto"/>
                <a:sym typeface="Roboto"/>
              </a:rPr>
              <a:t>, 2, 3, 8, 9</a:t>
            </a:r>
            <a:endParaRPr sz="1300" i="1">
              <a:latin typeface="Roboto"/>
              <a:ea typeface="Roboto"/>
              <a:cs typeface="Roboto"/>
              <a:sym typeface="Roboto"/>
            </a:endParaRPr>
          </a:p>
          <a:p>
            <a:pPr marL="0" lvl="0" indent="0" algn="l" rtl="0">
              <a:lnSpc>
                <a:spcPct val="115000"/>
              </a:lnSpc>
              <a:spcBef>
                <a:spcPts val="0"/>
              </a:spcBef>
              <a:spcAft>
                <a:spcPts val="0"/>
              </a:spcAft>
              <a:buNone/>
            </a:pPr>
            <a:endParaRPr sz="1300" i="1">
              <a:latin typeface="Roboto"/>
              <a:ea typeface="Roboto"/>
              <a:cs typeface="Roboto"/>
              <a:sym typeface="Roboto"/>
            </a:endParaRPr>
          </a:p>
          <a:p>
            <a:pPr marL="0" lvl="0" indent="0" algn="l" rtl="0">
              <a:lnSpc>
                <a:spcPct val="115000"/>
              </a:lnSpc>
              <a:spcBef>
                <a:spcPts val="0"/>
              </a:spcBef>
              <a:spcAft>
                <a:spcPts val="0"/>
              </a:spcAft>
              <a:buNone/>
            </a:pPr>
            <a:r>
              <a:rPr lang="en" sz="1300" i="1">
                <a:latin typeface="Roboto"/>
                <a:ea typeface="Roboto"/>
                <a:cs typeface="Roboto"/>
                <a:sym typeface="Roboto"/>
              </a:rPr>
              <a:t>I2 -&gt; </a:t>
            </a:r>
            <a:r>
              <a:rPr lang="en" sz="1300" b="1" i="1">
                <a:solidFill>
                  <a:srgbClr val="9900FF"/>
                </a:solidFill>
                <a:latin typeface="Roboto"/>
                <a:ea typeface="Roboto"/>
                <a:cs typeface="Roboto"/>
                <a:sym typeface="Roboto"/>
              </a:rPr>
              <a:t>4</a:t>
            </a:r>
            <a:r>
              <a:rPr lang="en" sz="1300" b="1" i="1">
                <a:latin typeface="Roboto"/>
                <a:ea typeface="Roboto"/>
                <a:cs typeface="Roboto"/>
                <a:sym typeface="Roboto"/>
              </a:rPr>
              <a:t>,</a:t>
            </a:r>
            <a:r>
              <a:rPr lang="en" sz="1300" i="1">
                <a:latin typeface="Roboto"/>
                <a:ea typeface="Roboto"/>
                <a:cs typeface="Roboto"/>
                <a:sym typeface="Roboto"/>
              </a:rPr>
              <a:t> 5, 6, 12</a:t>
            </a:r>
            <a:endParaRPr sz="1300" i="1">
              <a:latin typeface="Roboto"/>
              <a:ea typeface="Roboto"/>
              <a:cs typeface="Roboto"/>
              <a:sym typeface="Roboto"/>
            </a:endParaRPr>
          </a:p>
          <a:p>
            <a:pPr marL="0" lvl="0" indent="0" algn="l" rtl="0">
              <a:lnSpc>
                <a:spcPct val="115000"/>
              </a:lnSpc>
              <a:spcBef>
                <a:spcPts val="0"/>
              </a:spcBef>
              <a:spcAft>
                <a:spcPts val="0"/>
              </a:spcAft>
              <a:buNone/>
            </a:pPr>
            <a:endParaRPr sz="1300" i="1">
              <a:latin typeface="Roboto"/>
              <a:ea typeface="Roboto"/>
              <a:cs typeface="Roboto"/>
              <a:sym typeface="Roboto"/>
            </a:endParaRPr>
          </a:p>
          <a:p>
            <a:pPr marL="0" lvl="0" indent="0" algn="l" rtl="0">
              <a:lnSpc>
                <a:spcPct val="115000"/>
              </a:lnSpc>
              <a:spcBef>
                <a:spcPts val="0"/>
              </a:spcBef>
              <a:spcAft>
                <a:spcPts val="0"/>
              </a:spcAft>
              <a:buNone/>
            </a:pPr>
            <a:r>
              <a:rPr lang="en" sz="1300" i="1">
                <a:latin typeface="Roboto"/>
                <a:ea typeface="Roboto"/>
                <a:cs typeface="Roboto"/>
                <a:sym typeface="Roboto"/>
              </a:rPr>
              <a:t>I3 -&gt; 10, 11</a:t>
            </a:r>
            <a:endParaRPr sz="1300" i="1">
              <a:latin typeface="Roboto"/>
              <a:ea typeface="Roboto"/>
              <a:cs typeface="Roboto"/>
              <a:sym typeface="Roboto"/>
            </a:endParaRPr>
          </a:p>
        </p:txBody>
      </p:sp>
      <p:sp>
        <p:nvSpPr>
          <p:cNvPr id="95" name="Google Shape;95;p17"/>
          <p:cNvSpPr/>
          <p:nvPr/>
        </p:nvSpPr>
        <p:spPr>
          <a:xfrm>
            <a:off x="5906800" y="1173125"/>
            <a:ext cx="246900" cy="2268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p:nvPr/>
        </p:nvSpPr>
        <p:spPr>
          <a:xfrm>
            <a:off x="5906800" y="1616700"/>
            <a:ext cx="246900" cy="2268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5906800" y="2060275"/>
            <a:ext cx="246900" cy="2268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966000" y="2958050"/>
            <a:ext cx="246900" cy="2268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1966000" y="3401625"/>
            <a:ext cx="246900" cy="2268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p:nvPr/>
        </p:nvSpPr>
        <p:spPr>
          <a:xfrm>
            <a:off x="1966000" y="3845200"/>
            <a:ext cx="246900" cy="2268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txBox="1"/>
          <p:nvPr/>
        </p:nvSpPr>
        <p:spPr>
          <a:xfrm>
            <a:off x="570100" y="4215525"/>
            <a:ext cx="19113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ato"/>
                <a:ea typeface="Lato"/>
                <a:cs typeface="Lato"/>
                <a:sym typeface="Lato"/>
              </a:rPr>
              <a:t>Find the two smallest iterator heads</a:t>
            </a:r>
            <a:endParaRPr>
              <a:latin typeface="Lato"/>
              <a:ea typeface="Lato"/>
              <a:cs typeface="Lato"/>
              <a:sym typeface="Lato"/>
            </a:endParaRPr>
          </a:p>
        </p:txBody>
      </p:sp>
      <p:sp>
        <p:nvSpPr>
          <p:cNvPr id="102" name="Google Shape;102;p17"/>
          <p:cNvSpPr txBox="1"/>
          <p:nvPr/>
        </p:nvSpPr>
        <p:spPr>
          <a:xfrm>
            <a:off x="3447762" y="2814538"/>
            <a:ext cx="1395900" cy="1305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i="1">
                <a:latin typeface="Roboto"/>
                <a:ea typeface="Roboto"/>
                <a:cs typeface="Roboto"/>
                <a:sym typeface="Roboto"/>
              </a:rPr>
              <a:t>I1 -&gt;</a:t>
            </a:r>
            <a:r>
              <a:rPr lang="en" sz="1300" b="1" i="1">
                <a:solidFill>
                  <a:schemeClr val="accent3"/>
                </a:solidFill>
                <a:latin typeface="Roboto"/>
                <a:ea typeface="Roboto"/>
                <a:cs typeface="Roboto"/>
                <a:sym typeface="Roboto"/>
              </a:rPr>
              <a:t> </a:t>
            </a:r>
            <a:r>
              <a:rPr lang="en" sz="1300" b="1" i="1">
                <a:solidFill>
                  <a:srgbClr val="FF0000"/>
                </a:solidFill>
                <a:latin typeface="Roboto"/>
                <a:ea typeface="Roboto"/>
                <a:cs typeface="Roboto"/>
                <a:sym typeface="Roboto"/>
              </a:rPr>
              <a:t>1</a:t>
            </a:r>
            <a:r>
              <a:rPr lang="en" sz="1300" i="1">
                <a:latin typeface="Roboto"/>
                <a:ea typeface="Roboto"/>
                <a:cs typeface="Roboto"/>
                <a:sym typeface="Roboto"/>
              </a:rPr>
              <a:t>, 2, 3, 8, 9</a:t>
            </a:r>
            <a:endParaRPr sz="1300" i="1">
              <a:latin typeface="Roboto"/>
              <a:ea typeface="Roboto"/>
              <a:cs typeface="Roboto"/>
              <a:sym typeface="Roboto"/>
            </a:endParaRPr>
          </a:p>
          <a:p>
            <a:pPr marL="0" lvl="0" indent="0" algn="l" rtl="0">
              <a:lnSpc>
                <a:spcPct val="115000"/>
              </a:lnSpc>
              <a:spcBef>
                <a:spcPts val="0"/>
              </a:spcBef>
              <a:spcAft>
                <a:spcPts val="0"/>
              </a:spcAft>
              <a:buNone/>
            </a:pPr>
            <a:endParaRPr sz="1300" i="1">
              <a:latin typeface="Roboto"/>
              <a:ea typeface="Roboto"/>
              <a:cs typeface="Roboto"/>
              <a:sym typeface="Roboto"/>
            </a:endParaRPr>
          </a:p>
          <a:p>
            <a:pPr marL="0" lvl="0" indent="0" algn="l" rtl="0">
              <a:lnSpc>
                <a:spcPct val="115000"/>
              </a:lnSpc>
              <a:spcBef>
                <a:spcPts val="0"/>
              </a:spcBef>
              <a:spcAft>
                <a:spcPts val="0"/>
              </a:spcAft>
              <a:buNone/>
            </a:pPr>
            <a:r>
              <a:rPr lang="en" sz="1300" i="1">
                <a:latin typeface="Roboto"/>
                <a:ea typeface="Roboto"/>
                <a:cs typeface="Roboto"/>
                <a:sym typeface="Roboto"/>
              </a:rPr>
              <a:t>I2 -&gt; </a:t>
            </a:r>
            <a:r>
              <a:rPr lang="en" sz="1300" b="1" i="1">
                <a:solidFill>
                  <a:srgbClr val="9900FF"/>
                </a:solidFill>
                <a:latin typeface="Roboto"/>
                <a:ea typeface="Roboto"/>
                <a:cs typeface="Roboto"/>
                <a:sym typeface="Roboto"/>
              </a:rPr>
              <a:t>4</a:t>
            </a:r>
            <a:r>
              <a:rPr lang="en" sz="1300" b="1" i="1">
                <a:latin typeface="Roboto"/>
                <a:ea typeface="Roboto"/>
                <a:cs typeface="Roboto"/>
                <a:sym typeface="Roboto"/>
              </a:rPr>
              <a:t>,</a:t>
            </a:r>
            <a:r>
              <a:rPr lang="en" sz="1300" i="1">
                <a:latin typeface="Roboto"/>
                <a:ea typeface="Roboto"/>
                <a:cs typeface="Roboto"/>
                <a:sym typeface="Roboto"/>
              </a:rPr>
              <a:t> 5, 6, 12</a:t>
            </a:r>
            <a:endParaRPr sz="1300" i="1">
              <a:latin typeface="Roboto"/>
              <a:ea typeface="Roboto"/>
              <a:cs typeface="Roboto"/>
              <a:sym typeface="Roboto"/>
            </a:endParaRPr>
          </a:p>
          <a:p>
            <a:pPr marL="0" lvl="0" indent="0" algn="l" rtl="0">
              <a:lnSpc>
                <a:spcPct val="115000"/>
              </a:lnSpc>
              <a:spcBef>
                <a:spcPts val="0"/>
              </a:spcBef>
              <a:spcAft>
                <a:spcPts val="0"/>
              </a:spcAft>
              <a:buNone/>
            </a:pPr>
            <a:endParaRPr sz="1300" i="1">
              <a:latin typeface="Roboto"/>
              <a:ea typeface="Roboto"/>
              <a:cs typeface="Roboto"/>
              <a:sym typeface="Roboto"/>
            </a:endParaRPr>
          </a:p>
          <a:p>
            <a:pPr marL="0" lvl="0" indent="0" algn="l" rtl="0">
              <a:lnSpc>
                <a:spcPct val="115000"/>
              </a:lnSpc>
              <a:spcBef>
                <a:spcPts val="0"/>
              </a:spcBef>
              <a:spcAft>
                <a:spcPts val="0"/>
              </a:spcAft>
              <a:buNone/>
            </a:pPr>
            <a:r>
              <a:rPr lang="en" sz="1300" i="1">
                <a:latin typeface="Roboto"/>
                <a:ea typeface="Roboto"/>
                <a:cs typeface="Roboto"/>
                <a:sym typeface="Roboto"/>
              </a:rPr>
              <a:t>I3 -&gt; 10, 11</a:t>
            </a:r>
            <a:endParaRPr sz="1300" i="1">
              <a:latin typeface="Roboto"/>
              <a:ea typeface="Roboto"/>
              <a:cs typeface="Roboto"/>
              <a:sym typeface="Roboto"/>
            </a:endParaRPr>
          </a:p>
        </p:txBody>
      </p:sp>
      <p:sp>
        <p:nvSpPr>
          <p:cNvPr id="103" name="Google Shape;103;p17"/>
          <p:cNvSpPr/>
          <p:nvPr/>
        </p:nvSpPr>
        <p:spPr>
          <a:xfrm>
            <a:off x="4843650" y="2910213"/>
            <a:ext cx="246900" cy="2268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p:nvPr/>
        </p:nvSpPr>
        <p:spPr>
          <a:xfrm>
            <a:off x="4843650" y="3353788"/>
            <a:ext cx="246900" cy="2268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a:off x="4843650" y="3797363"/>
            <a:ext cx="246900" cy="2268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 name="Google Shape;106;p17"/>
          <p:cNvCxnSpPr>
            <a:endCxn id="103" idx="2"/>
          </p:cNvCxnSpPr>
          <p:nvPr/>
        </p:nvCxnSpPr>
        <p:spPr>
          <a:xfrm rot="10800000" flipH="1">
            <a:off x="3939750" y="3137013"/>
            <a:ext cx="903900" cy="205200"/>
          </a:xfrm>
          <a:prstGeom prst="straightConnector1">
            <a:avLst/>
          </a:prstGeom>
          <a:noFill/>
          <a:ln w="9525" cap="flat" cmpd="sng">
            <a:solidFill>
              <a:schemeClr val="dk2"/>
            </a:solidFill>
            <a:prstDash val="solid"/>
            <a:round/>
            <a:headEnd type="none" w="med" len="med"/>
            <a:tailEnd type="triangle" w="med" len="med"/>
          </a:ln>
        </p:spPr>
      </p:cxnSp>
      <p:sp>
        <p:nvSpPr>
          <p:cNvPr id="107" name="Google Shape;107;p17"/>
          <p:cNvSpPr txBox="1"/>
          <p:nvPr/>
        </p:nvSpPr>
        <p:spPr>
          <a:xfrm>
            <a:off x="6185937" y="2910213"/>
            <a:ext cx="1395900" cy="1305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i="1">
                <a:latin typeface="Roboto"/>
                <a:ea typeface="Roboto"/>
                <a:cs typeface="Roboto"/>
                <a:sym typeface="Roboto"/>
              </a:rPr>
              <a:t>I1 -&gt;</a:t>
            </a:r>
            <a:r>
              <a:rPr lang="en" sz="1300" b="1" i="1">
                <a:solidFill>
                  <a:schemeClr val="accent3"/>
                </a:solidFill>
                <a:latin typeface="Roboto"/>
                <a:ea typeface="Roboto"/>
                <a:cs typeface="Roboto"/>
                <a:sym typeface="Roboto"/>
              </a:rPr>
              <a:t> </a:t>
            </a:r>
            <a:r>
              <a:rPr lang="en" sz="1300" b="1" i="1">
                <a:solidFill>
                  <a:srgbClr val="FF0000"/>
                </a:solidFill>
                <a:latin typeface="Roboto"/>
                <a:ea typeface="Roboto"/>
                <a:cs typeface="Roboto"/>
                <a:sym typeface="Roboto"/>
              </a:rPr>
              <a:t>1, 2, 3</a:t>
            </a:r>
            <a:r>
              <a:rPr lang="en" sz="1300" b="1" i="1">
                <a:solidFill>
                  <a:schemeClr val="dk1"/>
                </a:solidFill>
                <a:latin typeface="Roboto"/>
                <a:ea typeface="Roboto"/>
                <a:cs typeface="Roboto"/>
                <a:sym typeface="Roboto"/>
              </a:rPr>
              <a:t>,</a:t>
            </a:r>
            <a:r>
              <a:rPr lang="en" sz="1300" i="1">
                <a:latin typeface="Roboto"/>
                <a:ea typeface="Roboto"/>
                <a:cs typeface="Roboto"/>
                <a:sym typeface="Roboto"/>
              </a:rPr>
              <a:t> </a:t>
            </a:r>
            <a:r>
              <a:rPr lang="en" sz="1300" b="1" i="1">
                <a:solidFill>
                  <a:srgbClr val="9900FF"/>
                </a:solidFill>
                <a:latin typeface="Roboto"/>
                <a:ea typeface="Roboto"/>
                <a:cs typeface="Roboto"/>
                <a:sym typeface="Roboto"/>
              </a:rPr>
              <a:t>8</a:t>
            </a:r>
            <a:r>
              <a:rPr lang="en" sz="1300" i="1">
                <a:latin typeface="Roboto"/>
                <a:ea typeface="Roboto"/>
                <a:cs typeface="Roboto"/>
                <a:sym typeface="Roboto"/>
              </a:rPr>
              <a:t>, 9</a:t>
            </a:r>
            <a:endParaRPr sz="1300" i="1">
              <a:latin typeface="Roboto"/>
              <a:ea typeface="Roboto"/>
              <a:cs typeface="Roboto"/>
              <a:sym typeface="Roboto"/>
            </a:endParaRPr>
          </a:p>
          <a:p>
            <a:pPr marL="0" lvl="0" indent="0" algn="l" rtl="0">
              <a:lnSpc>
                <a:spcPct val="115000"/>
              </a:lnSpc>
              <a:spcBef>
                <a:spcPts val="0"/>
              </a:spcBef>
              <a:spcAft>
                <a:spcPts val="0"/>
              </a:spcAft>
              <a:buNone/>
            </a:pPr>
            <a:endParaRPr sz="1300" i="1">
              <a:latin typeface="Roboto"/>
              <a:ea typeface="Roboto"/>
              <a:cs typeface="Roboto"/>
              <a:sym typeface="Roboto"/>
            </a:endParaRPr>
          </a:p>
          <a:p>
            <a:pPr marL="0" lvl="0" indent="0" algn="l" rtl="0">
              <a:lnSpc>
                <a:spcPct val="115000"/>
              </a:lnSpc>
              <a:spcBef>
                <a:spcPts val="0"/>
              </a:spcBef>
              <a:spcAft>
                <a:spcPts val="0"/>
              </a:spcAft>
              <a:buNone/>
            </a:pPr>
            <a:r>
              <a:rPr lang="en" sz="1300" i="1">
                <a:latin typeface="Roboto"/>
                <a:ea typeface="Roboto"/>
                <a:cs typeface="Roboto"/>
                <a:sym typeface="Roboto"/>
              </a:rPr>
              <a:t>I2 -&gt; </a:t>
            </a:r>
            <a:r>
              <a:rPr lang="en" sz="1300" b="1" i="1">
                <a:solidFill>
                  <a:srgbClr val="9900FF"/>
                </a:solidFill>
                <a:latin typeface="Roboto"/>
                <a:ea typeface="Roboto"/>
                <a:cs typeface="Roboto"/>
                <a:sym typeface="Roboto"/>
              </a:rPr>
              <a:t>4</a:t>
            </a:r>
            <a:r>
              <a:rPr lang="en" sz="1300" b="1" i="1">
                <a:latin typeface="Roboto"/>
                <a:ea typeface="Roboto"/>
                <a:cs typeface="Roboto"/>
                <a:sym typeface="Roboto"/>
              </a:rPr>
              <a:t>,</a:t>
            </a:r>
            <a:r>
              <a:rPr lang="en" sz="1300" i="1">
                <a:latin typeface="Roboto"/>
                <a:ea typeface="Roboto"/>
                <a:cs typeface="Roboto"/>
                <a:sym typeface="Roboto"/>
              </a:rPr>
              <a:t> 5, 6, 12</a:t>
            </a:r>
            <a:endParaRPr sz="1300" i="1">
              <a:latin typeface="Roboto"/>
              <a:ea typeface="Roboto"/>
              <a:cs typeface="Roboto"/>
              <a:sym typeface="Roboto"/>
            </a:endParaRPr>
          </a:p>
          <a:p>
            <a:pPr marL="0" lvl="0" indent="0" algn="l" rtl="0">
              <a:lnSpc>
                <a:spcPct val="115000"/>
              </a:lnSpc>
              <a:spcBef>
                <a:spcPts val="0"/>
              </a:spcBef>
              <a:spcAft>
                <a:spcPts val="0"/>
              </a:spcAft>
              <a:buNone/>
            </a:pPr>
            <a:endParaRPr sz="1300" i="1">
              <a:latin typeface="Roboto"/>
              <a:ea typeface="Roboto"/>
              <a:cs typeface="Roboto"/>
              <a:sym typeface="Roboto"/>
            </a:endParaRPr>
          </a:p>
          <a:p>
            <a:pPr marL="0" lvl="0" indent="0" algn="l" rtl="0">
              <a:lnSpc>
                <a:spcPct val="115000"/>
              </a:lnSpc>
              <a:spcBef>
                <a:spcPts val="0"/>
              </a:spcBef>
              <a:spcAft>
                <a:spcPts val="0"/>
              </a:spcAft>
              <a:buNone/>
            </a:pPr>
            <a:r>
              <a:rPr lang="en" sz="1300" i="1">
                <a:latin typeface="Roboto"/>
                <a:ea typeface="Roboto"/>
                <a:cs typeface="Roboto"/>
                <a:sym typeface="Roboto"/>
              </a:rPr>
              <a:t>I3 -&gt; 10, 11</a:t>
            </a:r>
            <a:endParaRPr sz="1300" i="1">
              <a:latin typeface="Roboto"/>
              <a:ea typeface="Roboto"/>
              <a:cs typeface="Roboto"/>
              <a:sym typeface="Roboto"/>
            </a:endParaRPr>
          </a:p>
        </p:txBody>
      </p:sp>
      <p:sp>
        <p:nvSpPr>
          <p:cNvPr id="108" name="Google Shape;108;p17"/>
          <p:cNvSpPr/>
          <p:nvPr/>
        </p:nvSpPr>
        <p:spPr>
          <a:xfrm>
            <a:off x="7581825" y="3005888"/>
            <a:ext cx="246900" cy="2268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7581825" y="3449463"/>
            <a:ext cx="246900" cy="2268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a:off x="7581825" y="3893038"/>
            <a:ext cx="246900" cy="2268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txBox="1"/>
          <p:nvPr/>
        </p:nvSpPr>
        <p:spPr>
          <a:xfrm>
            <a:off x="2965775" y="4215525"/>
            <a:ext cx="3000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ato"/>
                <a:ea typeface="Lato"/>
                <a:cs typeface="Lato"/>
                <a:sym typeface="Lato"/>
              </a:rPr>
              <a:t>Query for the second smallest using model of the smallest iterator</a:t>
            </a:r>
            <a:endParaRPr>
              <a:latin typeface="Lato"/>
              <a:ea typeface="Lato"/>
              <a:cs typeface="Lato"/>
              <a:sym typeface="Lato"/>
            </a:endParaRPr>
          </a:p>
        </p:txBody>
      </p:sp>
      <p:sp>
        <p:nvSpPr>
          <p:cNvPr id="112" name="Google Shape;112;p17"/>
          <p:cNvSpPr txBox="1"/>
          <p:nvPr/>
        </p:nvSpPr>
        <p:spPr>
          <a:xfrm>
            <a:off x="6069850" y="4240950"/>
            <a:ext cx="3000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ato"/>
                <a:ea typeface="Lato"/>
                <a:cs typeface="Lato"/>
                <a:sym typeface="Lato"/>
              </a:rPr>
              <a:t>Now return from smallest till that limit. (Saved 6 comparisons)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 : Python prototype</a:t>
            </a:r>
            <a:endParaRPr/>
          </a:p>
        </p:txBody>
      </p:sp>
      <p:sp>
        <p:nvSpPr>
          <p:cNvPr id="118" name="Google Shape;118;p18"/>
          <p:cNvSpPr txBox="1">
            <a:spLocks noGrp="1"/>
          </p:cNvSpPr>
          <p:nvPr>
            <p:ph type="body" idx="1"/>
          </p:nvPr>
        </p:nvSpPr>
        <p:spPr>
          <a:xfrm>
            <a:off x="311700" y="1152475"/>
            <a:ext cx="8520600" cy="2382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19" name="Google Shape;119;p18"/>
          <p:cNvSpPr txBox="1"/>
          <p:nvPr/>
        </p:nvSpPr>
        <p:spPr>
          <a:xfrm>
            <a:off x="215650" y="3707300"/>
            <a:ext cx="77958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Char char="●"/>
            </a:pPr>
            <a:r>
              <a:rPr lang="en">
                <a:latin typeface="Lato"/>
                <a:ea typeface="Lato"/>
                <a:cs typeface="Lato"/>
                <a:sym typeface="Lato"/>
              </a:rPr>
              <a:t>Model built using Piecewise-Linear-Regression(PLR)</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Position(X) = N * CDF_FROM_PLR_MODEL(X)</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N = 3000, 3 lists </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Standard comparison                 :   ~6000</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Learned comparison + error  :  ~ 2500 + ~2000   </a:t>
            </a:r>
            <a:endParaRPr>
              <a:latin typeface="Lato"/>
              <a:ea typeface="Lato"/>
              <a:cs typeface="Lato"/>
              <a:sym typeface="Lato"/>
            </a:endParaRPr>
          </a:p>
        </p:txBody>
      </p:sp>
      <p:pic>
        <p:nvPicPr>
          <p:cNvPr id="120" name="Google Shape;120;p18"/>
          <p:cNvPicPr preferRelativeResize="0"/>
          <p:nvPr/>
        </p:nvPicPr>
        <p:blipFill>
          <a:blip r:embed="rId3">
            <a:alphaModFix/>
          </a:blip>
          <a:stretch>
            <a:fillRect/>
          </a:stretch>
        </p:blipFill>
        <p:spPr>
          <a:xfrm>
            <a:off x="268463" y="1152475"/>
            <a:ext cx="8607063" cy="238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 LevelDB</a:t>
            </a:r>
            <a:endParaRPr/>
          </a:p>
        </p:txBody>
      </p:sp>
      <p:sp>
        <p:nvSpPr>
          <p:cNvPr id="126" name="Google Shape;126;p19"/>
          <p:cNvSpPr txBox="1">
            <a:spLocks noGrp="1"/>
          </p:cNvSpPr>
          <p:nvPr>
            <p:ph type="body" idx="1"/>
          </p:nvPr>
        </p:nvSpPr>
        <p:spPr>
          <a:xfrm>
            <a:off x="311700" y="145105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err="1"/>
              <a:t>LevelDB</a:t>
            </a:r>
            <a:r>
              <a:rPr lang="en" dirty="0"/>
              <a:t> compaction path</a:t>
            </a:r>
            <a:endParaRPr dirty="0"/>
          </a:p>
          <a:p>
            <a:pPr marL="914400" lvl="1" indent="-317500" algn="l" rtl="0">
              <a:spcBef>
                <a:spcPts val="0"/>
              </a:spcBef>
              <a:spcAft>
                <a:spcPts val="0"/>
              </a:spcAft>
              <a:buSzPts val="1400"/>
              <a:buChar char="○"/>
            </a:pPr>
            <a:r>
              <a:rPr lang="en" dirty="0" err="1"/>
              <a:t>db</a:t>
            </a:r>
            <a:r>
              <a:rPr lang="en" dirty="0"/>
              <a:t>/</a:t>
            </a:r>
            <a:r>
              <a:rPr lang="en" dirty="0" err="1"/>
              <a:t>db_impl.cc</a:t>
            </a:r>
            <a:r>
              <a:rPr lang="en" dirty="0"/>
              <a:t>: 		</a:t>
            </a:r>
            <a:r>
              <a:rPr lang="en" dirty="0" err="1"/>
              <a:t>DoCompactionWork</a:t>
            </a:r>
            <a:r>
              <a:rPr lang="en" dirty="0"/>
              <a:t>() </a:t>
            </a:r>
            <a:endParaRPr dirty="0"/>
          </a:p>
          <a:p>
            <a:pPr marL="914400" lvl="1" indent="-317500" algn="l" rtl="0">
              <a:spcBef>
                <a:spcPts val="0"/>
              </a:spcBef>
              <a:spcAft>
                <a:spcPts val="0"/>
              </a:spcAft>
              <a:buSzPts val="1400"/>
              <a:buChar char="○"/>
            </a:pPr>
            <a:r>
              <a:rPr lang="en" dirty="0"/>
              <a:t>table/</a:t>
            </a:r>
            <a:r>
              <a:rPr lang="en" dirty="0" err="1"/>
              <a:t>version_set.cc</a:t>
            </a:r>
            <a:r>
              <a:rPr lang="en" dirty="0"/>
              <a:t>:  		</a:t>
            </a:r>
            <a:r>
              <a:rPr lang="en" dirty="0" err="1"/>
              <a:t>MakeInputIterator</a:t>
            </a:r>
            <a:r>
              <a:rPr lang="en" dirty="0"/>
              <a:t>()</a:t>
            </a:r>
            <a:endParaRPr dirty="0"/>
          </a:p>
          <a:p>
            <a:pPr marL="914400" lvl="1" indent="-317500" algn="l" rtl="0">
              <a:spcBef>
                <a:spcPts val="0"/>
              </a:spcBef>
              <a:spcAft>
                <a:spcPts val="0"/>
              </a:spcAft>
              <a:buSzPts val="1400"/>
              <a:buChar char="○"/>
            </a:pPr>
            <a:r>
              <a:rPr lang="en" dirty="0"/>
              <a:t>table/</a:t>
            </a:r>
            <a:r>
              <a:rPr lang="en" dirty="0" err="1"/>
              <a:t>merger.cc</a:t>
            </a:r>
            <a:r>
              <a:rPr lang="en" dirty="0"/>
              <a:t>: 		</a:t>
            </a:r>
            <a:r>
              <a:rPr lang="en" dirty="0" err="1"/>
              <a:t>NewMergedIterator</a:t>
            </a:r>
            <a:r>
              <a:rPr lang="en" dirty="0"/>
              <a:t> (....) -&gt; </a:t>
            </a:r>
            <a:r>
              <a:rPr lang="en" b="1" dirty="0"/>
              <a:t>Iterator interface</a:t>
            </a:r>
            <a:endParaRPr b="1" dirty="0"/>
          </a:p>
          <a:p>
            <a:pPr marL="457200" lvl="0" indent="-342900" algn="l" rtl="0">
              <a:spcBef>
                <a:spcPts val="0"/>
              </a:spcBef>
              <a:spcAft>
                <a:spcPts val="0"/>
              </a:spcAft>
              <a:buClr>
                <a:srgbClr val="6AA84F"/>
              </a:buClr>
              <a:buSzPts val="1800"/>
              <a:buChar char="●"/>
            </a:pPr>
            <a:r>
              <a:rPr lang="en" b="1" dirty="0">
                <a:solidFill>
                  <a:srgbClr val="6AA84F"/>
                </a:solidFill>
              </a:rPr>
              <a:t>Our changes</a:t>
            </a:r>
            <a:endParaRPr b="1" dirty="0">
              <a:solidFill>
                <a:srgbClr val="6AA84F"/>
              </a:solidFill>
            </a:endParaRPr>
          </a:p>
          <a:p>
            <a:pPr marL="914400" lvl="1" indent="-317500" algn="l" rtl="0">
              <a:spcBef>
                <a:spcPts val="0"/>
              </a:spcBef>
              <a:spcAft>
                <a:spcPts val="0"/>
              </a:spcAft>
              <a:buClr>
                <a:srgbClr val="6AA84F"/>
              </a:buClr>
              <a:buSzPts val="1400"/>
              <a:buChar char="○"/>
            </a:pPr>
            <a:r>
              <a:rPr lang="en" b="1" dirty="0">
                <a:solidFill>
                  <a:srgbClr val="6AA84F"/>
                </a:solidFill>
              </a:rPr>
              <a:t>mod/</a:t>
            </a:r>
            <a:r>
              <a:rPr lang="en" b="1" dirty="0" err="1">
                <a:solidFill>
                  <a:srgbClr val="6AA84F"/>
                </a:solidFill>
              </a:rPr>
              <a:t>learned_merger.cc</a:t>
            </a:r>
            <a:r>
              <a:rPr lang="en" b="1" dirty="0">
                <a:solidFill>
                  <a:srgbClr val="6AA84F"/>
                </a:solidFill>
              </a:rPr>
              <a:t>: 	</a:t>
            </a:r>
            <a:r>
              <a:rPr lang="en" b="1" dirty="0" err="1">
                <a:solidFill>
                  <a:srgbClr val="6AA84F"/>
                </a:solidFill>
              </a:rPr>
              <a:t>NewLearnedMergerIterator</a:t>
            </a:r>
            <a:r>
              <a:rPr lang="en" b="1" dirty="0">
                <a:solidFill>
                  <a:srgbClr val="6AA84F"/>
                </a:solidFill>
              </a:rPr>
              <a:t>(...)  -&gt;</a:t>
            </a:r>
            <a:r>
              <a:rPr lang="en" b="1">
                <a:solidFill>
                  <a:srgbClr val="6AA84F"/>
                </a:solidFill>
              </a:rPr>
              <a:t>	Iterator </a:t>
            </a:r>
            <a:r>
              <a:rPr lang="en" b="1" dirty="0">
                <a:solidFill>
                  <a:srgbClr val="6AA84F"/>
                </a:solidFill>
              </a:rPr>
              <a:t>interface</a:t>
            </a:r>
            <a:endParaRPr b="1" dirty="0">
              <a:solidFill>
                <a:srgbClr val="6AA84F"/>
              </a:solidFill>
            </a:endParaRPr>
          </a:p>
          <a:p>
            <a:pPr marL="914400" lvl="1" indent="-317500" algn="l" rtl="0">
              <a:spcBef>
                <a:spcPts val="0"/>
              </a:spcBef>
              <a:spcAft>
                <a:spcPts val="0"/>
              </a:spcAft>
              <a:buClr>
                <a:srgbClr val="6AA84F"/>
              </a:buClr>
              <a:buSzPts val="1400"/>
              <a:buChar char="○"/>
            </a:pPr>
            <a:r>
              <a:rPr lang="en" b="1" dirty="0">
                <a:solidFill>
                  <a:srgbClr val="6AA84F"/>
                </a:solidFill>
              </a:rPr>
              <a:t>mod/</a:t>
            </a:r>
            <a:r>
              <a:rPr lang="en" b="1" dirty="0" err="1">
                <a:solidFill>
                  <a:srgbClr val="6AA84F"/>
                </a:solidFill>
              </a:rPr>
              <a:t>learned_shadow_merger</a:t>
            </a:r>
            <a:r>
              <a:rPr lang="en" b="1" dirty="0">
                <a:solidFill>
                  <a:srgbClr val="6AA84F"/>
                </a:solidFill>
              </a:rPr>
              <a:t>:	</a:t>
            </a:r>
            <a:r>
              <a:rPr lang="en" b="1" dirty="0" err="1">
                <a:solidFill>
                  <a:srgbClr val="6AA84F"/>
                </a:solidFill>
              </a:rPr>
              <a:t>NewShadowLearnedMergerIterator</a:t>
            </a:r>
            <a:r>
              <a:rPr lang="en" b="1" dirty="0">
                <a:solidFill>
                  <a:srgbClr val="6AA84F"/>
                </a:solidFill>
              </a:rPr>
              <a:t>(....)  Iterator interface</a:t>
            </a:r>
            <a:endParaRPr b="1" dirty="0">
              <a:solidFill>
                <a:srgbClr val="6AA84F"/>
              </a:solidFill>
            </a:endParaRPr>
          </a:p>
          <a:p>
            <a:pPr marL="0" lvl="0" indent="0" algn="l" rtl="0">
              <a:spcBef>
                <a:spcPts val="1200"/>
              </a:spcBef>
              <a:spcAft>
                <a:spcPts val="0"/>
              </a:spcAft>
              <a:buNone/>
            </a:pPr>
            <a:r>
              <a:rPr lang="en" dirty="0" err="1"/>
              <a:t>ShadowMerger</a:t>
            </a:r>
            <a:r>
              <a:rPr lang="en" dirty="0"/>
              <a:t> to assure correctness using assertions</a:t>
            </a:r>
            <a:endParaRPr dirty="0"/>
          </a:p>
          <a:p>
            <a:pPr marL="0" lvl="0" indent="0" algn="l" rtl="0">
              <a:spcBef>
                <a:spcPts val="120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 GuessPosition</a:t>
            </a:r>
            <a:endParaRPr/>
          </a:p>
        </p:txBody>
      </p:sp>
      <p:sp>
        <p:nvSpPr>
          <p:cNvPr id="132" name="Google Shape;13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Scan all keys from iterator and load into memory</a:t>
            </a:r>
            <a:endParaRPr/>
          </a:p>
          <a:p>
            <a:pPr marL="457200" lvl="0" indent="-342900" algn="l" rtl="0">
              <a:spcBef>
                <a:spcPts val="0"/>
              </a:spcBef>
              <a:spcAft>
                <a:spcPts val="0"/>
              </a:spcAft>
              <a:buSzPts val="1800"/>
              <a:buChar char="●"/>
            </a:pPr>
            <a:r>
              <a:rPr lang="en"/>
              <a:t>Train GreedyPLR CDF function from keys in memory</a:t>
            </a:r>
            <a:endParaRPr/>
          </a:p>
          <a:p>
            <a:pPr marL="914400" lvl="1" indent="-317500" algn="l" rtl="0">
              <a:spcBef>
                <a:spcPts val="0"/>
              </a:spcBef>
              <a:spcAft>
                <a:spcPts val="0"/>
              </a:spcAft>
              <a:buSzPts val="1400"/>
              <a:buChar char="○"/>
            </a:pPr>
            <a:r>
              <a:rPr lang="en"/>
              <a:t>forked Bourbon’s PLR implementation</a:t>
            </a:r>
            <a:endParaRPr/>
          </a:p>
          <a:p>
            <a:pPr marL="457200" lvl="0" indent="-342900" algn="l" rtl="0">
              <a:spcBef>
                <a:spcPts val="0"/>
              </a:spcBef>
              <a:spcAft>
                <a:spcPts val="0"/>
              </a:spcAft>
              <a:buSzPts val="1800"/>
              <a:buChar char="●"/>
            </a:pPr>
            <a:r>
              <a:rPr lang="en"/>
              <a:t>Use the CDF per iterator to get approx position</a:t>
            </a:r>
            <a:endParaRPr/>
          </a:p>
          <a:p>
            <a:pPr marL="457200" lvl="0" indent="-342900" algn="l" rtl="0">
              <a:spcBef>
                <a:spcPts val="0"/>
              </a:spcBef>
              <a:spcAft>
                <a:spcPts val="0"/>
              </a:spcAft>
              <a:buSzPts val="1800"/>
              <a:buChar char="●"/>
            </a:pPr>
            <a:r>
              <a:rPr lang="en"/>
              <a:t>Adjust for error</a:t>
            </a:r>
            <a:endParaRPr/>
          </a:p>
          <a:p>
            <a:pPr marL="914400" lvl="1" indent="-317500" algn="l" rtl="0">
              <a:spcBef>
                <a:spcPts val="0"/>
              </a:spcBef>
              <a:spcAft>
                <a:spcPts val="0"/>
              </a:spcAft>
              <a:buSzPts val="1400"/>
              <a:buChar char="○"/>
            </a:pPr>
            <a:r>
              <a:rPr lang="en"/>
              <a:t> Log these as extra comparisons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Correctness Verification and Test Benchmark</a:t>
            </a:r>
            <a:endParaRPr/>
          </a:p>
        </p:txBody>
      </p:sp>
      <p:sp>
        <p:nvSpPr>
          <p:cNvPr id="138" name="Google Shape;13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 Benchmark (5M keys, Universe of keys: (0, 1B)) </a:t>
            </a:r>
            <a:endParaRPr/>
          </a:p>
          <a:p>
            <a:pPr marL="457200" lvl="0" indent="-342900" algn="l" rtl="0">
              <a:spcBef>
                <a:spcPts val="1200"/>
              </a:spcBef>
              <a:spcAft>
                <a:spcPts val="0"/>
              </a:spcAft>
              <a:buSzPts val="1800"/>
              <a:buChar char="●"/>
            </a:pPr>
            <a:r>
              <a:rPr lang="en"/>
              <a:t>Random distribution</a:t>
            </a:r>
            <a:endParaRPr/>
          </a:p>
          <a:p>
            <a:pPr marL="457200" lvl="0" indent="-342900" algn="l" rtl="0">
              <a:spcBef>
                <a:spcPts val="0"/>
              </a:spcBef>
              <a:spcAft>
                <a:spcPts val="0"/>
              </a:spcAft>
              <a:buSzPts val="1800"/>
              <a:buChar char="●"/>
            </a:pPr>
            <a:r>
              <a:rPr lang="en"/>
              <a:t>Zipfian Distribution (Frequency of key inverse to rank^k)</a:t>
            </a:r>
            <a:endParaRPr/>
          </a:p>
          <a:p>
            <a:pPr marL="457200" lvl="0" indent="-342900" algn="l" rtl="0">
              <a:spcBef>
                <a:spcPts val="0"/>
              </a:spcBef>
              <a:spcAft>
                <a:spcPts val="0"/>
              </a:spcAft>
              <a:buSzPts val="1800"/>
              <a:buChar char="●"/>
            </a:pPr>
            <a:r>
              <a:rPr lang="en"/>
              <a:t>Metrics:</a:t>
            </a:r>
            <a:endParaRPr/>
          </a:p>
          <a:p>
            <a:pPr marL="914400" lvl="1" indent="-317500" algn="l" rtl="0">
              <a:spcBef>
                <a:spcPts val="0"/>
              </a:spcBef>
              <a:spcAft>
                <a:spcPts val="0"/>
              </a:spcAft>
              <a:buSzPts val="1400"/>
              <a:buChar char="○"/>
            </a:pPr>
            <a:r>
              <a:rPr lang="en"/>
              <a:t>Number of comparisons</a:t>
            </a:r>
            <a:endParaRPr/>
          </a:p>
          <a:p>
            <a:pPr marL="914400" lvl="1" indent="-317500" algn="l" rtl="0">
              <a:spcBef>
                <a:spcPts val="0"/>
              </a:spcBef>
              <a:spcAft>
                <a:spcPts val="0"/>
              </a:spcAft>
              <a:buSzPts val="1400"/>
              <a:buChar char="○"/>
            </a:pPr>
            <a:r>
              <a:rPr lang="en"/>
              <a:t>Error correction comparisons</a:t>
            </a:r>
            <a:endParaRPr/>
          </a:p>
          <a:p>
            <a:pPr marL="0" lvl="0" indent="0" algn="l" rtl="0">
              <a:spcBef>
                <a:spcPts val="1200"/>
              </a:spcBef>
              <a:spcAft>
                <a:spcPts val="0"/>
              </a:spcAft>
              <a:buNone/>
            </a:pPr>
            <a:r>
              <a:rPr lang="en"/>
              <a:t>Correctness</a:t>
            </a:r>
            <a:endParaRPr/>
          </a:p>
          <a:p>
            <a:pPr marL="457200" lvl="0" indent="-342900" algn="l" rtl="0">
              <a:spcBef>
                <a:spcPts val="1200"/>
              </a:spcBef>
              <a:spcAft>
                <a:spcPts val="0"/>
              </a:spcAft>
              <a:buSzPts val="1800"/>
              <a:buChar char="●"/>
            </a:pPr>
            <a:r>
              <a:rPr lang="en"/>
              <a:t>ShadowMerger compares items from default implementation</a:t>
            </a:r>
            <a:endParaRPr/>
          </a:p>
          <a:p>
            <a:pPr marL="457200" lvl="0" indent="-342900" algn="l" rtl="0">
              <a:spcBef>
                <a:spcPts val="0"/>
              </a:spcBef>
              <a:spcAft>
                <a:spcPts val="0"/>
              </a:spcAft>
              <a:buSzPts val="1800"/>
              <a:buChar char="●"/>
            </a:pPr>
            <a:r>
              <a:rPr lang="en"/>
              <a:t>Assertions inside LevelDB code</a:t>
            </a:r>
            <a:endParaRPr/>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1303</Words>
  <Application>Microsoft Macintosh PowerPoint</Application>
  <PresentationFormat>On-screen Show (16:9)</PresentationFormat>
  <Paragraphs>204</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Lato</vt:lpstr>
      <vt:lpstr>Arial</vt:lpstr>
      <vt:lpstr>Playfair Display</vt:lpstr>
      <vt:lpstr>Roboto</vt:lpstr>
      <vt:lpstr>Courier New</vt:lpstr>
      <vt:lpstr>Coral</vt:lpstr>
      <vt:lpstr>Speeding up LSM compaction with Learned Indexes in LevelDB  CS 6530 Final Project Medha, Susmitha, Yuvaraj</vt:lpstr>
      <vt:lpstr>Problem Overview - LSM Tree </vt:lpstr>
      <vt:lpstr>Problem Overview - Compaction</vt:lpstr>
      <vt:lpstr>Existing solutions and Relevant work</vt:lpstr>
      <vt:lpstr>Our approach</vt:lpstr>
      <vt:lpstr>Implementation : Python prototype</vt:lpstr>
      <vt:lpstr>Implementation: LevelDB</vt:lpstr>
      <vt:lpstr>Implementation: GuessPosition</vt:lpstr>
      <vt:lpstr>Correctness Verification and Test Benchmark</vt:lpstr>
      <vt:lpstr>Results - Random Data </vt:lpstr>
      <vt:lpstr>Results - Zipf Distribution</vt:lpstr>
      <vt:lpstr>But… runtime suffers</vt:lpstr>
      <vt:lpstr>Problems &amp; Further work</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Speeding up LSM compaction with Learned Indexes in LevelDB  CS 6530 Final Project Medha, Susmitha, Yuvaraj</dc:title>
  <cp:lastModifiedBy>medha k</cp:lastModifiedBy>
  <cp:revision>3</cp:revision>
  <dcterms:modified xsi:type="dcterms:W3CDTF">2022-12-07T18:19:36Z</dcterms:modified>
</cp:coreProperties>
</file>