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24"/>
  </p:notesMasterIdLst>
  <p:sldIdLst>
    <p:sldId id="256" r:id="rId3"/>
    <p:sldId id="392" r:id="rId4"/>
    <p:sldId id="411" r:id="rId5"/>
    <p:sldId id="418" r:id="rId6"/>
    <p:sldId id="410" r:id="rId7"/>
    <p:sldId id="400" r:id="rId8"/>
    <p:sldId id="404" r:id="rId9"/>
    <p:sldId id="406" r:id="rId10"/>
    <p:sldId id="405" r:id="rId11"/>
    <p:sldId id="395" r:id="rId12"/>
    <p:sldId id="394" r:id="rId13"/>
    <p:sldId id="407" r:id="rId14"/>
    <p:sldId id="408" r:id="rId15"/>
    <p:sldId id="413" r:id="rId16"/>
    <p:sldId id="414" r:id="rId17"/>
    <p:sldId id="415" r:id="rId18"/>
    <p:sldId id="417" r:id="rId19"/>
    <p:sldId id="416" r:id="rId20"/>
    <p:sldId id="409" r:id="rId21"/>
    <p:sldId id="412" r:id="rId22"/>
    <p:sldId id="391" r:id="rId23"/>
  </p:sldIdLst>
  <p:sldSz cx="12192000" cy="774065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3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606"/>
    <a:srgbClr val="008000"/>
    <a:srgbClr val="FF6600"/>
    <a:srgbClr val="3109C3"/>
    <a:srgbClr val="1F15EB"/>
    <a:srgbClr val="489C3A"/>
    <a:srgbClr val="F88608"/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6" autoAdjust="0"/>
    <p:restoredTop sz="94660"/>
  </p:normalViewPr>
  <p:slideViewPr>
    <p:cSldViewPr snapToGrid="0">
      <p:cViewPr>
        <p:scale>
          <a:sx n="80" d="100"/>
          <a:sy n="80" d="100"/>
        </p:scale>
        <p:origin x="318" y="138"/>
      </p:cViewPr>
      <p:guideLst>
        <p:guide orient="horz" pos="24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7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B88785A-583A-4A37-82B2-57FAE588E7F8}" type="datetimeFigureOut">
              <a:rPr lang="pt-BR"/>
              <a:pPr>
                <a:defRPr/>
              </a:pPr>
              <a:t>24/04/2017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D0A8541-7F1A-4101-99D9-943602B3110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674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slideMaster" Target="../slideMasters/slideMaster2.xml"/><Relationship Id="rId12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image" Target="../media/image9.emf"/><Relationship Id="rId5" Type="http://schemas.openxmlformats.org/officeDocument/2006/relationships/tags" Target="../tags/tag8.xml"/><Relationship Id="rId10" Type="http://schemas.openxmlformats.org/officeDocument/2006/relationships/image" Target="../media/image7.emf"/><Relationship Id="rId4" Type="http://schemas.openxmlformats.org/officeDocument/2006/relationships/tags" Target="../tags/tag7.xml"/><Relationship Id="rId9" Type="http://schemas.openxmlformats.org/officeDocument/2006/relationships/oleObject" Target="../embeddings/oleObject2.bin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2.xml"/><Relationship Id="rId12" Type="http://schemas.openxmlformats.org/officeDocument/2006/relationships/image" Target="../media/image9.emf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tags" Target="../tags/tag14.xml"/><Relationship Id="rId11" Type="http://schemas.openxmlformats.org/officeDocument/2006/relationships/image" Target="../media/image10.png"/><Relationship Id="rId5" Type="http://schemas.openxmlformats.org/officeDocument/2006/relationships/tags" Target="../tags/tag13.xml"/><Relationship Id="rId10" Type="http://schemas.openxmlformats.org/officeDocument/2006/relationships/image" Target="../media/image7.emf"/><Relationship Id="rId4" Type="http://schemas.openxmlformats.org/officeDocument/2006/relationships/tags" Target="../tags/tag12.xml"/><Relationship Id="rId9" Type="http://schemas.openxmlformats.org/officeDocument/2006/relationships/oleObject" Target="../embeddings/oleObject3.bin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8.xml"/><Relationship Id="rId10" Type="http://schemas.openxmlformats.org/officeDocument/2006/relationships/oleObject" Target="../embeddings/oleObject5.bin"/><Relationship Id="rId4" Type="http://schemas.openxmlformats.org/officeDocument/2006/relationships/tags" Target="../tags/tag17.xml"/><Relationship Id="rId9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0.xml"/><Relationship Id="rId7" Type="http://schemas.openxmlformats.org/officeDocument/2006/relationships/image" Target="../media/image7.emf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23.xml"/><Relationship Id="rId7" Type="http://schemas.openxmlformats.org/officeDocument/2006/relationships/image" Target="../media/image7.emf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26.xml"/><Relationship Id="rId7" Type="http://schemas.openxmlformats.org/officeDocument/2006/relationships/image" Target="../media/image7.emf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29.xml"/><Relationship Id="rId7" Type="http://schemas.openxmlformats.org/officeDocument/2006/relationships/image" Target="../media/image7.emf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32.xml"/><Relationship Id="rId7" Type="http://schemas.openxmlformats.org/officeDocument/2006/relationships/image" Target="../media/image7.emf"/><Relationship Id="rId2" Type="http://schemas.openxmlformats.org/officeDocument/2006/relationships/tags" Target="../tags/tag3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6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6.xml"/><Relationship Id="rId7" Type="http://schemas.openxmlformats.org/officeDocument/2006/relationships/oleObject" Target="../embeddings/oleObject17.bin"/><Relationship Id="rId2" Type="http://schemas.openxmlformats.org/officeDocument/2006/relationships/tags" Target="../tags/tag35.xml"/><Relationship Id="rId1" Type="http://schemas.openxmlformats.org/officeDocument/2006/relationships/vmlDrawing" Target="../drawings/vmlDrawing1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oleObject" Target="../embeddings/oleObject18.bin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9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oleObject" Target="../embeddings/oleObject20.bin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44.xml"/><Relationship Id="rId7" Type="http://schemas.openxmlformats.org/officeDocument/2006/relationships/oleObject" Target="../embeddings/oleObject21.bin"/><Relationship Id="rId2" Type="http://schemas.openxmlformats.org/officeDocument/2006/relationships/tags" Target="../tags/tag43.xml"/><Relationship Id="rId1" Type="http://schemas.openxmlformats.org/officeDocument/2006/relationships/vmlDrawing" Target="../drawings/vmlDrawing13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oleObject" Target="../embeddings/oleObject22.bin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48.xml"/><Relationship Id="rId7" Type="http://schemas.openxmlformats.org/officeDocument/2006/relationships/oleObject" Target="../embeddings/oleObject23.bin"/><Relationship Id="rId2" Type="http://schemas.openxmlformats.org/officeDocument/2006/relationships/tags" Target="../tags/tag47.xml"/><Relationship Id="rId1" Type="http://schemas.openxmlformats.org/officeDocument/2006/relationships/vmlDrawing" Target="../drawings/vmlDrawing1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oleObject" Target="../embeddings/oleObject24.bin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52.xml"/><Relationship Id="rId7" Type="http://schemas.openxmlformats.org/officeDocument/2006/relationships/oleObject" Target="../embeddings/oleObject25.bin"/><Relationship Id="rId2" Type="http://schemas.openxmlformats.org/officeDocument/2006/relationships/tags" Target="../tags/tag51.xml"/><Relationship Id="rId1" Type="http://schemas.openxmlformats.org/officeDocument/2006/relationships/vmlDrawing" Target="../drawings/vmlDrawing1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oleObject" Target="../embeddings/oleObject26.bin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5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55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oleObject" Target="../embeddings/oleObject28.bin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60.xml"/><Relationship Id="rId7" Type="http://schemas.openxmlformats.org/officeDocument/2006/relationships/oleObject" Target="../embeddings/oleObject29.bin"/><Relationship Id="rId2" Type="http://schemas.openxmlformats.org/officeDocument/2006/relationships/tags" Target="../tags/tag59.xml"/><Relationship Id="rId1" Type="http://schemas.openxmlformats.org/officeDocument/2006/relationships/vmlDrawing" Target="../drawings/vmlDrawing17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9" Type="http://schemas.openxmlformats.org/officeDocument/2006/relationships/oleObject" Target="../embeddings/oleObject30.bin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64.xml"/><Relationship Id="rId7" Type="http://schemas.openxmlformats.org/officeDocument/2006/relationships/oleObject" Target="../embeddings/oleObject31.bin"/><Relationship Id="rId2" Type="http://schemas.openxmlformats.org/officeDocument/2006/relationships/tags" Target="../tags/tag63.xml"/><Relationship Id="rId1" Type="http://schemas.openxmlformats.org/officeDocument/2006/relationships/vmlDrawing" Target="../drawings/vmlDrawing18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oleObject" Target="../embeddings/oleObject32.bin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68.xml"/><Relationship Id="rId7" Type="http://schemas.openxmlformats.org/officeDocument/2006/relationships/oleObject" Target="../embeddings/oleObject33.bin"/><Relationship Id="rId2" Type="http://schemas.openxmlformats.org/officeDocument/2006/relationships/tags" Target="../tags/tag67.xml"/><Relationship Id="rId1" Type="http://schemas.openxmlformats.org/officeDocument/2006/relationships/vmlDrawing" Target="../drawings/vmlDrawing19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oleObject" Target="../embeddings/oleObject34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72.xml"/><Relationship Id="rId7" Type="http://schemas.openxmlformats.org/officeDocument/2006/relationships/oleObject" Target="../embeddings/oleObject35.bin"/><Relationship Id="rId2" Type="http://schemas.openxmlformats.org/officeDocument/2006/relationships/tags" Target="../tags/tag71.xml"/><Relationship Id="rId1" Type="http://schemas.openxmlformats.org/officeDocument/2006/relationships/vmlDrawing" Target="../drawings/vmlDrawing20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9" Type="http://schemas.openxmlformats.org/officeDocument/2006/relationships/oleObject" Target="../embeddings/oleObject36.bin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76.xml"/><Relationship Id="rId7" Type="http://schemas.openxmlformats.org/officeDocument/2006/relationships/oleObject" Target="../embeddings/oleObject37.bin"/><Relationship Id="rId2" Type="http://schemas.openxmlformats.org/officeDocument/2006/relationships/tags" Target="../tags/tag75.xml"/><Relationship Id="rId1" Type="http://schemas.openxmlformats.org/officeDocument/2006/relationships/vmlDrawing" Target="../drawings/vmlDrawing2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oleObject" Target="../embeddings/oleObject38.bin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80.xml"/><Relationship Id="rId7" Type="http://schemas.openxmlformats.org/officeDocument/2006/relationships/oleObject" Target="../embeddings/oleObject39.bin"/><Relationship Id="rId2" Type="http://schemas.openxmlformats.org/officeDocument/2006/relationships/tags" Target="../tags/tag79.xml"/><Relationship Id="rId1" Type="http://schemas.openxmlformats.org/officeDocument/2006/relationships/vmlDrawing" Target="../drawings/vmlDrawing2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oleObject" Target="../embeddings/oleObject40.bin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84.xml"/><Relationship Id="rId7" Type="http://schemas.openxmlformats.org/officeDocument/2006/relationships/oleObject" Target="../embeddings/oleObject41.bin"/><Relationship Id="rId2" Type="http://schemas.openxmlformats.org/officeDocument/2006/relationships/tags" Target="../tags/tag83.xml"/><Relationship Id="rId1" Type="http://schemas.openxmlformats.org/officeDocument/2006/relationships/vmlDrawing" Target="../drawings/vmlDrawing23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oleObject" Target="../embeddings/oleObject42.bin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88.xml"/><Relationship Id="rId7" Type="http://schemas.openxmlformats.org/officeDocument/2006/relationships/oleObject" Target="../embeddings/oleObject43.bin"/><Relationship Id="rId2" Type="http://schemas.openxmlformats.org/officeDocument/2006/relationships/tags" Target="../tags/tag87.xml"/><Relationship Id="rId1" Type="http://schemas.openxmlformats.org/officeDocument/2006/relationships/vmlDrawing" Target="../drawings/vmlDrawing2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oleObject" Target="../embeddings/oleObject44.bin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92.xml"/><Relationship Id="rId7" Type="http://schemas.openxmlformats.org/officeDocument/2006/relationships/oleObject" Target="../embeddings/oleObject45.bin"/><Relationship Id="rId2" Type="http://schemas.openxmlformats.org/officeDocument/2006/relationships/tags" Target="../tags/tag91.xml"/><Relationship Id="rId1" Type="http://schemas.openxmlformats.org/officeDocument/2006/relationships/vmlDrawing" Target="../drawings/vmlDrawing2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oleObject" Target="../embeddings/oleObject46.bin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96.xml"/><Relationship Id="rId7" Type="http://schemas.openxmlformats.org/officeDocument/2006/relationships/oleObject" Target="../embeddings/oleObject47.bin"/><Relationship Id="rId2" Type="http://schemas.openxmlformats.org/officeDocument/2006/relationships/tags" Target="../tags/tag95.xml"/><Relationship Id="rId1" Type="http://schemas.openxmlformats.org/officeDocument/2006/relationships/vmlDrawing" Target="../drawings/vmlDrawing2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oleObject" Target="../embeddings/oleObject48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00.xml"/><Relationship Id="rId7" Type="http://schemas.openxmlformats.org/officeDocument/2006/relationships/oleObject" Target="../embeddings/oleObject49.bin"/><Relationship Id="rId2" Type="http://schemas.openxmlformats.org/officeDocument/2006/relationships/tags" Target="../tags/tag99.xml"/><Relationship Id="rId1" Type="http://schemas.openxmlformats.org/officeDocument/2006/relationships/vmlDrawing" Target="../drawings/vmlDrawing27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9" Type="http://schemas.openxmlformats.org/officeDocument/2006/relationships/oleObject" Target="../embeddings/oleObject50.bin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04.xml"/><Relationship Id="rId7" Type="http://schemas.openxmlformats.org/officeDocument/2006/relationships/oleObject" Target="../embeddings/oleObject51.bin"/><Relationship Id="rId2" Type="http://schemas.openxmlformats.org/officeDocument/2006/relationships/tags" Target="../tags/tag103.xml"/><Relationship Id="rId1" Type="http://schemas.openxmlformats.org/officeDocument/2006/relationships/vmlDrawing" Target="../drawings/vmlDrawing28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9" Type="http://schemas.openxmlformats.org/officeDocument/2006/relationships/oleObject" Target="../embeddings/oleObject52.bin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08.xml"/><Relationship Id="rId7" Type="http://schemas.openxmlformats.org/officeDocument/2006/relationships/oleObject" Target="../embeddings/oleObject53.bin"/><Relationship Id="rId2" Type="http://schemas.openxmlformats.org/officeDocument/2006/relationships/tags" Target="../tags/tag107.xml"/><Relationship Id="rId1" Type="http://schemas.openxmlformats.org/officeDocument/2006/relationships/vmlDrawing" Target="../drawings/vmlDrawing29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oleObject" Target="../embeddings/oleObject54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12.xml"/><Relationship Id="rId7" Type="http://schemas.openxmlformats.org/officeDocument/2006/relationships/oleObject" Target="../embeddings/oleObject55.bin"/><Relationship Id="rId2" Type="http://schemas.openxmlformats.org/officeDocument/2006/relationships/tags" Target="../tags/tag111.xml"/><Relationship Id="rId1" Type="http://schemas.openxmlformats.org/officeDocument/2006/relationships/vmlDrawing" Target="../drawings/vmlDrawing30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9" Type="http://schemas.openxmlformats.org/officeDocument/2006/relationships/oleObject" Target="../embeddings/oleObject56.bin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16.xml"/><Relationship Id="rId7" Type="http://schemas.openxmlformats.org/officeDocument/2006/relationships/oleObject" Target="../embeddings/oleObject57.bin"/><Relationship Id="rId2" Type="http://schemas.openxmlformats.org/officeDocument/2006/relationships/tags" Target="../tags/tag115.xml"/><Relationship Id="rId1" Type="http://schemas.openxmlformats.org/officeDocument/2006/relationships/vmlDrawing" Target="../drawings/vmlDrawing3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9" Type="http://schemas.openxmlformats.org/officeDocument/2006/relationships/oleObject" Target="../embeddings/oleObject58.bin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20.xml"/><Relationship Id="rId7" Type="http://schemas.openxmlformats.org/officeDocument/2006/relationships/oleObject" Target="../embeddings/oleObject59.bin"/><Relationship Id="rId2" Type="http://schemas.openxmlformats.org/officeDocument/2006/relationships/tags" Target="../tags/tag119.xml"/><Relationship Id="rId1" Type="http://schemas.openxmlformats.org/officeDocument/2006/relationships/vmlDrawing" Target="../drawings/vmlDrawing3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oleObject" Target="../embeddings/oleObject60.bin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24.xml"/><Relationship Id="rId7" Type="http://schemas.openxmlformats.org/officeDocument/2006/relationships/oleObject" Target="../embeddings/oleObject61.bin"/><Relationship Id="rId2" Type="http://schemas.openxmlformats.org/officeDocument/2006/relationships/tags" Target="../tags/tag123.xml"/><Relationship Id="rId1" Type="http://schemas.openxmlformats.org/officeDocument/2006/relationships/vmlDrawing" Target="../drawings/vmlDrawing33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9" Type="http://schemas.openxmlformats.org/officeDocument/2006/relationships/oleObject" Target="../embeddings/oleObject62.bin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28.xml"/><Relationship Id="rId7" Type="http://schemas.openxmlformats.org/officeDocument/2006/relationships/oleObject" Target="../embeddings/oleObject63.bin"/><Relationship Id="rId2" Type="http://schemas.openxmlformats.org/officeDocument/2006/relationships/tags" Target="../tags/tag127.xml"/><Relationship Id="rId1" Type="http://schemas.openxmlformats.org/officeDocument/2006/relationships/vmlDrawing" Target="../drawings/vmlDrawing3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oleObject" Target="../embeddings/oleObject64.bin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32.xml"/><Relationship Id="rId7" Type="http://schemas.openxmlformats.org/officeDocument/2006/relationships/oleObject" Target="../embeddings/oleObject65.bin"/><Relationship Id="rId2" Type="http://schemas.openxmlformats.org/officeDocument/2006/relationships/tags" Target="../tags/tag131.xml"/><Relationship Id="rId1" Type="http://schemas.openxmlformats.org/officeDocument/2006/relationships/vmlDrawing" Target="../drawings/vmlDrawing3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36.xml"/><Relationship Id="rId7" Type="http://schemas.openxmlformats.org/officeDocument/2006/relationships/oleObject" Target="../embeddings/oleObject67.bin"/><Relationship Id="rId2" Type="http://schemas.openxmlformats.org/officeDocument/2006/relationships/tags" Target="../tags/tag135.xml"/><Relationship Id="rId1" Type="http://schemas.openxmlformats.org/officeDocument/2006/relationships/vmlDrawing" Target="../drawings/vmlDrawing3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9" Type="http://schemas.openxmlformats.org/officeDocument/2006/relationships/oleObject" Target="../embeddings/oleObject68.bin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40.xml"/><Relationship Id="rId7" Type="http://schemas.openxmlformats.org/officeDocument/2006/relationships/oleObject" Target="../embeddings/oleObject69.bin"/><Relationship Id="rId2" Type="http://schemas.openxmlformats.org/officeDocument/2006/relationships/tags" Target="../tags/tag139.xml"/><Relationship Id="rId1" Type="http://schemas.openxmlformats.org/officeDocument/2006/relationships/vmlDrawing" Target="../drawings/vmlDrawing37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9" Type="http://schemas.openxmlformats.org/officeDocument/2006/relationships/oleObject" Target="../embeddings/oleObject70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9600" y="5756275"/>
            <a:ext cx="520065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2001462"/>
            <a:ext cx="10943167" cy="1375658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4520159"/>
            <a:ext cx="10943167" cy="2384311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2001462"/>
            <a:ext cx="10943167" cy="2399241"/>
          </a:xfrm>
        </p:spPr>
        <p:txBody>
          <a:bodyPr/>
          <a:lstStyle>
            <a:lvl1pPr marL="0" indent="0">
              <a:buNone/>
              <a:defRPr lang="en-US" sz="12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4522547"/>
            <a:ext cx="10943167" cy="648191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2001462"/>
            <a:ext cx="10943167" cy="2399241"/>
          </a:xfrm>
        </p:spPr>
        <p:txBody>
          <a:bodyPr/>
          <a:lstStyle>
            <a:lvl1pPr marL="0" indent="0">
              <a:buNone/>
              <a:defRPr lang="en-US" sz="12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4522547"/>
            <a:ext cx="10943167" cy="648191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2001462"/>
            <a:ext cx="10943167" cy="2399241"/>
          </a:xfrm>
        </p:spPr>
        <p:txBody>
          <a:bodyPr/>
          <a:lstStyle>
            <a:lvl1pPr marL="0" indent="0">
              <a:buNone/>
              <a:defRPr lang="en-US" sz="12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4522547"/>
            <a:ext cx="10943167" cy="648191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2001462"/>
            <a:ext cx="10943167" cy="2399241"/>
          </a:xfrm>
        </p:spPr>
        <p:txBody>
          <a:bodyPr/>
          <a:lstStyle>
            <a:lvl1pPr marL="0" indent="0">
              <a:buNone/>
              <a:defRPr lang="en-US" sz="12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4522547"/>
            <a:ext cx="10943167" cy="648191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2001462"/>
            <a:ext cx="10943167" cy="2399241"/>
          </a:xfrm>
        </p:spPr>
        <p:txBody>
          <a:bodyPr/>
          <a:lstStyle>
            <a:lvl1pPr marL="0" indent="0">
              <a:buNone/>
              <a:defRPr lang="en-US" sz="12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4522547"/>
            <a:ext cx="10943167" cy="648191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2001462"/>
            <a:ext cx="10943167" cy="2399241"/>
          </a:xfrm>
        </p:spPr>
        <p:txBody>
          <a:bodyPr/>
          <a:lstStyle>
            <a:lvl1pPr marL="0" indent="0">
              <a:buNone/>
              <a:defRPr lang="en-US" sz="12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4522547"/>
            <a:ext cx="10943167" cy="648191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12"/>
          <p:cNvSpPr>
            <a:spLocks noGrp="1"/>
          </p:cNvSpPr>
          <p:nvPr>
            <p:ph sz="quarter" idx="10"/>
          </p:nvPr>
        </p:nvSpPr>
        <p:spPr>
          <a:xfrm>
            <a:off x="624419" y="2028339"/>
            <a:ext cx="10943167" cy="4876132"/>
          </a:xfrm>
        </p:spPr>
        <p:txBody>
          <a:bodyPr/>
          <a:lstStyle>
            <a:lvl1pPr marL="0" indent="0">
              <a:buNone/>
              <a:defRPr sz="4000"/>
            </a:lvl1pPr>
            <a:lvl2pPr marL="0" indent="0">
              <a:buNone/>
              <a:tabLst/>
              <a:defRPr sz="2000">
                <a:latin typeface="+mn-lt"/>
              </a:defRPr>
            </a:lvl2pPr>
            <a:lvl3pPr marL="241294" indent="-241294">
              <a:defRPr sz="2000"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0"/>
          </p:nvPr>
        </p:nvSpPr>
        <p:spPr>
          <a:xfrm>
            <a:off x="624418" y="2028339"/>
            <a:ext cx="5399556" cy="4876132"/>
          </a:xfrm>
        </p:spPr>
        <p:txBody>
          <a:bodyPr/>
          <a:lstStyle>
            <a:lvl1pPr marL="0" indent="0">
              <a:buNone/>
              <a:defRPr sz="4000"/>
            </a:lvl1pPr>
            <a:lvl2pPr marL="0" indent="0">
              <a:buNone/>
              <a:tabLst/>
              <a:defRPr sz="2000">
                <a:latin typeface="+mn-lt"/>
              </a:defRPr>
            </a:lvl2pPr>
            <a:lvl3pPr marL="241294" indent="-241294">
              <a:defRPr sz="2000"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1"/>
          </p:nvPr>
        </p:nvSpPr>
        <p:spPr>
          <a:xfrm>
            <a:off x="6160909" y="2028337"/>
            <a:ext cx="5406677" cy="4876131"/>
          </a:xfrm>
        </p:spPr>
        <p:txBody>
          <a:bodyPr/>
          <a:lstStyle>
            <a:lvl1pPr marL="0" indent="0">
              <a:buNone/>
              <a:defRPr sz="4000"/>
            </a:lvl1pPr>
            <a:lvl2pPr marL="0" indent="0">
              <a:buNone/>
              <a:tabLst/>
              <a:defRPr sz="2000">
                <a:latin typeface="+mn-lt"/>
              </a:defRPr>
            </a:lvl2pPr>
            <a:lvl3pPr marL="241294" indent="-241294">
              <a:defRPr sz="2000"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tro Block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624417" y="2028338"/>
            <a:ext cx="6527800" cy="4876132"/>
          </a:xfrm>
        </p:spPr>
        <p:txBody>
          <a:bodyPr/>
          <a:lstStyle>
            <a:lvl1pPr marL="0" indent="0">
              <a:buNone/>
              <a:defRPr sz="4000"/>
            </a:lvl1pPr>
            <a:lvl2pPr marL="0" indent="0">
              <a:buNone/>
              <a:tabLst/>
              <a:defRPr sz="2000">
                <a:latin typeface="+mn-lt"/>
              </a:defRPr>
            </a:lvl2pPr>
            <a:lvl3pPr marL="460424" indent="-230213">
              <a:defRPr sz="2000"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247468" y="2028338"/>
            <a:ext cx="2112432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457269" y="2028338"/>
            <a:ext cx="2110317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247468" y="4520309"/>
            <a:ext cx="2112432" cy="2384162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546540" y="4515133"/>
            <a:ext cx="2021045" cy="2389338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tro Bloc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247469" y="2028338"/>
            <a:ext cx="211243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457269" y="2028338"/>
            <a:ext cx="2110317" cy="4876134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247469" y="4520158"/>
            <a:ext cx="2112433" cy="2384313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/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0"/>
          </p:nvPr>
        </p:nvSpPr>
        <p:spPr>
          <a:xfrm>
            <a:off x="624417" y="2028339"/>
            <a:ext cx="6527800" cy="4876132"/>
          </a:xfrm>
        </p:spPr>
        <p:txBody>
          <a:bodyPr/>
          <a:lstStyle>
            <a:lvl1pPr marL="0" indent="0">
              <a:buNone/>
              <a:defRPr sz="4000"/>
            </a:lvl1pPr>
            <a:lvl2pPr marL="0" indent="0">
              <a:buNone/>
              <a:tabLst/>
              <a:defRPr sz="2000">
                <a:latin typeface="+mn-lt"/>
              </a:defRPr>
            </a:lvl2pPr>
            <a:lvl3pPr marL="460424" indent="-230213">
              <a:defRPr sz="2000"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 bwMode="auto">
          <a:xfrm>
            <a:off x="9456738" y="2028825"/>
            <a:ext cx="2111375" cy="23717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52" tIns="45727" rIns="45727" bIns="91452" anchor="b"/>
          <a:lstStyle/>
          <a:p>
            <a:pPr algn="ctr" defTabSz="914198">
              <a:defRPr/>
            </a:pPr>
            <a:endParaRPr lang="en-US" sz="1867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3" descr="C:\Temp\Agenda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185400" y="2509838"/>
            <a:ext cx="64135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3"/>
          <p:cNvSpPr txBox="1"/>
          <p:nvPr userDrawn="1"/>
        </p:nvSpPr>
        <p:spPr>
          <a:xfrm>
            <a:off x="9574213" y="4002088"/>
            <a:ext cx="819150" cy="28733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defTabSz="914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67" dirty="0">
                <a:solidFill>
                  <a:srgbClr val="FFFFFF"/>
                </a:solidFill>
                <a:latin typeface="+mn-lt"/>
                <a:cs typeface="+mn-cs"/>
              </a:rPr>
              <a:t>Agenda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0"/>
          </p:nvPr>
        </p:nvSpPr>
        <p:spPr>
          <a:xfrm>
            <a:off x="624417" y="2028339"/>
            <a:ext cx="8735484" cy="4876132"/>
          </a:xfrm>
        </p:spPr>
        <p:txBody>
          <a:bodyPr/>
          <a:lstStyle>
            <a:lvl1pPr marL="0" indent="0">
              <a:buNone/>
              <a:tabLst>
                <a:tab pos="7604949" algn="l"/>
              </a:tabLst>
              <a:defRPr sz="4000" baseline="0"/>
            </a:lvl1pPr>
            <a:lvl2pPr marL="0" indent="0">
              <a:buNone/>
              <a:tabLst>
                <a:tab pos="7604949" algn="l"/>
              </a:tabLst>
              <a:defRPr sz="2000">
                <a:latin typeface="+mn-lt"/>
              </a:defRPr>
            </a:lvl2pPr>
            <a:lvl3pPr marL="460424" indent="-230213">
              <a:tabLst>
                <a:tab pos="7604949" algn="l"/>
              </a:tabLst>
              <a:defRPr sz="2000" baseline="0">
                <a:latin typeface="+mn-lt"/>
              </a:defRPr>
            </a:lvl3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409E-6 -1.11111E-6 L 3.70409E-6 -0.05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7296E-6 2.96296E-6 L -4.17296E-6 0.04722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Block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247469" y="2028076"/>
            <a:ext cx="2112433" cy="4876393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457269" y="2028078"/>
            <a:ext cx="2110317" cy="2384573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457269" y="4520159"/>
            <a:ext cx="2110316" cy="2384311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0"/>
          </p:nvPr>
        </p:nvSpPr>
        <p:spPr>
          <a:xfrm>
            <a:off x="624417" y="2028076"/>
            <a:ext cx="6527800" cy="4876393"/>
          </a:xfrm>
        </p:spPr>
        <p:txBody>
          <a:bodyPr/>
          <a:lstStyle>
            <a:lvl1pPr marL="0" indent="0">
              <a:buNone/>
              <a:defRPr sz="4000"/>
            </a:lvl1pPr>
            <a:lvl2pPr marL="0" indent="0">
              <a:buNone/>
              <a:tabLst/>
              <a:defRPr sz="2000">
                <a:latin typeface="+mn-lt"/>
              </a:defRPr>
            </a:lvl2pPr>
            <a:lvl3pPr marL="460424" indent="-230213">
              <a:defRPr sz="2000"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Block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247469" y="2028337"/>
            <a:ext cx="4320117" cy="2384313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247468" y="4520159"/>
            <a:ext cx="2112432" cy="2384311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457268" y="4515133"/>
            <a:ext cx="2110317" cy="2389338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0"/>
          </p:nvPr>
        </p:nvSpPr>
        <p:spPr>
          <a:xfrm>
            <a:off x="624417" y="2028339"/>
            <a:ext cx="6527800" cy="4876132"/>
          </a:xfrm>
        </p:spPr>
        <p:txBody>
          <a:bodyPr/>
          <a:lstStyle>
            <a:lvl1pPr marL="0" indent="0">
              <a:buNone/>
              <a:defRPr sz="4000"/>
            </a:lvl1pPr>
            <a:lvl2pPr marL="0" indent="0">
              <a:buNone/>
              <a:tabLst/>
              <a:defRPr sz="2000">
                <a:latin typeface="+mn-lt"/>
              </a:defRPr>
            </a:lvl2pPr>
            <a:lvl3pPr marL="460424" indent="-230213">
              <a:defRPr sz="2000"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Block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247469" y="2028338"/>
            <a:ext cx="211243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457269" y="2028338"/>
            <a:ext cx="2110317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247469" y="4520308"/>
            <a:ext cx="4320117" cy="2384161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0"/>
          </p:nvPr>
        </p:nvSpPr>
        <p:spPr>
          <a:xfrm>
            <a:off x="624417" y="2028339"/>
            <a:ext cx="6527800" cy="4876132"/>
          </a:xfrm>
        </p:spPr>
        <p:txBody>
          <a:bodyPr/>
          <a:lstStyle>
            <a:lvl1pPr marL="0" indent="0">
              <a:buNone/>
              <a:defRPr sz="4000"/>
            </a:lvl1pPr>
            <a:lvl2pPr marL="0" indent="0">
              <a:buNone/>
              <a:tabLst/>
              <a:defRPr sz="2000">
                <a:latin typeface="+mn-lt"/>
              </a:defRPr>
            </a:lvl2pPr>
            <a:lvl3pPr marL="460424" indent="-230213">
              <a:defRPr sz="2000"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Block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247469" y="2028338"/>
            <a:ext cx="4320117" cy="4876131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/>
          </a:p>
        </p:txBody>
      </p:sp>
      <p:sp>
        <p:nvSpPr>
          <p:cNvPr id="6" name="Content Placeholder 12"/>
          <p:cNvSpPr>
            <a:spLocks noGrp="1"/>
          </p:cNvSpPr>
          <p:nvPr>
            <p:ph sz="quarter" idx="10"/>
          </p:nvPr>
        </p:nvSpPr>
        <p:spPr>
          <a:xfrm>
            <a:off x="624417" y="2028339"/>
            <a:ext cx="6527800" cy="4876132"/>
          </a:xfrm>
        </p:spPr>
        <p:txBody>
          <a:bodyPr/>
          <a:lstStyle>
            <a:lvl1pPr marL="0" indent="0">
              <a:buNone/>
              <a:defRPr sz="4000"/>
            </a:lvl1pPr>
            <a:lvl2pPr marL="0" indent="0">
              <a:buNone/>
              <a:tabLst/>
              <a:defRPr sz="2000">
                <a:latin typeface="+mn-lt"/>
              </a:defRPr>
            </a:lvl2pPr>
            <a:lvl3pPr marL="460424" indent="-230213">
              <a:defRPr sz="2000"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Block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5132" y="2028338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832101" y="2028338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039785" y="2028338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250298" y="2028338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448884" y="2028338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25132" y="4516841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832101" y="4516841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039785" y="4516841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250298" y="4516841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448884" y="4516841"/>
            <a:ext cx="2109603" cy="2367089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de-CH" noProof="0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:\Downloads\x cópia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838" y="6824663"/>
            <a:ext cx="10064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570792"/>
            <a:ext cx="10769600" cy="757195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801878"/>
            <a:ext cx="10769600" cy="4850450"/>
          </a:xfrm>
        </p:spPr>
        <p:txBody>
          <a:bodyPr/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7173913"/>
            <a:ext cx="2844800" cy="412750"/>
          </a:xfrm>
          <a:prstGeom prst="rect">
            <a:avLst/>
          </a:prstGeom>
        </p:spPr>
        <p:txBody>
          <a:bodyPr/>
          <a:lstStyle>
            <a:lvl1pPr defTabSz="914462" fontAlgn="auto">
              <a:spcBef>
                <a:spcPts val="0"/>
              </a:spcBef>
              <a:spcAft>
                <a:spcPts val="0"/>
              </a:spcAft>
              <a:defRPr sz="1867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63E9B-2EB4-4F97-A6C3-319929194C61}" type="datetimeFigureOut">
              <a:rPr lang="pt-BR"/>
              <a:pPr>
                <a:defRPr/>
              </a:pPr>
              <a:t>24/04/2017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7173913"/>
            <a:ext cx="3860800" cy="412750"/>
          </a:xfrm>
          <a:prstGeom prst="rect">
            <a:avLst/>
          </a:prstGeom>
        </p:spPr>
        <p:txBody>
          <a:bodyPr/>
          <a:lstStyle>
            <a:lvl1pPr defTabSz="914462" fontAlgn="auto">
              <a:spcBef>
                <a:spcPts val="0"/>
              </a:spcBef>
              <a:spcAft>
                <a:spcPts val="0"/>
              </a:spcAft>
              <a:defRPr sz="1867" dirty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7173913"/>
            <a:ext cx="2844800" cy="412750"/>
          </a:xfrm>
          <a:prstGeom prst="rect">
            <a:avLst/>
          </a:prstGeom>
        </p:spPr>
        <p:txBody>
          <a:bodyPr/>
          <a:lstStyle>
            <a:lvl1pPr defTabSz="914462" fontAlgn="auto">
              <a:spcBef>
                <a:spcPts val="0"/>
              </a:spcBef>
              <a:spcAft>
                <a:spcPts val="0"/>
              </a:spcAft>
              <a:defRPr sz="1867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EAA43D-8FB8-4F84-BEFE-9D88D8B3E95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dcrumb-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111.jpg"/>
          <p:cNvPicPr>
            <a:picLocks noChangeAspect="1"/>
          </p:cNvPicPr>
          <p:nvPr userDrawn="1"/>
        </p:nvPicPr>
        <p:blipFill>
          <a:blip r:embed="rId2" cstate="screen">
            <a:extLst/>
          </a:blip>
          <a:srcRect/>
          <a:stretch>
            <a:fillRect/>
          </a:stretch>
        </p:blipFill>
        <p:spPr>
          <a:xfrm>
            <a:off x="3" y="0"/>
            <a:ext cx="12190095" cy="700573"/>
          </a:xfrm>
          <a:prstGeom prst="rect">
            <a:avLst/>
          </a:prstGeom>
          <a:effectLst>
            <a:innerShdw blurRad="63500" dist="50800" dir="5400000">
              <a:prstClr val="black">
                <a:alpha val="28000"/>
              </a:prstClr>
            </a:inn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5360" y="596201"/>
            <a:ext cx="11521280" cy="812756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2">
                    <a:lumMod val="7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5360" y="1408955"/>
            <a:ext cx="11521280" cy="487654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/>
          </p:nvPr>
        </p:nvSpPr>
        <p:spPr>
          <a:xfrm>
            <a:off x="609600" y="2407363"/>
            <a:ext cx="10972800" cy="4795266"/>
          </a:xfrm>
        </p:spPr>
        <p:txBody>
          <a:bodyPr/>
          <a:lstStyle>
            <a:lvl1pPr>
              <a:defRPr sz="2000">
                <a:latin typeface="Trebuchet MS" pitchFamily="34" charset="0"/>
              </a:defRPr>
            </a:lvl1pPr>
            <a:lvl2pPr>
              <a:defRPr sz="1800">
                <a:latin typeface="Trebuchet MS" pitchFamily="34" charset="0"/>
              </a:defRPr>
            </a:lvl2pPr>
            <a:lvl3pPr>
              <a:defRPr sz="1600">
                <a:latin typeface="Trebuchet MS" pitchFamily="34" charset="0"/>
              </a:defRPr>
            </a:lvl3pPr>
            <a:lvl4pPr>
              <a:defRPr sz="1400">
                <a:latin typeface="Trebuchet MS" pitchFamily="34" charset="0"/>
              </a:defRPr>
            </a:lvl4pPr>
            <a:lvl5pPr>
              <a:defRPr sz="1400">
                <a:latin typeface="Trebuchet MS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4"/>
          </p:nvPr>
        </p:nvSpPr>
        <p:spPr>
          <a:xfrm>
            <a:off x="0" y="7446456"/>
            <a:ext cx="12192000" cy="294194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39353" y="122562"/>
            <a:ext cx="11952649" cy="415461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FFC000"/>
                </a:solidFill>
                <a:latin typeface="Trebuchet MS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974087"/>
            <a:ext cx="10363200" cy="553998"/>
          </a:xfrm>
        </p:spPr>
        <p:txBody>
          <a:bodyPr/>
          <a:lstStyle>
            <a:lvl1pPr algn="l">
              <a:defRPr sz="4000" b="1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280818"/>
            <a:ext cx="10363200" cy="16932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7173913"/>
            <a:ext cx="2844800" cy="412750"/>
          </a:xfrm>
          <a:prstGeom prst="rect">
            <a:avLst/>
          </a:prstGeom>
        </p:spPr>
        <p:txBody>
          <a:bodyPr/>
          <a:lstStyle>
            <a:lvl1pPr defTabSz="914462" fontAlgn="auto">
              <a:spcBef>
                <a:spcPts val="0"/>
              </a:spcBef>
              <a:spcAft>
                <a:spcPts val="0"/>
              </a:spcAft>
              <a:defRPr sz="1867" smtClean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E97A74-371E-49C8-8ADB-713B1E029CBE}" type="datetimeFigureOut">
              <a:rPr lang="pt-BR"/>
              <a:pPr>
                <a:defRPr/>
              </a:pPr>
              <a:t>24/04/2017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7173913"/>
            <a:ext cx="3860800" cy="412750"/>
          </a:xfrm>
          <a:prstGeom prst="rect">
            <a:avLst/>
          </a:prstGeom>
        </p:spPr>
        <p:txBody>
          <a:bodyPr/>
          <a:lstStyle>
            <a:lvl1pPr defTabSz="914462" fontAlgn="auto">
              <a:spcBef>
                <a:spcPts val="0"/>
              </a:spcBef>
              <a:spcAft>
                <a:spcPts val="0"/>
              </a:spcAft>
              <a:defRPr sz="1867" dirty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7173913"/>
            <a:ext cx="2844800" cy="412750"/>
          </a:xfrm>
          <a:prstGeom prst="rect">
            <a:avLst/>
          </a:prstGeom>
        </p:spPr>
        <p:txBody>
          <a:bodyPr/>
          <a:lstStyle>
            <a:lvl1pPr defTabSz="914462" fontAlgn="auto">
              <a:spcBef>
                <a:spcPts val="0"/>
              </a:spcBef>
              <a:spcAft>
                <a:spcPts val="0"/>
              </a:spcAft>
              <a:defRPr sz="1867" smtClean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BB88B6-9E03-414E-B12B-10E5FA723A3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3143291"/>
            <a:ext cx="10943167" cy="1257413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2001461"/>
            <a:ext cx="10943167" cy="500240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6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1390650"/>
            <a:ext cx="12187238" cy="624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/>
          <p:nvPr userDrawn="1">
            <p:custDataLst>
              <p:tags r:id="rId2"/>
            </p:custDataLst>
          </p:nvPr>
        </p:nvSpPr>
        <p:spPr>
          <a:xfrm>
            <a:off x="0" y="7224713"/>
            <a:ext cx="12192000" cy="515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2192000" cy="3028950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8085138" y="7359650"/>
            <a:ext cx="36941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254000" y="557213"/>
            <a:ext cx="36925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2547048"/>
            <a:ext cx="5588533" cy="2552712"/>
          </a:xfrm>
        </p:spPr>
        <p:txBody>
          <a:bodyPr lIns="231412" r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37631"/>
            <a:ext cx="5589206" cy="1069729"/>
          </a:xfr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fr-FR" dirty="0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test5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1185863"/>
            <a:ext cx="12192000" cy="655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3175" y="0"/>
            <a:ext cx="12195175" cy="3028950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pic>
        <p:nvPicPr>
          <p:cNvPr id="7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881063" y="736600"/>
            <a:ext cx="3694112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2"/>
          <p:cNvSpPr/>
          <p:nvPr userDrawn="1">
            <p:custDataLst>
              <p:tags r:id="rId5"/>
            </p:custDataLst>
          </p:nvPr>
        </p:nvSpPr>
        <p:spPr>
          <a:xfrm>
            <a:off x="0" y="7224713"/>
            <a:ext cx="12192000" cy="515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8085138" y="7359650"/>
            <a:ext cx="36941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527080" y="2222211"/>
            <a:ext cx="6664921" cy="2725724"/>
          </a:xfrm>
        </p:spPr>
        <p:txBody>
          <a:bodyPr lIns="36000" tIns="36000" rIns="360000" bIns="36000" rtlCol="0">
            <a:noAutofit/>
          </a:bodyPr>
          <a:lstStyle>
            <a:lvl1pPr algn="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568558" y="5203184"/>
            <a:ext cx="5623442" cy="2038780"/>
          </a:xfrm>
        </p:spPr>
        <p:txBody>
          <a:bodyPr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12192000" cy="718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0" y="0"/>
            <a:ext cx="12192000" cy="7239000"/>
          </a:xfrm>
          <a:prstGeom prst="rect">
            <a:avLst/>
          </a:prstGeom>
          <a:gradFill>
            <a:gsLst>
              <a:gs pos="0">
                <a:schemeClr val="bg1"/>
              </a:gs>
              <a:gs pos="64000">
                <a:schemeClr val="bg1">
                  <a:alpha val="30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9" name="Rectangle 15"/>
          <p:cNvSpPr/>
          <p:nvPr userDrawn="1"/>
        </p:nvSpPr>
        <p:spPr>
          <a:xfrm>
            <a:off x="0" y="0"/>
            <a:ext cx="12192000" cy="7239000"/>
          </a:xfrm>
          <a:prstGeom prst="rect">
            <a:avLst/>
          </a:prstGeom>
          <a:gradFill>
            <a:gsLst>
              <a:gs pos="0">
                <a:schemeClr val="bg1"/>
              </a:gs>
              <a:gs pos="64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0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398140" y="1695289"/>
            <a:ext cx="8378647" cy="3329959"/>
          </a:xfrm>
        </p:spPr>
        <p:txBody>
          <a:bodyPr/>
          <a:lstStyle/>
          <a:p>
            <a:pPr lvl="0"/>
            <a:r>
              <a:rPr lang="pt-BR" noProof="0" dirty="0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4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21" y="1532954"/>
            <a:ext cx="11385740" cy="5555054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8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22" y="2383773"/>
            <a:ext cx="11793979" cy="4544793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398139" y="1687917"/>
            <a:ext cx="11813714" cy="726447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 noProof="0" dirty="0" smtClean="0"/>
              <a:t>Clique para editar o estilo do título mestre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387335" y="1730798"/>
            <a:ext cx="5541093" cy="532240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6181955" y="1730799"/>
            <a:ext cx="5541093" cy="53337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6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 noProof="0" dirty="0" smtClean="0"/>
              <a:t>Clique para editar o estilo do título mestre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387335" y="2490996"/>
            <a:ext cx="5541093" cy="45622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6181955" y="2492623"/>
            <a:ext cx="5541093" cy="45719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387336" y="1741192"/>
            <a:ext cx="5541093" cy="737082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pt-BR" noProof="0" dirty="0" smtClean="0"/>
              <a:t>Clique para editar os estilos do texto mestre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6182333" y="1730798"/>
            <a:ext cx="5541093" cy="737082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noProof="0" dirty="0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348" y="1621851"/>
            <a:ext cx="5718048" cy="584815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348" y="2147484"/>
            <a:ext cx="5718048" cy="2101498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054" y="1621851"/>
            <a:ext cx="5718048" cy="584815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054" y="2147484"/>
            <a:ext cx="5718048" cy="2101498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292348" y="4312653"/>
            <a:ext cx="5718048" cy="584815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 smtClean="0"/>
              <a:t>Clique para editar os estilos do texto mestre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92348" y="4838283"/>
            <a:ext cx="5718048" cy="2270591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217054" y="4312653"/>
            <a:ext cx="5718048" cy="584815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 smtClean="0"/>
              <a:t>Clique para editar os estilos do texto mestre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6217054" y="4838283"/>
            <a:ext cx="5718048" cy="2270591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10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 noProof="0" dirty="0" smtClean="0"/>
              <a:t>Clique para editar o estilo do título mestre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Ligh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3143291"/>
            <a:ext cx="10943167" cy="1257413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2001461"/>
            <a:ext cx="10943167" cy="500240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 L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3143291"/>
            <a:ext cx="10943167" cy="1257413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2001461"/>
            <a:ext cx="10943167" cy="500240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3143291"/>
            <a:ext cx="10943167" cy="1257413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2001461"/>
            <a:ext cx="10943167" cy="500240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 userDrawn="1"/>
        </p:nvSpPr>
        <p:spPr>
          <a:xfrm>
            <a:off x="2" y="782592"/>
            <a:ext cx="12200449" cy="6392428"/>
          </a:xfrm>
          <a:custGeom>
            <a:avLst/>
            <a:gdLst>
              <a:gd name="connsiteX0" fmla="*/ 0 w 9906000"/>
              <a:gd name="connsiteY0" fmla="*/ 0 h 5320270"/>
              <a:gd name="connsiteX1" fmla="*/ 9906000 w 9906000"/>
              <a:gd name="connsiteY1" fmla="*/ 0 h 5320270"/>
              <a:gd name="connsiteX2" fmla="*/ 9906000 w 9906000"/>
              <a:gd name="connsiteY2" fmla="*/ 5320270 h 5320270"/>
              <a:gd name="connsiteX3" fmla="*/ 0 w 9906000"/>
              <a:gd name="connsiteY3" fmla="*/ 5320270 h 5320270"/>
              <a:gd name="connsiteX4" fmla="*/ 0 w 9906000"/>
              <a:gd name="connsiteY4" fmla="*/ 0 h 5320270"/>
              <a:gd name="connsiteX0" fmla="*/ 0 w 9906000"/>
              <a:gd name="connsiteY0" fmla="*/ 0 h 5320270"/>
              <a:gd name="connsiteX1" fmla="*/ 473676 w 9906000"/>
              <a:gd name="connsiteY1" fmla="*/ 0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0 h 5320270"/>
              <a:gd name="connsiteX1" fmla="*/ 473676 w 9906000"/>
              <a:gd name="connsiteY1" fmla="*/ 329513 h 5320270"/>
              <a:gd name="connsiteX2" fmla="*/ 9906000 w 9906000"/>
              <a:gd name="connsiteY2" fmla="*/ 0 h 5320270"/>
              <a:gd name="connsiteX3" fmla="*/ 9906000 w 9906000"/>
              <a:gd name="connsiteY3" fmla="*/ 5320270 h 5320270"/>
              <a:gd name="connsiteX4" fmla="*/ 0 w 9906000"/>
              <a:gd name="connsiteY4" fmla="*/ 5320270 h 5320270"/>
              <a:gd name="connsiteX5" fmla="*/ 0 w 9906000"/>
              <a:gd name="connsiteY5" fmla="*/ 0 h 5320270"/>
              <a:gd name="connsiteX0" fmla="*/ 0 w 9906000"/>
              <a:gd name="connsiteY0" fmla="*/ 376925 h 5697195"/>
              <a:gd name="connsiteX1" fmla="*/ 473676 w 9906000"/>
              <a:gd name="connsiteY1" fmla="*/ 706438 h 5697195"/>
              <a:gd name="connsiteX2" fmla="*/ 1242541 w 9906000"/>
              <a:gd name="connsiteY2" fmla="*/ 466168 h 5697195"/>
              <a:gd name="connsiteX3" fmla="*/ 9906000 w 9906000"/>
              <a:gd name="connsiteY3" fmla="*/ 376925 h 5697195"/>
              <a:gd name="connsiteX4" fmla="*/ 9906000 w 9906000"/>
              <a:gd name="connsiteY4" fmla="*/ 5697195 h 5697195"/>
              <a:gd name="connsiteX5" fmla="*/ 0 w 9906000"/>
              <a:gd name="connsiteY5" fmla="*/ 5697195 h 5697195"/>
              <a:gd name="connsiteX6" fmla="*/ 0 w 9906000"/>
              <a:gd name="connsiteY6" fmla="*/ 376925 h 5697195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98109 h 5718379"/>
              <a:gd name="connsiteX1" fmla="*/ 473676 w 9906000"/>
              <a:gd name="connsiteY1" fmla="*/ 727622 h 5718379"/>
              <a:gd name="connsiteX2" fmla="*/ 1098379 w 9906000"/>
              <a:gd name="connsiteY2" fmla="*/ 404974 h 5718379"/>
              <a:gd name="connsiteX3" fmla="*/ 9906000 w 9906000"/>
              <a:gd name="connsiteY3" fmla="*/ 398109 h 5718379"/>
              <a:gd name="connsiteX4" fmla="*/ 9906000 w 9906000"/>
              <a:gd name="connsiteY4" fmla="*/ 5718379 h 5718379"/>
              <a:gd name="connsiteX5" fmla="*/ 0 w 9906000"/>
              <a:gd name="connsiteY5" fmla="*/ 5718379 h 5718379"/>
              <a:gd name="connsiteX6" fmla="*/ 0 w 9906000"/>
              <a:gd name="connsiteY6" fmla="*/ 398109 h 5718379"/>
              <a:gd name="connsiteX0" fmla="*/ 0 w 9906000"/>
              <a:gd name="connsiteY0" fmla="*/ 381212 h 5701482"/>
              <a:gd name="connsiteX1" fmla="*/ 473676 w 9906000"/>
              <a:gd name="connsiteY1" fmla="*/ 710725 h 5701482"/>
              <a:gd name="connsiteX2" fmla="*/ 1098379 w 9906000"/>
              <a:gd name="connsiteY2" fmla="*/ 388077 h 5701482"/>
              <a:gd name="connsiteX3" fmla="*/ 9906000 w 9906000"/>
              <a:gd name="connsiteY3" fmla="*/ 381212 h 5701482"/>
              <a:gd name="connsiteX4" fmla="*/ 9906000 w 9906000"/>
              <a:gd name="connsiteY4" fmla="*/ 5701482 h 5701482"/>
              <a:gd name="connsiteX5" fmla="*/ 0 w 9906000"/>
              <a:gd name="connsiteY5" fmla="*/ 5701482 h 5701482"/>
              <a:gd name="connsiteX6" fmla="*/ 0 w 9906000"/>
              <a:gd name="connsiteY6" fmla="*/ 381212 h 5701482"/>
              <a:gd name="connsiteX0" fmla="*/ 0 w 9912865"/>
              <a:gd name="connsiteY0" fmla="*/ 653844 h 5974114"/>
              <a:gd name="connsiteX1" fmla="*/ 473676 w 9912865"/>
              <a:gd name="connsiteY1" fmla="*/ 983357 h 5974114"/>
              <a:gd name="connsiteX2" fmla="*/ 1098379 w 9912865"/>
              <a:gd name="connsiteY2" fmla="*/ 660709 h 5974114"/>
              <a:gd name="connsiteX3" fmla="*/ 9912865 w 9912865"/>
              <a:gd name="connsiteY3" fmla="*/ 310601 h 5974114"/>
              <a:gd name="connsiteX4" fmla="*/ 9906000 w 9912865"/>
              <a:gd name="connsiteY4" fmla="*/ 5974114 h 5974114"/>
              <a:gd name="connsiteX5" fmla="*/ 0 w 9912865"/>
              <a:gd name="connsiteY5" fmla="*/ 5974114 h 5974114"/>
              <a:gd name="connsiteX6" fmla="*/ 0 w 9912865"/>
              <a:gd name="connsiteY6" fmla="*/ 653844 h 5974114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9912865 w 9912865"/>
              <a:gd name="connsiteY3" fmla="*/ 0 h 5663513"/>
              <a:gd name="connsiteX4" fmla="*/ 9906000 w 9912865"/>
              <a:gd name="connsiteY4" fmla="*/ 5663513 h 5663513"/>
              <a:gd name="connsiteX5" fmla="*/ 0 w 9912865"/>
              <a:gd name="connsiteY5" fmla="*/ 5663513 h 5663513"/>
              <a:gd name="connsiteX6" fmla="*/ 0 w 9912865"/>
              <a:gd name="connsiteY6" fmla="*/ 343243 h 5663513"/>
              <a:gd name="connsiteX0" fmla="*/ 0 w 9912865"/>
              <a:gd name="connsiteY0" fmla="*/ 680853 h 6001123"/>
              <a:gd name="connsiteX1" fmla="*/ 473676 w 9912865"/>
              <a:gd name="connsiteY1" fmla="*/ 1010366 h 6001123"/>
              <a:gd name="connsiteX2" fmla="*/ 1098379 w 9912865"/>
              <a:gd name="connsiteY2" fmla="*/ 687718 h 6001123"/>
              <a:gd name="connsiteX3" fmla="*/ 8299622 w 9912865"/>
              <a:gd name="connsiteY3" fmla="*/ 653393 h 6001123"/>
              <a:gd name="connsiteX4" fmla="*/ 9912865 w 9912865"/>
              <a:gd name="connsiteY4" fmla="*/ 337610 h 6001123"/>
              <a:gd name="connsiteX5" fmla="*/ 9906000 w 9912865"/>
              <a:gd name="connsiteY5" fmla="*/ 6001123 h 6001123"/>
              <a:gd name="connsiteX6" fmla="*/ 0 w 9912865"/>
              <a:gd name="connsiteY6" fmla="*/ 6001123 h 6001123"/>
              <a:gd name="connsiteX7" fmla="*/ 0 w 9912865"/>
              <a:gd name="connsiteY7" fmla="*/ 680853 h 6001123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74508 h 5994778"/>
              <a:gd name="connsiteX1" fmla="*/ 473676 w 9912865"/>
              <a:gd name="connsiteY1" fmla="*/ 1004021 h 5994778"/>
              <a:gd name="connsiteX2" fmla="*/ 1098379 w 9912865"/>
              <a:gd name="connsiteY2" fmla="*/ 681373 h 5994778"/>
              <a:gd name="connsiteX3" fmla="*/ 8306487 w 9912865"/>
              <a:gd name="connsiteY3" fmla="*/ 681373 h 5994778"/>
              <a:gd name="connsiteX4" fmla="*/ 9912865 w 9912865"/>
              <a:gd name="connsiteY4" fmla="*/ 331265 h 5994778"/>
              <a:gd name="connsiteX5" fmla="*/ 9906000 w 9912865"/>
              <a:gd name="connsiteY5" fmla="*/ 5994778 h 5994778"/>
              <a:gd name="connsiteX6" fmla="*/ 0 w 9912865"/>
              <a:gd name="connsiteY6" fmla="*/ 5994778 h 5994778"/>
              <a:gd name="connsiteX7" fmla="*/ 0 w 9912865"/>
              <a:gd name="connsiteY7" fmla="*/ 674508 h 5994778"/>
              <a:gd name="connsiteX0" fmla="*/ 0 w 9912865"/>
              <a:gd name="connsiteY0" fmla="*/ 662682 h 5982952"/>
              <a:gd name="connsiteX1" fmla="*/ 473676 w 9912865"/>
              <a:gd name="connsiteY1" fmla="*/ 992195 h 5982952"/>
              <a:gd name="connsiteX2" fmla="*/ 1098379 w 9912865"/>
              <a:gd name="connsiteY2" fmla="*/ 669547 h 5982952"/>
              <a:gd name="connsiteX3" fmla="*/ 8306487 w 9912865"/>
              <a:gd name="connsiteY3" fmla="*/ 669547 h 5982952"/>
              <a:gd name="connsiteX4" fmla="*/ 9912865 w 9912865"/>
              <a:gd name="connsiteY4" fmla="*/ 319439 h 5982952"/>
              <a:gd name="connsiteX5" fmla="*/ 9906000 w 9912865"/>
              <a:gd name="connsiteY5" fmla="*/ 5982952 h 5982952"/>
              <a:gd name="connsiteX6" fmla="*/ 0 w 9912865"/>
              <a:gd name="connsiteY6" fmla="*/ 5982952 h 5982952"/>
              <a:gd name="connsiteX7" fmla="*/ 0 w 9912865"/>
              <a:gd name="connsiteY7" fmla="*/ 662682 h 5982952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  <a:gd name="connsiteX0" fmla="*/ 0 w 9912865"/>
              <a:gd name="connsiteY0" fmla="*/ 343243 h 5663513"/>
              <a:gd name="connsiteX1" fmla="*/ 473676 w 9912865"/>
              <a:gd name="connsiteY1" fmla="*/ 672756 h 5663513"/>
              <a:gd name="connsiteX2" fmla="*/ 1098379 w 9912865"/>
              <a:gd name="connsiteY2" fmla="*/ 350108 h 5663513"/>
              <a:gd name="connsiteX3" fmla="*/ 8306487 w 9912865"/>
              <a:gd name="connsiteY3" fmla="*/ 350108 h 5663513"/>
              <a:gd name="connsiteX4" fmla="*/ 9912865 w 9912865"/>
              <a:gd name="connsiteY4" fmla="*/ 0 h 5663513"/>
              <a:gd name="connsiteX5" fmla="*/ 9906000 w 9912865"/>
              <a:gd name="connsiteY5" fmla="*/ 5663513 h 5663513"/>
              <a:gd name="connsiteX6" fmla="*/ 0 w 9912865"/>
              <a:gd name="connsiteY6" fmla="*/ 5663513 h 5663513"/>
              <a:gd name="connsiteX7" fmla="*/ 0 w 9912865"/>
              <a:gd name="connsiteY7" fmla="*/ 343243 h 566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865" h="5663513">
                <a:moveTo>
                  <a:pt x="0" y="343243"/>
                </a:moveTo>
                <a:cubicBezTo>
                  <a:pt x="157892" y="453081"/>
                  <a:pt x="295189" y="308918"/>
                  <a:pt x="473676" y="672756"/>
                </a:cubicBezTo>
                <a:cubicBezTo>
                  <a:pt x="598388" y="440495"/>
                  <a:pt x="693352" y="343243"/>
                  <a:pt x="1098379" y="350108"/>
                </a:cubicBezTo>
                <a:cubicBezTo>
                  <a:pt x="2402703" y="290613"/>
                  <a:pt x="6837406" y="332946"/>
                  <a:pt x="8306487" y="350108"/>
                </a:cubicBezTo>
                <a:cubicBezTo>
                  <a:pt x="8876271" y="332946"/>
                  <a:pt x="9823622" y="502280"/>
                  <a:pt x="9912865" y="0"/>
                </a:cubicBezTo>
                <a:cubicBezTo>
                  <a:pt x="9910577" y="1887838"/>
                  <a:pt x="9908288" y="3775675"/>
                  <a:pt x="9906000" y="5663513"/>
                </a:cubicBezTo>
                <a:lnTo>
                  <a:pt x="0" y="5663513"/>
                </a:lnTo>
                <a:lnTo>
                  <a:pt x="0" y="343243"/>
                </a:lnTo>
                <a:close/>
              </a:path>
            </a:pathLst>
          </a:custGeom>
          <a:gradFill flip="none" rotWithShape="1">
            <a:gsLst>
              <a:gs pos="100000">
                <a:srgbClr val="DBEAF2"/>
              </a:gs>
              <a:gs pos="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998C85">
                  <a:lumMod val="50000"/>
                </a:srgbClr>
              </a:solidFill>
            </a:endParaRP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0" y="763588"/>
            <a:ext cx="12192000" cy="822325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Orangex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12288" y="6670675"/>
            <a:ext cx="274796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3143291"/>
            <a:ext cx="10943167" cy="1257413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2001461"/>
            <a:ext cx="10943167" cy="500240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Dark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65863" y="5495925"/>
            <a:ext cx="5894387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4419" y="3143291"/>
            <a:ext cx="10943167" cy="1257413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419" y="2001461"/>
            <a:ext cx="10943167" cy="500240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63.xml"/><Relationship Id="rId42" Type="http://schemas.openxmlformats.org/officeDocument/2006/relationships/tags" Target="../tags/tag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slideLayout" Target="../slideLayouts/slideLayout62.xml"/><Relationship Id="rId38" Type="http://schemas.openxmlformats.org/officeDocument/2006/relationships/slideLayout" Target="../slideLayouts/slideLayout67.xml"/><Relationship Id="rId46" Type="http://schemas.openxmlformats.org/officeDocument/2006/relationships/image" Target="../media/image7.emf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41" Type="http://schemas.openxmlformats.org/officeDocument/2006/relationships/tags" Target="../tags/tag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61.xml"/><Relationship Id="rId37" Type="http://schemas.openxmlformats.org/officeDocument/2006/relationships/slideLayout" Target="../slideLayouts/slideLayout66.xml"/><Relationship Id="rId40" Type="http://schemas.openxmlformats.org/officeDocument/2006/relationships/vmlDrawing" Target="../drawings/vmlDrawing1.v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4" Type="http://schemas.openxmlformats.org/officeDocument/2006/relationships/tags" Target="../tags/tag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Relationship Id="rId35" Type="http://schemas.openxmlformats.org/officeDocument/2006/relationships/slideLayout" Target="../slideLayouts/slideLayout64.xml"/><Relationship Id="rId43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258763"/>
            <a:ext cx="10944225" cy="75723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95488"/>
            <a:ext cx="10944225" cy="492601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74" r:id="rId27"/>
    <p:sldLayoutId id="2147483775" r:id="rId28"/>
    <p:sldLayoutId id="2147483776" r:id="rId29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en-US" sz="5400" kern="1200" spc="-100" dirty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atin typeface="Segoe UI Light" pitchFamily="34" charset="0"/>
          <a:ea typeface="+mn-ea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charset="0"/>
        </a:defRPr>
      </a:lvl9pPr>
    </p:titleStyle>
    <p:bodyStyle>
      <a:lvl1pPr algn="l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defRPr sz="4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j-lt"/>
          <a:ea typeface="+mn-ea"/>
          <a:cs typeface="+mn-cs"/>
        </a:defRPr>
      </a:lvl1pPr>
      <a:lvl2pPr algn="l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tabLst>
          <a:tab pos="630238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346075" indent="-230188" algn="l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772" indent="-228616" algn="l" defTabSz="9144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3" indent="-228616" algn="l" defTabSz="9144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34" indent="-228616" algn="l" defTabSz="9144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66" indent="-228616" algn="l" defTabSz="9144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31" algn="l" defTabSz="9144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4" algn="l" defTabSz="9144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6" algn="l" defTabSz="9144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7" algn="l" defTabSz="9144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9" algn="l" defTabSz="9144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0" algn="l" defTabSz="9144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5" name="Object 511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0" y="0"/>
          <a:ext cx="195263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" name="think-cell Slide" r:id="rId45" imgW="360" imgH="360" progId="">
                  <p:embed/>
                </p:oleObj>
              </mc:Choice>
              <mc:Fallback>
                <p:oleObj name="think-cell Slide" r:id="rId45" imgW="360" imgH="360" progId="">
                  <p:embed/>
                  <p:pic>
                    <p:nvPicPr>
                      <p:cNvPr id="0" name="Picture 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" name="Title Placeholder 1"/>
          <p:cNvSpPr>
            <a:spLocks noGrp="1"/>
          </p:cNvSpPr>
          <p:nvPr>
            <p:ph type="title"/>
            <p:custDataLst>
              <p:tags r:id="rId42"/>
            </p:custDataLst>
          </p:nvPr>
        </p:nvSpPr>
        <p:spPr bwMode="auto">
          <a:xfrm>
            <a:off x="0" y="14288"/>
            <a:ext cx="12192000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538" name="Text Placeholder 2"/>
          <p:cNvSpPr>
            <a:spLocks noGrp="1"/>
          </p:cNvSpPr>
          <p:nvPr>
            <p:ph type="body" idx="1"/>
            <p:custDataLst>
              <p:tags r:id="rId43"/>
            </p:custDataLst>
          </p:nvPr>
        </p:nvSpPr>
        <p:spPr bwMode="auto">
          <a:xfrm>
            <a:off x="398463" y="1695450"/>
            <a:ext cx="11615737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</a:t>
            </a:r>
          </a:p>
          <a:p>
            <a:pPr lvl="1"/>
            <a:r>
              <a:rPr lang="en-US" smtClean="0"/>
              <a:t>Text style level 2</a:t>
            </a:r>
          </a:p>
          <a:p>
            <a:pPr lvl="2"/>
            <a:r>
              <a:rPr lang="en-US" smtClean="0"/>
              <a:t>Text style level 3</a:t>
            </a:r>
          </a:p>
          <a:p>
            <a:pPr lvl="3"/>
            <a:r>
              <a:rPr lang="en-US" smtClean="0"/>
              <a:t>Text style level 4</a:t>
            </a: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0" y="649288"/>
            <a:ext cx="12192000" cy="820737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900">
              <a:solidFill>
                <a:srgbClr val="263147"/>
              </a:solidFill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57" r:id="rId8"/>
    <p:sldLayoutId id="2147483784" r:id="rId9"/>
    <p:sldLayoutId id="2147483785" r:id="rId10"/>
    <p:sldLayoutId id="2147483758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  <p:sldLayoutId id="2147483801" r:id="rId27"/>
    <p:sldLayoutId id="2147483802" r:id="rId28"/>
    <p:sldLayoutId id="2147483803" r:id="rId29"/>
    <p:sldLayoutId id="2147483804" r:id="rId30"/>
    <p:sldLayoutId id="2147483805" r:id="rId31"/>
    <p:sldLayoutId id="2147483806" r:id="rId32"/>
    <p:sldLayoutId id="2147483807" r:id="rId33"/>
    <p:sldLayoutId id="2147483808" r:id="rId34"/>
    <p:sldLayoutId id="2147483809" r:id="rId35"/>
    <p:sldLayoutId id="2147483810" r:id="rId36"/>
    <p:sldLayoutId id="2147483811" r:id="rId37"/>
    <p:sldLayoutId id="2147483812" r:id="rId3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165100" indent="-165100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006F92"/>
        </a:buClr>
        <a:buFont typeface="Wingdings" pitchFamily="2" charset="2"/>
        <a:buChar char="§"/>
        <a:defRPr sz="2200" kern="1200">
          <a:solidFill>
            <a:srgbClr val="4E4641"/>
          </a:solidFill>
          <a:latin typeface="+mn-lt"/>
          <a:ea typeface="+mn-ea"/>
          <a:cs typeface="+mn-cs"/>
        </a:defRPr>
      </a:lvl1pPr>
      <a:lvl2pPr marL="355600" indent="-180975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AC2B37"/>
        </a:buClr>
        <a:buFont typeface="Wingdings" pitchFamily="2" charset="2"/>
        <a:buChar char="§"/>
        <a:defRPr kern="1200">
          <a:solidFill>
            <a:srgbClr val="4E4641"/>
          </a:solidFill>
          <a:latin typeface="+mn-lt"/>
          <a:ea typeface="+mn-ea"/>
          <a:cs typeface="+mn-cs"/>
        </a:defRPr>
      </a:lvl2pPr>
      <a:lvl3pPr marL="536575" indent="-165100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charset="0"/>
        <a:buChar char="•"/>
        <a:defRPr sz="1600" kern="1200">
          <a:solidFill>
            <a:srgbClr val="4E4641"/>
          </a:solidFill>
          <a:latin typeface="+mn-lt"/>
          <a:ea typeface="+mn-ea"/>
          <a:cs typeface="+mn-cs"/>
        </a:defRPr>
      </a:lvl3pPr>
      <a:lvl4pPr marL="711200" indent="-165100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charset="0"/>
        <a:buChar char="–"/>
        <a:defRPr sz="1400" kern="1200">
          <a:solidFill>
            <a:srgbClr val="4E4641"/>
          </a:solidFill>
          <a:latin typeface="+mn-lt"/>
          <a:ea typeface="+mn-ea"/>
          <a:cs typeface="+mn-cs"/>
        </a:defRPr>
      </a:lvl4pPr>
      <a:lvl5pPr marL="1608138" indent="-192088" algn="l" defTabSz="912813" rtl="0" fontAlgn="base">
        <a:spcBef>
          <a:spcPct val="0"/>
        </a:spcBef>
        <a:spcAft>
          <a:spcPct val="0"/>
        </a:spcAft>
        <a:buClr>
          <a:srgbClr val="B1B1B1"/>
        </a:buClr>
        <a:buFont typeface="Arial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479425" y="884238"/>
            <a:ext cx="10942638" cy="1225550"/>
          </a:xfrm>
        </p:spPr>
        <p:txBody>
          <a:bodyPr>
            <a:noAutofit/>
          </a:bodyPr>
          <a:lstStyle/>
          <a:p>
            <a:pPr algn="ctr" defTabSz="914462" fontAlgn="auto">
              <a:spcAft>
                <a:spcPts val="0"/>
              </a:spcAft>
              <a:defRPr/>
            </a:pPr>
            <a:r>
              <a:rPr lang="pt-BR" sz="5400"/>
              <a:t>SIAOI – Sistema Administração O</a:t>
            </a:r>
            <a:r>
              <a:rPr lang="pt-BR" sz="4000"/>
              <a:t>perações</a:t>
            </a:r>
            <a:r>
              <a:rPr lang="pt-BR" sz="5400"/>
              <a:t> Imobiliária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236663" y="2976563"/>
            <a:ext cx="9604375" cy="9239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u="sng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Processo</a:t>
            </a:r>
            <a:r>
              <a:rPr lang="pt-BR" sz="5400" u="sng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 Recebimento de Valores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3" y="684213"/>
            <a:ext cx="96297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Imagem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3" y="684213"/>
            <a:ext cx="96297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4067175" y="1085850"/>
            <a:ext cx="5921375" cy="357188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700" y="2017713"/>
            <a:ext cx="9466263" cy="4248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SIAOI_RN015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Formação da linha </a:t>
            </a:r>
            <a:r>
              <a:rPr lang="pt-BR" sz="12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digitavel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Código Banco: 104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Código Moeda: 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Código do Cedente: XXXXX (2º Posição até 6º Posição do Código do Cedente)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Dígito Bloco: Padrão FEBRABAN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Código do Cedente: X (7º Posição do Código do Cedente)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Dígito Verificador Cedente: X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Código Sequencial: XXX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Constante 1 - Carteira: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Contrato: XXX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Constante 2 - Impressão: 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Dígito Código Barra: Padrão FEBRABAN: 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Contrato: XXXXXXXXX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Dígito Bloco Livre: Padrão FEBRABAN: 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Dígito Bloco: Padrão FEBRABAN: 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Dígito Código Barra: Padrão FEBRABAN: 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Fator Vencimento: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Para o EP - considerar vencimento + prazo validade boleto de cada produto, conforme parametrizada </a:t>
            </a:r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[REF35]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: XXXX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Para os negócios - considerar vencimento + prazo validade boleto de cada negócio, conforme parametrizada </a:t>
            </a:r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[REF59]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: XXXX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Valor do Boleto: XXXXXXXXXX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Exemplo: 10497.31613  35001.216049  00000.629196  3  69450000537776</a:t>
            </a:r>
            <a:endParaRPr lang="pt-BR" sz="12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angulado 22"/>
          <p:cNvCxnSpPr/>
          <p:nvPr/>
        </p:nvCxnSpPr>
        <p:spPr>
          <a:xfrm rot="16200000" flipH="1">
            <a:off x="4867275" y="1652588"/>
            <a:ext cx="574675" cy="155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38113" y="2160588"/>
            <a:ext cx="10942637" cy="500062"/>
          </a:xfrm>
        </p:spPr>
        <p:txBody>
          <a:bodyPr/>
          <a:lstStyle/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/>
              <a:t>Registro de boleto (SIGCB</a:t>
            </a:r>
            <a:r>
              <a:rPr lang="pt-BR" smtClean="0"/>
              <a:t>)  - Baixa </a:t>
            </a:r>
            <a:r>
              <a:rPr lang="pt-BR"/>
              <a:t>ou liquidação (SIGCB)</a:t>
            </a:r>
          </a:p>
          <a:p>
            <a:pPr defTabSz="914462" fontAlgn="auto"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1571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2767013"/>
            <a:ext cx="4467225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38113" y="219075"/>
            <a:ext cx="11488737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700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Canais – pagamentos oriundos pelos canais (IBC, APP, SISAG, Lotérica)</a:t>
            </a: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700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  <a:p>
            <a:pPr marL="800100" lvl="1" indent="-3429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Canal é um segmento no qual é realizado o pagamento do EP</a:t>
            </a:r>
            <a:endParaRPr lang="pt-BR" sz="2000" dirty="0">
              <a:latin typeface="+mn-lt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163638"/>
            <a:ext cx="11488738" cy="8905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700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SIGCB?</a:t>
            </a: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700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  <a:p>
            <a:pPr marL="800100" lvl="1" indent="-3429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Sistema de gerenciamento de Cobrança Bancária </a:t>
            </a:r>
            <a:endParaRPr lang="pt-BR" sz="2000" dirty="0">
              <a:latin typeface="+mn-lt"/>
              <a:cs typeface="+mn-cs"/>
            </a:endParaRPr>
          </a:p>
        </p:txBody>
      </p:sp>
      <p:pic>
        <p:nvPicPr>
          <p:cNvPr id="115717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2225" y="2767013"/>
            <a:ext cx="680878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102225" y="6188075"/>
          <a:ext cx="6808379" cy="144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8379"/>
              </a:tblGrid>
              <a:tr h="243332">
                <a:tc>
                  <a:txBody>
                    <a:bodyPr/>
                    <a:lstStyle/>
                    <a:p>
                      <a:r>
                        <a:rPr lang="pt-BR" dirty="0" smtClean="0"/>
                        <a:t>Principais Casos de</a:t>
                      </a:r>
                      <a:r>
                        <a:rPr lang="pt-BR" baseline="0" dirty="0" smtClean="0"/>
                        <a:t> Usos</a:t>
                      </a:r>
                      <a:endParaRPr lang="pt-BR" dirty="0"/>
                    </a:p>
                  </a:txBody>
                  <a:tcPr/>
                </a:tc>
              </a:tr>
              <a:tr h="10726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234615" y="273802"/>
            <a:ext cx="11724774" cy="797010"/>
          </a:xfrm>
        </p:spPr>
        <p:txBody>
          <a:bodyPr/>
          <a:lstStyle/>
          <a:p>
            <a:pPr algn="ctr"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3000" b="1" dirty="0"/>
              <a:t>Gestão de </a:t>
            </a:r>
            <a:r>
              <a:rPr lang="pt-BR" sz="3000" b="1" dirty="0" smtClean="0"/>
              <a:t>recebimento</a:t>
            </a:r>
          </a:p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2000" b="1" u="sng" dirty="0" smtClean="0"/>
              <a:t>Filtros para Consulta</a:t>
            </a:r>
            <a:endParaRPr lang="pt-BR" sz="2000" b="1" u="sng" dirty="0"/>
          </a:p>
          <a:p>
            <a:pPr defTabSz="914462" fontAlgn="auto"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5" y="982996"/>
            <a:ext cx="10762248" cy="5092951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5664"/>
              </p:ext>
            </p:extLst>
          </p:nvPr>
        </p:nvGraphicFramePr>
        <p:xfrm>
          <a:off x="234615" y="6075947"/>
          <a:ext cx="10762248" cy="149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764"/>
                <a:gridCol w="8299484"/>
              </a:tblGrid>
              <a:tr h="292404">
                <a:tc>
                  <a:txBody>
                    <a:bodyPr/>
                    <a:lstStyle/>
                    <a:p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PROCESSO</a:t>
                      </a:r>
                      <a:endParaRPr lang="pt-BR" dirty="0"/>
                    </a:p>
                  </a:txBody>
                  <a:tcPr/>
                </a:tc>
              </a:tr>
              <a:tr h="512096">
                <a:tc>
                  <a:txBody>
                    <a:bodyPr/>
                    <a:lstStyle/>
                    <a:p>
                      <a:r>
                        <a:rPr lang="pt-BR" dirty="0" smtClean="0"/>
                        <a:t>BATCH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</a:t>
                      </a:r>
                      <a:r>
                        <a:rPr lang="pt-BR" baseline="0" dirty="0" smtClean="0"/>
                        <a:t> programa AOIPB126 acerta a baixa do EP</a:t>
                      </a:r>
                      <a:endParaRPr lang="pt-BR" dirty="0"/>
                    </a:p>
                  </a:txBody>
                  <a:tcPr/>
                </a:tc>
              </a:tr>
              <a:tr h="602276">
                <a:tc>
                  <a:txBody>
                    <a:bodyPr/>
                    <a:lstStyle/>
                    <a:p>
                      <a:r>
                        <a:rPr lang="pt-BR" dirty="0" smtClean="0"/>
                        <a:t>ONLINE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Realiza os acertos na CNT_RECEBIMENTO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8" y="933172"/>
            <a:ext cx="11355081" cy="676303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56411" y="200055"/>
            <a:ext cx="11863135" cy="745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3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Gestão de recebimento</a:t>
            </a:r>
          </a:p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3000" b="1" spc="-100" dirty="0" smtClean="0">
                <a:solidFill>
                  <a:schemeClr val="bg1"/>
                </a:solidFill>
                <a:latin typeface="Segoe UI Light" pitchFamily="34" charset="0"/>
              </a:rPr>
              <a:t>Situação(encerradas ou pendentes)</a:t>
            </a:r>
            <a:endParaRPr lang="pt-BR" sz="3000" b="1" spc="-1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0411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6411" y="200055"/>
            <a:ext cx="11863135" cy="745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3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Gestão de recebimento</a:t>
            </a:r>
          </a:p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3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Inclusão </a:t>
            </a:r>
            <a:r>
              <a:rPr lang="pt-BR" sz="3000" b="1" spc="-100" dirty="0" smtClean="0">
                <a:solidFill>
                  <a:schemeClr val="bg1"/>
                </a:solidFill>
                <a:latin typeface="Segoe UI Light" pitchFamily="34" charset="0"/>
                <a:cs typeface="+mn-cs"/>
              </a:rPr>
              <a:t>manual e </a:t>
            </a:r>
            <a:r>
              <a:rPr lang="pt-BR" sz="3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cancelamento </a:t>
            </a:r>
            <a:r>
              <a:rPr lang="pt-BR" sz="3000" b="1" spc="-100" dirty="0" smtClean="0">
                <a:solidFill>
                  <a:schemeClr val="bg1"/>
                </a:solidFill>
                <a:latin typeface="Segoe UI Light" pitchFamily="34" charset="0"/>
                <a:cs typeface="+mn-cs"/>
              </a:rPr>
              <a:t>online</a:t>
            </a:r>
            <a:endParaRPr lang="pt-BR" sz="3000" b="1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2" y="1030621"/>
            <a:ext cx="11274593" cy="64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243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6411" y="200055"/>
            <a:ext cx="11863135" cy="745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3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Gestão de recebimento</a:t>
            </a:r>
          </a:p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3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Inclusão </a:t>
            </a:r>
            <a:r>
              <a:rPr lang="pt-BR" sz="3000" b="1" spc="-100" dirty="0" smtClean="0">
                <a:solidFill>
                  <a:schemeClr val="bg1"/>
                </a:solidFill>
                <a:latin typeface="Segoe UI Light" pitchFamily="34" charset="0"/>
                <a:cs typeface="+mn-cs"/>
              </a:rPr>
              <a:t>manual e </a:t>
            </a:r>
            <a:r>
              <a:rPr lang="pt-BR" sz="3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cancelamento </a:t>
            </a:r>
            <a:r>
              <a:rPr lang="pt-BR" sz="3000" b="1" spc="-100" dirty="0" smtClean="0">
                <a:solidFill>
                  <a:schemeClr val="bg1"/>
                </a:solidFill>
                <a:latin typeface="Segoe UI Light" pitchFamily="34" charset="0"/>
                <a:cs typeface="+mn-cs"/>
              </a:rPr>
              <a:t>online</a:t>
            </a:r>
            <a:endParaRPr lang="pt-BR" sz="3000" b="1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2" y="1030621"/>
            <a:ext cx="11274593" cy="64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870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6411" y="200055"/>
            <a:ext cx="11863135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3000" b="1" spc="-100" dirty="0" smtClean="0">
                <a:solidFill>
                  <a:schemeClr val="bg1"/>
                </a:solidFill>
                <a:latin typeface="Segoe UI Light" pitchFamily="34" charset="0"/>
                <a:cs typeface="+mn-cs"/>
              </a:rPr>
              <a:t>Impontualidade</a:t>
            </a:r>
            <a:endParaRPr lang="pt-BR" sz="3000" b="1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45958" y="837057"/>
            <a:ext cx="1073216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62" fontAlgn="auto">
              <a:lnSpc>
                <a:spcPct val="70000"/>
              </a:lnSpc>
              <a:spcAft>
                <a:spcPts val="0"/>
              </a:spcAft>
            </a:pPr>
            <a:r>
              <a:rPr lang="pt-BR" sz="2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Sistema identifica a impontualidade do(s) EP(s) anteriores e cobra os valores no EP corrente (boleto ou débito);</a:t>
            </a:r>
          </a:p>
          <a:p>
            <a:pPr algn="ctr" defTabSz="914462" fontAlgn="auto">
              <a:lnSpc>
                <a:spcPct val="70000"/>
              </a:lnSpc>
              <a:spcAft>
                <a:spcPts val="0"/>
              </a:spcAft>
            </a:pPr>
            <a:endParaRPr lang="pt-BR" sz="2000" b="1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  <a:p>
            <a:pPr defTabSz="914462" fontAlgn="auto">
              <a:lnSpc>
                <a:spcPct val="70000"/>
              </a:lnSpc>
              <a:spcAft>
                <a:spcPts val="0"/>
              </a:spcAft>
            </a:pPr>
            <a:r>
              <a:rPr lang="pt-BR" sz="2000" b="1" spc="-100" dirty="0" smtClean="0">
                <a:solidFill>
                  <a:schemeClr val="bg1"/>
                </a:solidFill>
                <a:latin typeface="Segoe UI Light" pitchFamily="34" charset="0"/>
                <a:cs typeface="+mn-cs"/>
              </a:rPr>
              <a:t>Composição da Impontualidade</a:t>
            </a:r>
            <a:r>
              <a:rPr lang="pt-BR" sz="2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: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BR" sz="2000" b="1" spc="-100" dirty="0" smtClean="0">
                <a:solidFill>
                  <a:schemeClr val="bg1"/>
                </a:solidFill>
                <a:latin typeface="Segoe UI Light" pitchFamily="34" charset="0"/>
                <a:cs typeface="+mn-cs"/>
              </a:rPr>
              <a:t>Juros;</a:t>
            </a:r>
            <a:endParaRPr lang="pt-BR" sz="2000" b="1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pt-BR" sz="2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Juros Moratório;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BR" sz="2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Atualização Monetária;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BR" sz="2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Juros Remuneratórios;.</a:t>
            </a:r>
          </a:p>
          <a:p>
            <a:pPr defTabSz="914462" fontAlgn="auto">
              <a:lnSpc>
                <a:spcPct val="70000"/>
              </a:lnSpc>
              <a:spcAft>
                <a:spcPts val="0"/>
              </a:spcAft>
            </a:pPr>
            <a:endParaRPr lang="pt-BR" sz="2000" b="1" spc="-100" dirty="0" smtClean="0">
              <a:solidFill>
                <a:schemeClr val="bg1"/>
              </a:solidFill>
              <a:latin typeface="Segoe UI Light" pitchFamily="34" charset="0"/>
              <a:cs typeface="+mn-cs"/>
            </a:endParaRPr>
          </a:p>
          <a:p>
            <a:pPr defTabSz="914462" fontAlgn="auto">
              <a:lnSpc>
                <a:spcPct val="70000"/>
              </a:lnSpc>
              <a:spcAft>
                <a:spcPts val="0"/>
              </a:spcAft>
            </a:pPr>
            <a:r>
              <a:rPr lang="pt-BR" sz="2000" b="1" spc="-100" dirty="0" smtClean="0">
                <a:solidFill>
                  <a:schemeClr val="bg1"/>
                </a:solidFill>
                <a:latin typeface="Segoe UI Light" pitchFamily="34" charset="0"/>
                <a:cs typeface="+mn-cs"/>
              </a:rPr>
              <a:t>Tabela: CNT_AMORTIZACAO</a:t>
            </a:r>
          </a:p>
          <a:p>
            <a:pPr defTabSz="914462" fontAlgn="auto">
              <a:lnSpc>
                <a:spcPct val="70000"/>
              </a:lnSpc>
              <a:spcAft>
                <a:spcPts val="0"/>
              </a:spcAft>
            </a:pPr>
            <a:endParaRPr lang="pt-BR" sz="2000" b="1" spc="-100" dirty="0" smtClean="0">
              <a:solidFill>
                <a:schemeClr val="bg1"/>
              </a:solidFill>
              <a:latin typeface="Segoe UI Light" pitchFamily="34" charset="0"/>
              <a:cs typeface="+mn-cs"/>
            </a:endParaRPr>
          </a:p>
          <a:p>
            <a:pPr defTabSz="914462" fontAlgn="auto">
              <a:lnSpc>
                <a:spcPct val="70000"/>
              </a:lnSpc>
              <a:spcAft>
                <a:spcPts val="0"/>
              </a:spcAft>
            </a:pPr>
            <a:r>
              <a:rPr lang="pt-BR" sz="2000" b="1" spc="-100" dirty="0" smtClean="0">
                <a:solidFill>
                  <a:schemeClr val="bg1"/>
                </a:solidFill>
                <a:latin typeface="Segoe UI Light" pitchFamily="34" charset="0"/>
                <a:cs typeface="+mn-cs"/>
              </a:rPr>
              <a:t>Diária </a:t>
            </a:r>
            <a:r>
              <a:rPr lang="pt-BR" sz="2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– AOIPB126 recupera a diferença de valores existentes no contrato</a:t>
            </a:r>
          </a:p>
          <a:p>
            <a:pPr algn="ctr" defTabSz="914462" fontAlgn="auto">
              <a:lnSpc>
                <a:spcPct val="70000"/>
              </a:lnSpc>
              <a:spcAft>
                <a:spcPts val="0"/>
              </a:spcAft>
            </a:pPr>
            <a:r>
              <a:rPr lang="pt-BR" sz="30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	</a:t>
            </a:r>
            <a:endParaRPr lang="pt-BR" sz="3000" b="1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8" y="4138863"/>
            <a:ext cx="9553074" cy="34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1008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6411" y="200055"/>
            <a:ext cx="11863135" cy="444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bg1"/>
                </a:solidFill>
              </a:rPr>
              <a:t>Análise de diferença de Valor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22683" y="1330350"/>
            <a:ext cx="105516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Caso de uso: </a:t>
            </a:r>
            <a:r>
              <a:rPr lang="pt-BR" b="1" dirty="0" err="1">
                <a:solidFill>
                  <a:schemeClr val="bg1"/>
                </a:solidFill>
              </a:rPr>
              <a:t>SIAOI_UC_Gera_Negocio_Analise_Diferenca_Valor</a:t>
            </a:r>
            <a:endParaRPr lang="pt-BR" b="1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1"/>
                </a:solidFill>
              </a:rPr>
              <a:t>Sistema identifica contratos que possuem diferença de valores com situação não-liquidada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1"/>
                </a:solidFill>
              </a:rPr>
              <a:t>Sistema Calcula Diferença de Valor (</a:t>
            </a:r>
            <a:r>
              <a:rPr lang="pt-BR" b="1" dirty="0" err="1">
                <a:solidFill>
                  <a:schemeClr val="bg1"/>
                </a:solidFill>
              </a:rPr>
              <a:t>SIAOI_UC_Calcula_Diferenca_Valor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	Diária - </a:t>
            </a:r>
            <a:r>
              <a:rPr lang="pt-BR" b="1" dirty="0">
                <a:solidFill>
                  <a:schemeClr val="bg1"/>
                </a:solidFill>
              </a:rPr>
              <a:t>AOIPB214</a:t>
            </a:r>
            <a:r>
              <a:rPr lang="pt-BR" dirty="0">
                <a:solidFill>
                  <a:schemeClr val="bg1"/>
                </a:solidFill>
              </a:rPr>
              <a:t> recupera a diferença de valores existentes no contrato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	Sistema identifica o tipo de diferença de valor do contrato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	Sistema atualiza a diferença de valor para cada componente do contrato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solidFill>
                  <a:schemeClr val="bg1"/>
                </a:solidFill>
              </a:rPr>
              <a:t>	Sistema registra diferença atualizada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1"/>
                </a:solidFill>
              </a:rPr>
              <a:t>Sistema seleciona contratos cujo valor da diferença de valor seja superior (em módulo) ao valor do Encargo Periódico Total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1"/>
                </a:solidFill>
              </a:rPr>
              <a:t>Sistema "gera" e "grava" proposta de Negociação solicitada de análise de diferença de valores para os contratos</a:t>
            </a:r>
          </a:p>
          <a:p>
            <a:pPr fontAlgn="auto">
              <a:spcAft>
                <a:spcPts val="0"/>
              </a:spcAft>
              <a:defRPr/>
            </a:pPr>
            <a:endParaRPr lang="pt-BR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err="1">
                <a:solidFill>
                  <a:schemeClr val="bg1"/>
                </a:solidFill>
              </a:rPr>
              <a:t>Obs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b="1" dirty="0" err="1">
                <a:solidFill>
                  <a:schemeClr val="bg1"/>
                </a:solidFill>
              </a:rPr>
              <a:t>SIAOI_UC_Mantem_Cond_Atualizacao_Diferenca_Valor</a:t>
            </a:r>
            <a:endParaRPr lang="pt-BR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15147"/>
              </p:ext>
            </p:extLst>
          </p:nvPr>
        </p:nvGraphicFramePr>
        <p:xfrm>
          <a:off x="768266" y="5289707"/>
          <a:ext cx="10372975" cy="199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491"/>
                <a:gridCol w="7496484"/>
              </a:tblGrid>
              <a:tr h="292404">
                <a:tc>
                  <a:txBody>
                    <a:bodyPr/>
                    <a:lstStyle/>
                    <a:p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55949">
                <a:tc>
                  <a:txBody>
                    <a:bodyPr/>
                    <a:lstStyle/>
                    <a:p>
                      <a:r>
                        <a:rPr lang="pt-BR" dirty="0" smtClean="0"/>
                        <a:t>MALHA BATCH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fontAlgn="auto">
                        <a:spcAft>
                          <a:spcPts val="0"/>
                        </a:spcAft>
                        <a:defRPr/>
                      </a:pPr>
                      <a:r>
                        <a:rPr lang="pt-BR" dirty="0" smtClean="0"/>
                        <a:t>AOIL1MZJ, AOID1MZJ, AOI14MZA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962486">
                <a:tc>
                  <a:txBody>
                    <a:bodyPr/>
                    <a:lstStyle/>
                    <a:p>
                      <a:r>
                        <a:rPr lang="pt-BR" dirty="0" smtClean="0"/>
                        <a:t>TABELAS PRINCIPAIS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fontAlgn="auto">
                        <a:spcAft>
                          <a:spcPts val="0"/>
                        </a:spcAft>
                        <a:defRPr/>
                      </a:pPr>
                      <a:r>
                        <a:rPr lang="pt-BR" dirty="0" smtClean="0"/>
                        <a:t>CNT_GERA_OCORRENCIA, CNT_NEG_ANALIS_DIF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defRPr/>
                      </a:pPr>
                      <a:r>
                        <a:rPr lang="pt-BR" dirty="0" smtClean="0"/>
                        <a:t>CNT_DIF_PAGTO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886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296863" y="173038"/>
            <a:ext cx="10942637" cy="500062"/>
          </a:xfrm>
        </p:spPr>
        <p:txBody>
          <a:bodyPr/>
          <a:lstStyle/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b="1" dirty="0"/>
              <a:t>Contabilização</a:t>
            </a:r>
          </a:p>
          <a:p>
            <a:pPr defTabSz="914462" fontAlgn="auto"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7" y="1042499"/>
            <a:ext cx="11681762" cy="41346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77627" y="619043"/>
            <a:ext cx="35394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Segoe UI Light" pitchFamily="34" charset="0"/>
              </a:rPr>
              <a:t>Expectativa de Recebimento - EP</a:t>
            </a:r>
            <a:endParaRPr lang="pt-BR" sz="2000" b="1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96863" y="4869327"/>
            <a:ext cx="175047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Segoe UI Light" pitchFamily="34" charset="0"/>
              </a:rPr>
              <a:t>Recebimento EP</a:t>
            </a:r>
            <a:endParaRPr lang="pt-BR" sz="2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77627" y="5292783"/>
            <a:ext cx="36788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pt-BR" dirty="0"/>
              <a:t>Contabilização da Impontualidade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13815"/>
              </p:ext>
            </p:extLst>
          </p:nvPr>
        </p:nvGraphicFramePr>
        <p:xfrm>
          <a:off x="277627" y="5700392"/>
          <a:ext cx="10372975" cy="141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491"/>
                <a:gridCol w="7496484"/>
              </a:tblGrid>
              <a:tr h="23880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STATUS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572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MALHA BATCH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75408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EVENTOS</a:t>
                      </a:r>
                      <a:r>
                        <a:rPr lang="pt-BR" sz="1400" baseline="0" dirty="0" smtClean="0"/>
                        <a:t> CONTÁBEIS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96963" y="836613"/>
            <a:ext cx="10944225" cy="442912"/>
          </a:xfrm>
        </p:spPr>
        <p:txBody>
          <a:bodyPr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4000" smtClean="0"/>
              <a:t>Assuntos a serem abordados:</a:t>
            </a:r>
          </a:p>
        </p:txBody>
      </p:sp>
      <p:sp>
        <p:nvSpPr>
          <p:cNvPr id="5" name="Retângulo 4"/>
          <p:cNvSpPr/>
          <p:nvPr/>
        </p:nvSpPr>
        <p:spPr>
          <a:xfrm>
            <a:off x="995363" y="1495425"/>
            <a:ext cx="8936037" cy="500444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Composição do encargo periódico – hierarquização</a:t>
            </a:r>
          </a:p>
          <a:p>
            <a:pPr marL="800100" lvl="1" indent="-3429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Impontualidades e diferença de valores</a:t>
            </a:r>
          </a:p>
          <a:p>
            <a:pPr lvl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Geração dos encargos (Necessários duas diárias para executar)</a:t>
            </a: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Emissão de Boleto (Primeira e segunda via, online e batch)</a:t>
            </a:r>
          </a:p>
          <a:p>
            <a:pPr marL="800100" lvl="1" indent="-3429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Emissão de boleto de negócio</a:t>
            </a:r>
          </a:p>
          <a:p>
            <a:pPr lvl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Registro de boleto (SIGCB)</a:t>
            </a:r>
          </a:p>
          <a:p>
            <a:pPr marL="800100" lvl="1" indent="-3429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Canais – pagamentos oriundos pelos canais (IBC, SISAG, Lotérica e </a:t>
            </a:r>
            <a:r>
              <a:rPr lang="pt-BR" sz="2400" dirty="0" err="1">
                <a:solidFill>
                  <a:schemeClr val="bg1"/>
                </a:solidFill>
                <a:latin typeface="+mn-lt"/>
                <a:cs typeface="+mn-cs"/>
              </a:rPr>
              <a:t>etc</a:t>
            </a: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)</a:t>
            </a:r>
          </a:p>
          <a:p>
            <a:pPr marL="800100" lvl="1" indent="-3429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Baixa ou liquidação (SIGCB)</a:t>
            </a:r>
          </a:p>
          <a:p>
            <a:pPr lvl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+mn-lt"/>
                <a:cs typeface="+mn-cs"/>
              </a:rPr>
              <a:t>Gestão de recebimento (Inclusão manual, cancelamento online, pendência e como funciona)</a:t>
            </a: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 smtClean="0">
                <a:solidFill>
                  <a:schemeClr val="bg1"/>
                </a:solidFill>
                <a:latin typeface="+mn-lt"/>
                <a:cs typeface="+mn-cs"/>
              </a:rPr>
              <a:t>Análise de diferença de Valor</a:t>
            </a: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 smtClean="0">
                <a:solidFill>
                  <a:schemeClr val="bg1"/>
                </a:solidFill>
                <a:latin typeface="+mn-lt"/>
                <a:cs typeface="+mn-cs"/>
              </a:rPr>
              <a:t>Contabilização</a:t>
            </a:r>
            <a:endParaRPr lang="pt-BR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296863" y="173038"/>
            <a:ext cx="10942637" cy="500062"/>
          </a:xfrm>
        </p:spPr>
        <p:txBody>
          <a:bodyPr/>
          <a:lstStyle/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b="1" dirty="0"/>
              <a:t>Contabilização</a:t>
            </a:r>
          </a:p>
          <a:p>
            <a:pPr defTabSz="914462" fontAlgn="auto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6863" y="673100"/>
            <a:ext cx="175047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Segoe UI Light" pitchFamily="34" charset="0"/>
              </a:rPr>
              <a:t>Recebimento EP</a:t>
            </a:r>
            <a:endParaRPr lang="pt-BR" sz="2000" b="1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00634"/>
              </p:ext>
            </p:extLst>
          </p:nvPr>
        </p:nvGraphicFramePr>
        <p:xfrm>
          <a:off x="296863" y="1173162"/>
          <a:ext cx="11681762" cy="4945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3068"/>
                <a:gridCol w="866273"/>
                <a:gridCol w="1046748"/>
                <a:gridCol w="454359"/>
                <a:gridCol w="1160112"/>
                <a:gridCol w="1237013"/>
                <a:gridCol w="1083211"/>
                <a:gridCol w="3560978"/>
              </a:tblGrid>
              <a:tr h="2014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Fato </a:t>
                      </a:r>
                      <a:endParaRPr lang="pt-B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Evento SIAOI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Evento SINAF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DV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Débito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Nome da subconta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Crédito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Nome da subconta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</a:tr>
              <a:tr h="845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Classificação do valor pago pelo cliente referente ao valor do encargo mensal</a:t>
                      </a:r>
                      <a:endParaRPr lang="pt-B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360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40031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4.9.9.92.18.10-0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FINANC IMOB - SIOPI - ARRECADACOES A CLASSIFICAR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1.6.4.30.12.01-0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FINANC IMOB PF - RESIDENCIAL/ ENCARGOS A RECEBER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</a:tr>
              <a:tr h="845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Classificação do valor de Diferença Credora gerada pelo recebimento do encargo mensal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361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40039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4.9.9.92.18.10-0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FINANC IMOB - SIOPI - ARRECADACOES A CLASSIFICAR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4.9.9.92.29.27-7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SIOPI - DIF CREDORA NO RECEBIMENTO DE EP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</a:tr>
              <a:tr h="845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Classificação do valor da diferença Devedora gerada pelo recebimento do encargo mensal</a:t>
                      </a:r>
                      <a:endParaRPr lang="pt-B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362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40040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1.6.4.30.12.06-1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FINANC IMOB PF - DIF DE ENC A RECEBER - SIOPI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1.6.4.30.12.01-0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FINANC IMOB PF - RESIDENCIAL/ ENCARGOS A RECEBER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</a:tr>
              <a:tr h="845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Classificação do valor dos Encargos Moratórios Apurados na Data de Recebimento do EP.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363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40021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4.9.9.92.18.10-0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FINANC IMOB - SIOPI - ARRECADACOES A CLASSIFICAR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7.1.1.65.40.01-5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RDAS DE FINANC HABIT PF - ENC ATRASO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</a:tr>
              <a:tr h="680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Diferença de Pagamento Credora Utilizada no Pagamento do EP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512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40037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4.9.9.92.29.27-7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SIOPI - DIF CREDORA NO RECEBIMENTO DE EP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1.6.4.30.12.01-0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FINANC IMOB PF - RESIDENCIAL/ ENCARGOS A RECEBER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</a:tr>
              <a:tr h="680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Diferença de Pagamento Devedora quitada pelo pagamento do EP</a:t>
                      </a:r>
                      <a:endParaRPr lang="pt-B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511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40038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4.9.9.92.18.10-0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FINANC IMOB - SIOPI - ARRECADACOES A CLASSIFICAR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1.6.4.30.12.06-1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FINANC IMOB PF - DIF DE ENC A RECEBER - SIOPI </a:t>
                      </a:r>
                      <a:endParaRPr lang="pt-B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7" marR="8077" marT="8077" marB="807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60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0" y="2214563"/>
            <a:ext cx="12192000" cy="1225550"/>
          </a:xfrm>
        </p:spPr>
        <p:txBody>
          <a:bodyPr>
            <a:noAutofit/>
          </a:bodyPr>
          <a:lstStyle/>
          <a:p>
            <a:pPr algn="ctr" defTabSz="914462" fontAlgn="auto">
              <a:spcAft>
                <a:spcPts val="0"/>
              </a:spcAft>
              <a:defRPr/>
            </a:pPr>
            <a:r>
              <a:rPr lang="pt-BR" sz="6000"/>
              <a:t>A vida pede mais que um Banco!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pt-BR" sz="4000">
                <a:ln>
                  <a:noFill/>
                </a:ln>
                <a:solidFill>
                  <a:schemeClr val="bg1"/>
                </a:solidFill>
              </a:rPr>
              <a:t/>
            </a:r>
            <a:br>
              <a:rPr lang="pt-BR" sz="4000">
                <a:ln>
                  <a:noFill/>
                </a:ln>
                <a:solidFill>
                  <a:schemeClr val="bg1"/>
                </a:solidFill>
              </a:rPr>
            </a:br>
            <a:r>
              <a:rPr lang="pt-BR" sz="4000">
                <a:ln>
                  <a:noFill/>
                </a:ln>
                <a:solidFill>
                  <a:schemeClr val="bg1"/>
                </a:solidFill>
              </a:rPr>
              <a:t>Conceitos Básicos</a:t>
            </a:r>
            <a:br>
              <a:rPr lang="pt-BR" sz="4000">
                <a:ln>
                  <a:noFill/>
                </a:ln>
                <a:solidFill>
                  <a:schemeClr val="bg1"/>
                </a:solidFill>
              </a:rPr>
            </a:br>
            <a:endParaRPr lang="pt-BR" sz="4000">
              <a:ln>
                <a:noFill/>
              </a:ln>
              <a:solidFill>
                <a:schemeClr val="bg1"/>
              </a:solidFill>
            </a:endParaRPr>
          </a:p>
        </p:txBody>
      </p:sp>
      <p:graphicFrame>
        <p:nvGraphicFramePr>
          <p:cNvPr id="200748" name="Group 4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2317589"/>
              </p:ext>
            </p:extLst>
          </p:nvPr>
        </p:nvGraphicFramePr>
        <p:xfrm>
          <a:off x="623888" y="1460500"/>
          <a:ext cx="10944225" cy="5050156"/>
        </p:xfrm>
        <a:graphic>
          <a:graphicData uri="http://schemas.openxmlformats.org/drawingml/2006/table">
            <a:tbl>
              <a:tblPr/>
              <a:tblGrid>
                <a:gridCol w="3825875"/>
                <a:gridCol w="7118350"/>
              </a:tblGrid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 UI" pitchFamily="34" charset="0"/>
                          <a:cs typeface="Arial" charset="0"/>
                        </a:rPr>
                        <a:t>SISTEMAS</a:t>
                      </a:r>
                    </a:p>
                  </a:txBody>
                  <a:tcPr marL="38814" marR="388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 UI" pitchFamily="34" charset="0"/>
                          <a:cs typeface="Arial" charset="0"/>
                        </a:rPr>
                        <a:t>O QUE FAZ? </a:t>
                      </a:r>
                    </a:p>
                  </a:txBody>
                  <a:tcPr marL="38814" marR="388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NSGD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Solução de Gestão de Depósitos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4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Nova solução</a:t>
                      </a:r>
                      <a:r>
                        <a:rPr lang="pt-B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gerencia as informações dos débitos</a:t>
                      </a:r>
                      <a:r>
                        <a:rPr lang="pt-B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automáticos dos clientes</a:t>
                      </a:r>
                      <a:endParaRPr lang="pt-B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0762"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SITAH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de tratamento de Arquivos Habitacionais</a:t>
                      </a:r>
                      <a:endParaRPr lang="pt-BR" sz="14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 gerencia os arquivos do negocio habitação;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t-B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 pagamentos do NSGD não recebidos pelo SITAH</a:t>
                      </a:r>
                      <a:endParaRPr lang="pt-B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SIGCB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de Gestão de Cobrança Bancária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4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Controla todo o processo da cobrança bancária se relaciona diretamente com a CIP (SILOC)</a:t>
                      </a:r>
                      <a:endParaRPr lang="pt-B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SINAF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de interface da Área Financeira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4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Responsável pela gestão contábil na CAIXA;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Recebe informações dos processos/negócios  da CAIXA para proporcionar a gestão contábil (conformidade e normas institucionais e governamentais); </a:t>
                      </a: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Arquivo 128 (Gerado pelo programa Cobol 128) </a:t>
                      </a:r>
                      <a:endParaRPr lang="pt-B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SIDEC</a:t>
                      </a:r>
                      <a:endParaRPr lang="pt-BR" sz="14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Solução</a:t>
                      </a:r>
                      <a:r>
                        <a:rPr lang="pt-B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atual que </a:t>
                      </a: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gerencia as informações dos débitos</a:t>
                      </a:r>
                      <a:r>
                        <a:rPr lang="pt-B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automáticos dos clientes</a:t>
                      </a:r>
                      <a:endParaRPr lang="pt-B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62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pt-BR" sz="4000">
                <a:ln>
                  <a:noFill/>
                </a:ln>
                <a:solidFill>
                  <a:schemeClr val="bg1"/>
                </a:solidFill>
              </a:rPr>
              <a:t/>
            </a:r>
            <a:br>
              <a:rPr lang="pt-BR" sz="4000">
                <a:ln>
                  <a:noFill/>
                </a:ln>
                <a:solidFill>
                  <a:schemeClr val="bg1"/>
                </a:solidFill>
              </a:rPr>
            </a:br>
            <a:r>
              <a:rPr lang="pt-BR" sz="4000">
                <a:ln>
                  <a:noFill/>
                </a:ln>
                <a:solidFill>
                  <a:schemeClr val="bg1"/>
                </a:solidFill>
              </a:rPr>
              <a:t>Conceitos Básicos</a:t>
            </a:r>
            <a:br>
              <a:rPr lang="pt-BR" sz="4000">
                <a:ln>
                  <a:noFill/>
                </a:ln>
                <a:solidFill>
                  <a:schemeClr val="bg1"/>
                </a:solidFill>
              </a:rPr>
            </a:br>
            <a:endParaRPr lang="pt-BR" sz="40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680327"/>
            <a:ext cx="8905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64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2" name="Rectangle 26"/>
          <p:cNvSpPr>
            <a:spLocks noGrp="1"/>
          </p:cNvSpPr>
          <p:nvPr>
            <p:ph type="title" idx="4294967295"/>
          </p:nvPr>
        </p:nvSpPr>
        <p:spPr bwMode="auto">
          <a:xfrm>
            <a:off x="623888" y="258763"/>
            <a:ext cx="10944225" cy="1974850"/>
          </a:xfrm>
          <a:noFill/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pt-BR" sz="4400">
                <a:ln>
                  <a:noFill/>
                </a:ln>
                <a:solidFill>
                  <a:schemeClr val="bg1"/>
                </a:solidFill>
              </a:rPr>
              <a:t/>
            </a:r>
            <a:br>
              <a:rPr lang="pt-BR" sz="4400">
                <a:ln>
                  <a:noFill/>
                </a:ln>
                <a:solidFill>
                  <a:schemeClr val="bg1"/>
                </a:solidFill>
              </a:rPr>
            </a:br>
            <a:r>
              <a:rPr lang="pt-BR" sz="4400">
                <a:ln>
                  <a:noFill/>
                </a:ln>
                <a:solidFill>
                  <a:schemeClr val="bg1"/>
                </a:solidFill>
              </a:rPr>
              <a:t>Conceitos Básicos</a:t>
            </a:r>
            <a:br>
              <a:rPr lang="pt-BR" sz="4400">
                <a:ln>
                  <a:noFill/>
                </a:ln>
                <a:solidFill>
                  <a:schemeClr val="bg1"/>
                </a:solidFill>
              </a:rPr>
            </a:br>
            <a:endParaRPr lang="pt-BR" sz="44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4294967295"/>
          </p:nvPr>
        </p:nvSpPr>
        <p:spPr/>
        <p:txBody>
          <a:bodyPr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400" b="1" smtClean="0">
                <a:solidFill>
                  <a:schemeClr val="bg1"/>
                </a:solidFill>
              </a:rPr>
              <a:t>Nomenclaturas utilizadas:</a:t>
            </a:r>
          </a:p>
          <a:p>
            <a:r>
              <a:rPr lang="pt-BR" sz="2400" smtClean="0">
                <a:solidFill>
                  <a:schemeClr val="bg1"/>
                </a:solidFill>
              </a:rPr>
              <a:t>EP – encardo periódico/parcela/cobrança mensal;</a:t>
            </a:r>
          </a:p>
          <a:p>
            <a:r>
              <a:rPr lang="pt-BR" sz="2400" smtClean="0">
                <a:solidFill>
                  <a:schemeClr val="bg1"/>
                </a:solidFill>
              </a:rPr>
              <a:t>Recebível – expectativa de pagamento para um EP ou negócios financeiros;</a:t>
            </a:r>
          </a:p>
          <a:p>
            <a:r>
              <a:rPr lang="pt-BR" sz="2400" smtClean="0">
                <a:solidFill>
                  <a:schemeClr val="bg1"/>
                </a:solidFill>
              </a:rPr>
              <a:t>Recebimento – pagamento realizado de fato;</a:t>
            </a:r>
          </a:p>
          <a:p>
            <a:r>
              <a:rPr lang="pt-BR" sz="2400" smtClean="0">
                <a:solidFill>
                  <a:schemeClr val="bg1"/>
                </a:solidFill>
              </a:rPr>
              <a:t>Baixa – vinculação de um recebível a um recebimento;</a:t>
            </a:r>
          </a:p>
          <a:p>
            <a:r>
              <a:rPr lang="pt-BR" sz="2400" smtClean="0">
                <a:solidFill>
                  <a:schemeClr val="bg1"/>
                </a:solidFill>
              </a:rPr>
              <a:t>Baixa (SIGCB) – cancelamento de um boleto, podendo ser por decurso de prazo;</a:t>
            </a:r>
          </a:p>
          <a:p>
            <a:r>
              <a:rPr lang="pt-BR" sz="2400" smtClean="0">
                <a:solidFill>
                  <a:schemeClr val="bg1"/>
                </a:solidFill>
              </a:rPr>
              <a:t>Liquidação – finalização do contrato mediante pagamento de todo saldo devedor;</a:t>
            </a:r>
          </a:p>
          <a:p>
            <a:r>
              <a:rPr lang="pt-BR" sz="2400" smtClean="0">
                <a:solidFill>
                  <a:schemeClr val="bg1"/>
                </a:solidFill>
              </a:rPr>
              <a:t>Liquidação (SIGCB) – pagamento realizado para um boleto.</a:t>
            </a:r>
          </a:p>
          <a:p>
            <a:endParaRPr lang="pt-BR" sz="2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90500" y="185738"/>
            <a:ext cx="10944225" cy="442912"/>
          </a:xfrm>
        </p:spPr>
        <p:txBody>
          <a:bodyPr>
            <a:noAutofit/>
          </a:bodyPr>
          <a:lstStyle/>
          <a:p>
            <a:pPr defTabSz="914462" fontAlgn="auto">
              <a:spcAft>
                <a:spcPts val="0"/>
              </a:spcAft>
              <a:defRPr/>
            </a:pPr>
            <a:r>
              <a:rPr lang="pt-BR" sz="4400"/>
              <a:t>Conceitos Básicos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14331"/>
              </p:ext>
            </p:extLst>
          </p:nvPr>
        </p:nvGraphicFramePr>
        <p:xfrm>
          <a:off x="293688" y="862013"/>
          <a:ext cx="10351057" cy="6396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142"/>
                <a:gridCol w="6296891"/>
                <a:gridCol w="2258024"/>
              </a:tblGrid>
              <a:tr h="155863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 Cobol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que faz?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Tabelas Principais </a:t>
                      </a:r>
                    </a:p>
                  </a:txBody>
                  <a:tcPr marL="38814" marR="38814" marT="0" marB="0"/>
                </a:tc>
              </a:tr>
              <a:tr h="807159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AOIPB126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programa gera a tabela de recebível para os </a:t>
                      </a:r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EPs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Além disso, esse programa envia para a gráfica os boletos dos contratos definidos como pagamento por boleto e os demonstrativos para os contratos definido como debito em conta.</a:t>
                      </a:r>
                    </a:p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Observações:</a:t>
                      </a:r>
                    </a:p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Esse processo é baseado no parâmetro “prazo de expedição/solicitação debito”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effectLst/>
                        </a:rPr>
                        <a:t> </a:t>
                      </a:r>
                      <a:endParaRPr lang="pt-BR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345698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AOIPB511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Verifica se o contrato tem o recebível como criado após isso envia para o SIGCB o boleto para registro 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 </a:t>
                      </a:r>
                      <a:endParaRPr lang="pt-B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452982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AOIPB188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Fonte de recebimento 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pagamentos referente ao débito em conta (SITAH).</a:t>
                      </a:r>
                    </a:p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Obs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Sistema legado está sendo substituído pelo NSGD.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 </a:t>
                      </a:r>
                      <a:endParaRPr lang="pt-B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214569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AOIPB229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Fonte de recebimento de pagamentos referente ao débito em conta (NSGD).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 </a:t>
                      </a:r>
                      <a:endParaRPr lang="pt-B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393380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 512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Fonte de recebimento de pagamentos referente a boletos bancários (SIGCB).</a:t>
                      </a:r>
                    </a:p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Além disso, o programa é responsável por tratar todo tipo de retorno oriundo do SIGCB, por exemplo um decurso de prazo de boleto.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 </a:t>
                      </a:r>
                      <a:endParaRPr lang="pt-B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343264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 106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Responsável por vincular um recebimento ao um recebível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 </a:t>
                      </a:r>
                      <a:endParaRPr lang="pt-B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343264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 101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Esse programa integra um negócio ao um recebimento. 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 </a:t>
                      </a:r>
                      <a:endParaRPr lang="pt-B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343264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 228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Crítica do fluxo de comunicação com o NSGD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 </a:t>
                      </a:r>
                      <a:endParaRPr lang="pt-B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343264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 124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 o processo contábil do pagamento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 </a:t>
                      </a:r>
                      <a:endParaRPr lang="pt-B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343264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 128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Envio ao SINAF das informações contábil </a:t>
                      </a: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effectLst/>
                        </a:rPr>
                        <a:t> </a:t>
                      </a:r>
                      <a:endParaRPr lang="pt-BR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  <a:tr h="343264"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AOIPB 214</a:t>
                      </a:r>
                      <a:endParaRPr lang="pt-B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 marL="0" algn="l" defTabSz="914462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</a:t>
                      </a:r>
                      <a:r>
                        <a:rPr lang="pt-B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proposta de negócio de análise de diferença de valor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14" marR="388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4" marR="38814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520700" y="300038"/>
            <a:ext cx="10944225" cy="554037"/>
          </a:xfrm>
        </p:spPr>
        <p:txBody>
          <a:bodyPr/>
          <a:lstStyle/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3200"/>
              <a:t>Composição do encargo periódico</a:t>
            </a:r>
          </a:p>
          <a:p>
            <a:pPr defTabSz="914462" fontAlgn="auto">
              <a:spcAft>
                <a:spcPts val="0"/>
              </a:spcAft>
              <a:defRPr/>
            </a:pPr>
            <a:endParaRPr lang="pt-BR" b="1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60400" y="1538288"/>
          <a:ext cx="9492916" cy="1304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6458"/>
                <a:gridCol w="4746458"/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Prestação Efetiva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(PMT)*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Amortização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Juros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34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Seguros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Seguro MIP (Morte e Invalidez Permanente)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3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Seguro DFI  (Danos Físicos do Imóvel)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Taxas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Taxas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0700" y="830263"/>
            <a:ext cx="8612188" cy="708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pt-BR" altLang="pt-BR" sz="2000" spc="-100" dirty="0">
                <a:latin typeface="Segoe UI Light" pitchFamily="34" charset="0"/>
                <a:cs typeface="+mn-cs"/>
              </a:rPr>
              <a:t>Componentes do Encargo Mensal: </a:t>
            </a:r>
          </a:p>
          <a:p>
            <a:pPr eaLnBrk="0" hangingPunct="0">
              <a:defRPr/>
            </a:pPr>
            <a:r>
              <a:rPr lang="pt-BR" altLang="pt-BR" sz="2000" spc="-100" dirty="0">
                <a:latin typeface="Segoe UI Light" pitchFamily="34" charset="0"/>
                <a:cs typeface="+mn-cs"/>
              </a:rPr>
              <a:t>*Chamamos de Prestação Efetiva (PMT) a soma dos componentes Amortização e Juros 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2978150"/>
            <a:ext cx="11671300" cy="26352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Hierarquização</a:t>
            </a:r>
          </a:p>
          <a:p>
            <a:pPr marL="1314450" lvl="1" indent="-85725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Juros;</a:t>
            </a:r>
          </a:p>
          <a:p>
            <a:pPr marL="1314450" lvl="1" indent="-85725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Seguros;</a:t>
            </a:r>
          </a:p>
          <a:p>
            <a:pPr marL="1314450" lvl="1" indent="-85725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Taxas;</a:t>
            </a:r>
          </a:p>
          <a:p>
            <a:pPr marL="1314450" lvl="1" indent="-85725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Amortização;</a:t>
            </a:r>
          </a:p>
          <a:p>
            <a:pPr marL="1314450" lvl="1" indent="-85725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Atualização Monetária;</a:t>
            </a:r>
          </a:p>
          <a:p>
            <a:pPr marL="1314450" lvl="1" indent="-85725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Juros Remuneratórios; </a:t>
            </a:r>
          </a:p>
          <a:p>
            <a:pPr marL="1314450" lvl="1" indent="-85725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Multa;</a:t>
            </a:r>
          </a:p>
          <a:p>
            <a:pPr marL="1314450" lvl="1" indent="-85725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pt-BR" sz="2000" spc="-100" dirty="0">
                <a:latin typeface="Segoe UI Light" pitchFamily="34" charset="0"/>
                <a:cs typeface="+mn-cs"/>
              </a:rPr>
              <a:t>Diferença a Maior.</a:t>
            </a:r>
          </a:p>
          <a:p>
            <a:pPr lvl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4000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7163" y="5245100"/>
            <a:ext cx="10191750" cy="15573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Impontualidades</a:t>
            </a:r>
            <a:r>
              <a:rPr lang="pt-BR" sz="4000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 </a:t>
            </a:r>
            <a:r>
              <a:rPr lang="pt-BR" sz="3200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e diferença de valores</a:t>
            </a:r>
          </a:p>
          <a:p>
            <a:pPr lvl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3200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  <a:p>
            <a:pPr lvl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3200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  <a:p>
            <a:pPr lvl="1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3200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60400" y="5802313"/>
          <a:ext cx="8128000" cy="132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895"/>
                <a:gridCol w="6009105"/>
              </a:tblGrid>
              <a:tr h="358213">
                <a:tc>
                  <a:txBody>
                    <a:bodyPr/>
                    <a:lstStyle/>
                    <a:p>
                      <a:r>
                        <a:rPr lang="pt-BR" dirty="0" smtClean="0"/>
                        <a:t>Impontualidade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Calculada baseada nos</a:t>
                      </a:r>
                      <a:r>
                        <a:rPr lang="pt-BR" b="0" baseline="0" dirty="0" smtClean="0"/>
                        <a:t> componentes do Encargo Mensal</a:t>
                      </a:r>
                      <a:endParaRPr lang="pt-B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67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Diferença de Valores</a:t>
                      </a:r>
                      <a:endParaRPr lang="pt-BR" sz="1867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67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Valores residuais a pagar ou a receber lançadas no EP </a:t>
                      </a:r>
                      <a:endParaRPr lang="pt-BR" sz="1867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436563" y="763588"/>
            <a:ext cx="10944225" cy="1257300"/>
          </a:xfrm>
        </p:spPr>
        <p:txBody>
          <a:bodyPr>
            <a:normAutofit/>
          </a:bodyPr>
          <a:lstStyle/>
          <a:p>
            <a:pPr algn="ctr" defTabSz="914462" fontAlgn="auto">
              <a:spcAft>
                <a:spcPts val="0"/>
              </a:spcAft>
              <a:defRPr/>
            </a:pPr>
            <a:r>
              <a:rPr lang="pt-BR" sz="3200" b="1" dirty="0"/>
              <a:t>Geração dos encargos </a:t>
            </a:r>
            <a:endParaRPr lang="pt-BR" sz="3200" b="1" dirty="0" smtClean="0"/>
          </a:p>
          <a:p>
            <a:pPr defTabSz="914462" fontAlgn="auto">
              <a:spcAft>
                <a:spcPts val="0"/>
              </a:spcAft>
              <a:defRPr/>
            </a:pP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436563" y="2630307"/>
            <a:ext cx="11402511" cy="152041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defTabSz="914462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pt-BR" sz="24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Sistema precisa executar duas diária pois na primeira ele gera  a tabela CNT_AMORTIZACAO e CNT_AMORT_REFER</a:t>
            </a:r>
          </a:p>
          <a:p>
            <a:pPr defTabSz="914462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pt-BR" sz="24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Na segunda execução ele povoa a tabela CNT_RECEBIVEL </a:t>
            </a:r>
            <a:endParaRPr lang="pt-BR" sz="2400" b="1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376989" y="2036839"/>
            <a:ext cx="613611" cy="28875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b="1" dirty="0" smtClean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90600" y="2020888"/>
            <a:ext cx="4616970" cy="42473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algn="ctr" defTabSz="914462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pt-BR" sz="2400" b="1" spc="-100" dirty="0">
                <a:solidFill>
                  <a:schemeClr val="bg1"/>
                </a:solidFill>
                <a:latin typeface="Segoe UI Light" pitchFamily="34" charset="0"/>
                <a:cs typeface="+mn-cs"/>
              </a:rPr>
              <a:t>Necessários duas diárias para executar</a:t>
            </a:r>
            <a:endParaRPr lang="pt-BR" sz="2400" b="1" spc="-100" dirty="0">
              <a:solidFill>
                <a:schemeClr val="bg1"/>
              </a:solidFill>
              <a:latin typeface="Segoe UI Light" pitchFamily="34" charset="0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546100"/>
            <a:ext cx="10942637" cy="500063"/>
          </a:xfrm>
        </p:spPr>
        <p:txBody>
          <a:bodyPr/>
          <a:lstStyle/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pt-BR" sz="2400" b="1"/>
              <a:t>Emissão de Boleto (Primeira e segunda via, online e batch</a:t>
            </a:r>
            <a:r>
              <a:rPr lang="pt-BR" sz="2400" b="1" smtClean="0"/>
              <a:t>)</a:t>
            </a:r>
          </a:p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endParaRPr lang="pt-BR" sz="2400" b="1"/>
          </a:p>
          <a:p>
            <a:pPr defTabSz="914462" fontAlgn="auto">
              <a:lnSpc>
                <a:spcPct val="70000"/>
              </a:lnSpc>
              <a:spcAft>
                <a:spcPts val="0"/>
              </a:spcAft>
              <a:defRPr/>
            </a:pPr>
            <a:endParaRPr lang="pt-BR" sz="2400" b="1"/>
          </a:p>
        </p:txBody>
      </p:sp>
      <p:sp>
        <p:nvSpPr>
          <p:cNvPr id="112642" name="Retângulo 1"/>
          <p:cNvSpPr>
            <a:spLocks noChangeArrowheads="1"/>
          </p:cNvSpPr>
          <p:nvPr/>
        </p:nvSpPr>
        <p:spPr bwMode="auto">
          <a:xfrm>
            <a:off x="115888" y="3929063"/>
            <a:ext cx="49498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70000"/>
              </a:lnSpc>
            </a:pPr>
            <a:r>
              <a:rPr lang="pt-BR" sz="2400" b="1">
                <a:solidFill>
                  <a:schemeClr val="bg1"/>
                </a:solidFill>
                <a:latin typeface="Segoe UI" pitchFamily="34" charset="0"/>
              </a:rPr>
              <a:t>Emissão de boleto de negócio</a:t>
            </a:r>
            <a:endParaRPr lang="pt-BR" b="1">
              <a:latin typeface="Segoe UI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09600" y="1160463"/>
          <a:ext cx="11383107" cy="2295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369"/>
                <a:gridCol w="3794369"/>
                <a:gridCol w="3794369"/>
              </a:tblGrid>
              <a:tr h="329714">
                <a:tc>
                  <a:txBody>
                    <a:bodyPr/>
                    <a:lstStyle/>
                    <a:p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828767">
                <a:tc>
                  <a:txBody>
                    <a:bodyPr/>
                    <a:lstStyle/>
                    <a:p>
                      <a:r>
                        <a:rPr lang="pt-BR" dirty="0" smtClean="0"/>
                        <a:t>BATCH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Geração</a:t>
                      </a:r>
                      <a:r>
                        <a:rPr lang="pt-BR" baseline="0" dirty="0" smtClean="0"/>
                        <a:t> do boleto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AOIPB126 realiza a geração dos boletos de acordo com data do contrato</a:t>
                      </a:r>
                      <a:endParaRPr lang="pt-BR" dirty="0"/>
                    </a:p>
                  </a:txBody>
                  <a:tcPr/>
                </a:tc>
              </a:tr>
              <a:tr h="974712">
                <a:tc>
                  <a:txBody>
                    <a:bodyPr/>
                    <a:lstStyle/>
                    <a:p>
                      <a:r>
                        <a:rPr lang="pt-BR" dirty="0" smtClean="0"/>
                        <a:t>ONLINE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Segunda Via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segunda via é emitida</a:t>
                      </a:r>
                      <a:r>
                        <a:rPr lang="pt-BR" baseline="0" dirty="0" smtClean="0"/>
                        <a:t> na tela do sistema. As classes JAVA principais utilizadas são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etro Brand Template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sz="30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_Template_Capgemini">
  <a:themeElements>
    <a:clrScheme name="Custom 7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FF00"/>
      </a:accent1>
      <a:accent2>
        <a:srgbClr val="FF6600"/>
      </a:accent2>
      <a:accent3>
        <a:srgbClr val="AC2B37"/>
      </a:accent3>
      <a:accent4>
        <a:srgbClr val="762C7C"/>
      </a:accent4>
      <a:accent5>
        <a:srgbClr val="006F92"/>
      </a:accent5>
      <a:accent6>
        <a:srgbClr val="008000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9178</TotalTime>
  <Words>1302</Words>
  <Application>Microsoft Office PowerPoint</Application>
  <PresentationFormat>Personalizar</PresentationFormat>
  <Paragraphs>277</Paragraphs>
  <Slides>21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Times New Roman</vt:lpstr>
      <vt:lpstr>Trebuchet MS</vt:lpstr>
      <vt:lpstr>Wingdings</vt:lpstr>
      <vt:lpstr>Metro Brand Template</vt:lpstr>
      <vt:lpstr>ppt_Template_Capgemini</vt:lpstr>
      <vt:lpstr>think-cell Slide</vt:lpstr>
      <vt:lpstr>Apresentação do PowerPoint</vt:lpstr>
      <vt:lpstr>Apresentação do PowerPoint</vt:lpstr>
      <vt:lpstr> Conceitos Básicos </vt:lpstr>
      <vt:lpstr> Conceitos Básicos </vt:lpstr>
      <vt:lpstr> Conceitos Básicos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Pereira Alves</dc:creator>
  <cp:lastModifiedBy>Devalci Geronimo dos Santos</cp:lastModifiedBy>
  <cp:revision>644</cp:revision>
  <dcterms:created xsi:type="dcterms:W3CDTF">2014-01-06T18:44:43Z</dcterms:created>
  <dcterms:modified xsi:type="dcterms:W3CDTF">2017-04-24T23:37:14Z</dcterms:modified>
</cp:coreProperties>
</file>