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5"/>
  </p:notesMasterIdLst>
  <p:handoutMasterIdLst>
    <p:handoutMasterId r:id="rId76"/>
  </p:handoutMasterIdLst>
  <p:sldIdLst>
    <p:sldId id="34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349" r:id="rId15"/>
    <p:sldId id="348" r:id="rId16"/>
    <p:sldId id="276" r:id="rId17"/>
    <p:sldId id="277" r:id="rId18"/>
    <p:sldId id="278" r:id="rId19"/>
    <p:sldId id="279" r:id="rId20"/>
    <p:sldId id="280" r:id="rId21"/>
    <p:sldId id="281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40" r:id="rId35"/>
    <p:sldId id="341" r:id="rId36"/>
    <p:sldId id="342" r:id="rId37"/>
    <p:sldId id="339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7" r:id="rId56"/>
    <p:sldId id="319" r:id="rId57"/>
    <p:sldId id="320" r:id="rId58"/>
    <p:sldId id="321" r:id="rId59"/>
    <p:sldId id="323" r:id="rId60"/>
    <p:sldId id="324" r:id="rId61"/>
    <p:sldId id="325" r:id="rId62"/>
    <p:sldId id="327" r:id="rId63"/>
    <p:sldId id="328" r:id="rId64"/>
    <p:sldId id="329" r:id="rId65"/>
    <p:sldId id="332" r:id="rId66"/>
    <p:sldId id="350" r:id="rId67"/>
    <p:sldId id="333" r:id="rId68"/>
    <p:sldId id="344" r:id="rId69"/>
    <p:sldId id="345" r:id="rId70"/>
    <p:sldId id="346" r:id="rId71"/>
    <p:sldId id="343" r:id="rId72"/>
    <p:sldId id="334" r:id="rId73"/>
    <p:sldId id="336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423DA-812E-46B5-BE71-0376E8E81CC8}" v="22" dt="2023-02-22T22:55:31.7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2AD423DA-812E-46B5-BE71-0376E8E81CC8}"/>
    <pc:docChg chg="custSel addSld modSld">
      <pc:chgData name="Michael Olson2" userId="7fb21594-b682-4edc-9482-c69c6202f15f" providerId="ADAL" clId="{2AD423DA-812E-46B5-BE71-0376E8E81CC8}" dt="2023-02-22T22:55:31.791" v="289" actId="2711"/>
      <pc:docMkLst>
        <pc:docMk/>
      </pc:docMkLst>
      <pc:sldChg chg="addSp delSp modSp new mod modClrScheme modAnim chgLayout">
        <pc:chgData name="Michael Olson2" userId="7fb21594-b682-4edc-9482-c69c6202f15f" providerId="ADAL" clId="{2AD423DA-812E-46B5-BE71-0376E8E81CC8}" dt="2023-02-22T22:55:31.791" v="289" actId="2711"/>
        <pc:sldMkLst>
          <pc:docMk/>
          <pc:sldMk cId="1975657047" sldId="350"/>
        </pc:sldMkLst>
        <pc:spChg chg="mod ord">
          <ac:chgData name="Michael Olson2" userId="7fb21594-b682-4edc-9482-c69c6202f15f" providerId="ADAL" clId="{2AD423DA-812E-46B5-BE71-0376E8E81CC8}" dt="2023-02-22T22:49:00.559" v="35" actId="700"/>
          <ac:spMkLst>
            <pc:docMk/>
            <pc:sldMk cId="1975657047" sldId="350"/>
            <ac:spMk id="2" creationId="{29CD37AC-95E1-7BA3-42A7-857F35B09D05}"/>
          </ac:spMkLst>
        </pc:spChg>
        <pc:spChg chg="del mod ord">
          <ac:chgData name="Michael Olson2" userId="7fb21594-b682-4edc-9482-c69c6202f15f" providerId="ADAL" clId="{2AD423DA-812E-46B5-BE71-0376E8E81CC8}" dt="2023-02-22T22:49:00.559" v="35" actId="700"/>
          <ac:spMkLst>
            <pc:docMk/>
            <pc:sldMk cId="1975657047" sldId="350"/>
            <ac:spMk id="3" creationId="{1AEDDD56-60B6-0B6A-39AC-DF09ABA16C6D}"/>
          </ac:spMkLst>
        </pc:spChg>
        <pc:spChg chg="add mod ord">
          <ac:chgData name="Michael Olson2" userId="7fb21594-b682-4edc-9482-c69c6202f15f" providerId="ADAL" clId="{2AD423DA-812E-46B5-BE71-0376E8E81CC8}" dt="2023-02-22T22:55:31.791" v="289" actId="2711"/>
          <ac:spMkLst>
            <pc:docMk/>
            <pc:sldMk cId="1975657047" sldId="350"/>
            <ac:spMk id="4" creationId="{06AE1B93-4D69-8103-C1E6-5AA9C923FDD3}"/>
          </ac:spMkLst>
        </pc:spChg>
        <pc:spChg chg="add del mod ord">
          <ac:chgData name="Michael Olson2" userId="7fb21594-b682-4edc-9482-c69c6202f15f" providerId="ADAL" clId="{2AD423DA-812E-46B5-BE71-0376E8E81CC8}" dt="2023-02-22T22:50:26.737" v="139"/>
          <ac:spMkLst>
            <pc:docMk/>
            <pc:sldMk cId="1975657047" sldId="350"/>
            <ac:spMk id="5" creationId="{80E3F48C-14BB-7400-9DEB-9E33257F08F0}"/>
          </ac:spMkLst>
        </pc:spChg>
        <pc:spChg chg="add mod">
          <ac:chgData name="Michael Olson2" userId="7fb21594-b682-4edc-9482-c69c6202f15f" providerId="ADAL" clId="{2AD423DA-812E-46B5-BE71-0376E8E81CC8}" dt="2023-02-22T22:50:56.946" v="144" actId="207"/>
          <ac:spMkLst>
            <pc:docMk/>
            <pc:sldMk cId="1975657047" sldId="350"/>
            <ac:spMk id="7" creationId="{8C72B1AA-1EA9-C0B8-95AF-D20E8198714B}"/>
          </ac:spMkLst>
        </pc:spChg>
        <pc:spChg chg="add mod">
          <ac:chgData name="Michael Olson2" userId="7fb21594-b682-4edc-9482-c69c6202f15f" providerId="ADAL" clId="{2AD423DA-812E-46B5-BE71-0376E8E81CC8}" dt="2023-02-22T22:52:26.203" v="157" actId="208"/>
          <ac:spMkLst>
            <pc:docMk/>
            <pc:sldMk cId="1975657047" sldId="350"/>
            <ac:spMk id="8" creationId="{FD114CDA-75E4-902D-3BC8-6C258653C385}"/>
          </ac:spMkLst>
        </pc:spChg>
        <pc:picChg chg="add mod">
          <ac:chgData name="Michael Olson2" userId="7fb21594-b682-4edc-9482-c69c6202f15f" providerId="ADAL" clId="{2AD423DA-812E-46B5-BE71-0376E8E81CC8}" dt="2023-02-22T22:50:26.737" v="139"/>
          <ac:picMkLst>
            <pc:docMk/>
            <pc:sldMk cId="1975657047" sldId="350"/>
            <ac:picMk id="1026" creationId="{09198F36-06DB-EC0A-4C8E-E6B8D21B1EC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19D03-EC6C-75F9-7C67-1D91763EC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CCF8-FA75-88C5-06A0-30D1C0EE3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EEA930-E605-4B7C-90C4-14B18C826B33}" type="datetimeFigureOut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A053-B255-1C66-9EC3-71FA28AFFB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F48F-A339-E9B1-DF28-79E7344DE1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1021A0-4F54-48CC-9974-63D93560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4174-3D17-4F43-B8FC-6F5CC5E217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B9FE9-50F2-4734-9006-55E0114C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B9FE9-50F2-4734-9006-55E0114CB75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4C23E-5B64-4730-875E-4A140EE56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0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825CE-9814-4CEA-B693-1C7B557A1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0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8CE9-E155-4652-94E6-6091C079DA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5687B-0E26-4BDD-AB92-976EDA792F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68D77-F469-4A04-A959-BE70528CFD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39953-6C07-4103-AE06-7BB77518E7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6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F3D17-6473-48BC-A450-638D241D10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C69F6-EB27-478F-AC84-CDCB67A070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1C74-4563-4C8A-BC79-0459063EB0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2A906-1B0D-442C-9FD1-59897CF6C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D6B5-10DA-45D9-AF47-118311102F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396D3-3177-4513-92D1-776D00FD0F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nahighlights.com/travelguide/chinese-zodiac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4</a:t>
            </a:r>
            <a:br>
              <a:rPr lang="en-US" sz="5200" dirty="0"/>
            </a:br>
            <a:r>
              <a:rPr lang="en-US" sz="5200" dirty="0"/>
              <a:t>Making Decisions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E78EC52-69ED-41FE-51AD-7EBBA542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59C714F-1FEC-7315-940E-1BFAA8F17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AD9996-DD4E-BA68-299E-D88B1E26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Statement-What Happens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8DC177-62A1-0BCD-751E-176853F3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evaluate: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skipped.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2CBBF98-72C3-9AAF-1EA5-5249724DE71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09C8-9778-F4A9-005C-0D3EBF74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4-2 Lines 22 and 23</a:t>
            </a:r>
          </a:p>
        </p:txBody>
      </p:sp>
      <p:pic>
        <p:nvPicPr>
          <p:cNvPr id="17411" name="Picture 3" descr="0404sowc copy">
            <a:extLst>
              <a:ext uri="{FF2B5EF4-FFF2-40B4-BE49-F238E27FC236}">
                <a16:creationId xmlns:a16="http://schemas.microsoft.com/office/drawing/2014/main" id="{F051A3FF-C2A0-29E7-67EC-1BF1371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349500"/>
            <a:ext cx="4287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7DEEF6-F063-FEC2-4DF3-18756E8F9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Notes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58AA361-1A23-F8FE-DF84-3979CF2B4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Do not place 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r>
              <a:rPr lang="en-US" altLang="en-US" sz="2800" dirty="0"/>
              <a:t>Place </a:t>
            </a:r>
            <a:r>
              <a:rPr lang="en-US" altLang="en-US" sz="28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on a separate line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, indented:</a:t>
            </a:r>
            <a:br>
              <a:rPr lang="en-US" altLang="en-US" sz="2800" dirty="0"/>
            </a:b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if (score &gt; 90)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grade = 'A';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Be careful testing </a:t>
            </a:r>
            <a:r>
              <a:rPr lang="en-US" altLang="en-US" sz="2800" dirty="0">
                <a:latin typeface="Courier New" panose="02070309020205020404" pitchFamily="49" charset="0"/>
              </a:rPr>
              <a:t>float</a:t>
            </a:r>
            <a:r>
              <a:rPr lang="en-US" altLang="en-US" sz="2800" dirty="0"/>
              <a:t>s and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s for equality</a:t>
            </a:r>
          </a:p>
          <a:p>
            <a:r>
              <a:rPr lang="en-US" altLang="en-US" sz="2800" dirty="0">
                <a:latin typeface="Courier New" panose="02070309020205020404" pitchFamily="49" charset="0"/>
              </a:rPr>
              <a:t>0</a:t>
            </a:r>
            <a:r>
              <a:rPr lang="en-US" altLang="en-US" sz="2800" dirty="0"/>
              <a:t> is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; any other value is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</a:p>
          <a:p>
            <a:endParaRPr lang="en-US" altLang="en-US" sz="28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FC715EE-8729-5F89-A752-0C24B6BBE5A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Pr4-3.cpp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DF5-7567-4D16-A1E2-B83C9AA0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floating point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A730-99E7-9D22-BFAB-A4336D668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(5 == 5.00000000000003)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??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?!?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Because of the way float numbers are stored, there is a limit to how many decimals are included in RAM.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A730-99E7-9D22-BFAB-A4336D668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0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4797-48CD-FFFD-1168-CD2DCB23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11D3-1AB0-8E56-7764-14EA68A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confuse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	is an assignment operator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	</a:t>
            </a:r>
            <a:r>
              <a:rPr lang="en-US" dirty="0"/>
              <a:t>is a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291783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128E79-DB4C-46E4-CC06-640272F0F9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4.3</a:t>
            </a:r>
          </a:p>
        </p:txBody>
      </p:sp>
      <p:sp>
        <p:nvSpPr>
          <p:cNvPr id="19459" name="Subtitle 2">
            <a:extLst>
              <a:ext uri="{FF2B5EF4-FFF2-40B4-BE49-F238E27FC236}">
                <a16:creationId xmlns:a16="http://schemas.microsoft.com/office/drawing/2014/main" id="{654141D3-EA6B-57E2-BE3A-780DEE61B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74E73C7-0D4A-3B92-0C08-140FD26A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0381FD6-C640-2854-5172-FBA692105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To execute more than one statement as part of an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/>
              <a:t> statement, enclose them in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if (score &gt; 90)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grade = 'A';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"Good Job!\n";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 creates a </a:t>
            </a:r>
            <a:r>
              <a:rPr lang="en-US" altLang="en-US" sz="2800" u="sng" dirty="0"/>
              <a:t>block</a:t>
            </a:r>
            <a:r>
              <a:rPr lang="en-US" altLang="en-US" sz="2800" dirty="0"/>
              <a:t> of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74090F-3BB5-3263-730D-9709061D0D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4.4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2A947654-0F5D-A23C-4678-6E79E8A655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A4800EB-2595-CCE8-0596-E786550E5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DBD76D-1D97-9264-B165-A524DF63C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two possible paths of execution</a:t>
            </a:r>
          </a:p>
          <a:p>
            <a:r>
              <a:rPr lang="en-US" altLang="en-US" dirty="0"/>
              <a:t>Performs one statement or block 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true, otherwise performs another statement or block.</a:t>
            </a:r>
          </a:p>
          <a:p>
            <a:endParaRPr lang="en-US" altLang="en-US" dirty="0"/>
          </a:p>
        </p:txBody>
      </p:sp>
      <p:pic>
        <p:nvPicPr>
          <p:cNvPr id="2" name="Picture 3" descr="0406sowc copy">
            <a:extLst>
              <a:ext uri="{FF2B5EF4-FFF2-40B4-BE49-F238E27FC236}">
                <a16:creationId xmlns:a16="http://schemas.microsoft.com/office/drawing/2014/main" id="{C7EE9172-B08D-BA19-9C25-6AB0CEF6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638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5579C84-3F80-86CF-7AAE-26B767EABB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7FFA47C-EACE-D18C-3E92-1CA030E47A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Relational Operators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12001F-2594-D180-BF82-35BE7546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DB1E609-2F3D-881A-7799-E441E8084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statement1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statement2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C910BA5-E31F-AA7B-B711-19351F2F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-What Happens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16D0798-38AC-D6A3-EA5A-A8670D793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To evaluate: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executed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skipped.</a:t>
            </a:r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i="1" dirty="0">
                <a:latin typeface="Courier New" panose="02070309020205020404" pitchFamily="49" charset="0"/>
              </a:rPr>
              <a:t>false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skipped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executed.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BBCCB89-3E49-8D1E-890F-F6D0C710B723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Pr4-8.cpp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4E84EA0-F644-4A5D-4671-35739562A335}"/>
              </a:ext>
            </a:extLst>
          </p:cNvPr>
          <p:cNvSpPr/>
          <p:nvPr/>
        </p:nvSpPr>
        <p:spPr>
          <a:xfrm>
            <a:off x="7315200" y="5901267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Pr4-9.cpp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AD11718-4742-CDEB-6128-25C617C663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4.5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212B98E6-09D9-D5C5-DAB0-D56896EC01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96135F3-F49A-A700-E90C-531F5532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20CEDED-EBF7-3915-1BFB-910D8853D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that is nested inside another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 can be used to test more than one condition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50A3-60BA-F004-8172-F5DDFDE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a Nested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31747" name="Picture 5" descr="Figure 4-7">
            <a:extLst>
              <a:ext uri="{FF2B5EF4-FFF2-40B4-BE49-F238E27FC236}">
                <a16:creationId xmlns:a16="http://schemas.microsoft.com/office/drawing/2014/main" id="{CC78C218-C2D4-DCE0-67EE-EE703675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6829425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BECBA6A-EBFC-9F4B-F41C-A72F1437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A163D0-892A-6B61-0C10-2A8787A20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From Program 4-10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32772" name="Picture 4" descr="Pink tissue paper">
            <a:extLst>
              <a:ext uri="{FF2B5EF4-FFF2-40B4-BE49-F238E27FC236}">
                <a16:creationId xmlns:a16="http://schemas.microsoft.com/office/drawing/2014/main" id="{B1DDE155-68A1-B5D2-64F0-144078A4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7650"/>
            <a:ext cx="8229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BE08F80-EF9E-7415-05C9-C1900171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4CFAA-FE2D-B8B5-66CE-CA53B795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Another example, from Program 4-11</a:t>
            </a:r>
          </a:p>
        </p:txBody>
      </p:sp>
      <p:pic>
        <p:nvPicPr>
          <p:cNvPr id="33796" name="Picture 4" descr="Pink tissue paper">
            <a:extLst>
              <a:ext uri="{FF2B5EF4-FFF2-40B4-BE49-F238E27FC236}">
                <a16:creationId xmlns:a16="http://schemas.microsoft.com/office/drawing/2014/main" id="{93D47CBA-4A26-E432-AF42-9F32E0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84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C8A0DB-E566-18C0-1CE4-2A0BF9F2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Proper Indentation!</a:t>
            </a:r>
          </a:p>
        </p:txBody>
      </p:sp>
      <p:pic>
        <p:nvPicPr>
          <p:cNvPr id="34819" name="Picture 4" descr="Figure 4-8">
            <a:extLst>
              <a:ext uri="{FF2B5EF4-FFF2-40B4-BE49-F238E27FC236}">
                <a16:creationId xmlns:a16="http://schemas.microsoft.com/office/drawing/2014/main" id="{CB1EE37D-6061-17C9-87B4-F107A6479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51786"/>
            <a:ext cx="7543800" cy="3611679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C98500-3889-2B73-FAF8-8D5D09F8B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4.6</a:t>
            </a:r>
          </a:p>
        </p:txBody>
      </p:sp>
      <p:sp>
        <p:nvSpPr>
          <p:cNvPr id="35843" name="Subtitle 2">
            <a:extLst>
              <a:ext uri="{FF2B5EF4-FFF2-40B4-BE49-F238E27FC236}">
                <a16:creationId xmlns:a16="http://schemas.microsoft.com/office/drawing/2014/main" id="{BEF8B7E0-859A-18AD-3F9A-A934C762A4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 if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Statement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615F666-9488-BFBF-C7DC-668C8AAD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814F-C887-02D5-3FAB-36ED650B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Tests a series of conditions until one is found to be true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Often simpler than using nested </a:t>
            </a:r>
            <a:r>
              <a:rPr lang="en-US" dirty="0">
                <a:latin typeface="Courier New" pitchFamily="-16" charset="0"/>
              </a:rPr>
              <a:t>if/else</a:t>
            </a:r>
            <a:r>
              <a:rPr lang="en-US" dirty="0"/>
              <a:t> statements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Can be used to model thought processes such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"If it is raining, take an umbrella, </a:t>
            </a:r>
            <a:br>
              <a:rPr lang="en-US" dirty="0"/>
            </a:br>
            <a:r>
              <a:rPr lang="en-US" dirty="0"/>
              <a:t>else, if it is windy, take a hat, </a:t>
            </a:r>
            <a:br>
              <a:rPr lang="en-US" dirty="0"/>
            </a:br>
            <a:r>
              <a:rPr lang="en-US" dirty="0"/>
              <a:t>else, take sunglasses”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A5AAE-A305-AACE-3913-8E70DB43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66E208A-A7CF-54A3-EE4D-5BF07E43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compare numbers to determine relative order</a:t>
            </a:r>
          </a:p>
          <a:p>
            <a:r>
              <a:rPr lang="en-US" altLang="en-US" dirty="0"/>
              <a:t>Operators: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793EC9C-AB71-AEDB-8EF9-7A89BA8215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81400"/>
          <a:ext cx="6096000" cy="22288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==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53236D7-90E2-03C3-B27A-51302BF9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Format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35DA215-C423-C9CD-D116-7B9E5B85E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// other else ifs 		  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  // or block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425-AD06-BDCC-1A75-1DC9467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 if </a:t>
            </a:r>
            <a:r>
              <a:rPr lang="en-US" dirty="0"/>
              <a:t>Statement in Program 4-13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8BFEC63-B17A-734F-144B-5EA8C0C3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340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39FF-59E1-23AE-748E-523A388E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a Trailing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to Catch Errors in Program 4-14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E7A887-65F7-F57C-FE47-36825CA7E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trailing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is optional, but it is best used to catch errors.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A7E624-7B56-AC73-B9E0-DF283260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667000"/>
            <a:ext cx="58769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6">
            <a:extLst>
              <a:ext uri="{FF2B5EF4-FFF2-40B4-BE49-F238E27FC236}">
                <a16:creationId xmlns:a16="http://schemas.microsoft.com/office/drawing/2014/main" id="{33DE009C-BE8D-6377-3B7F-0273A1BDF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76800"/>
            <a:ext cx="1219200" cy="1312863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622B4CAD-E120-C423-EFA1-51C38CAA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This trailing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>
                <a:solidFill>
                  <a:srgbClr val="FA8218"/>
                </a:solidFill>
              </a:rPr>
              <a:t> catches invalid test scores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ABAEDA-4C2B-E4D1-93AC-5D9DAB5F1E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4.6 – Extra</a:t>
            </a:r>
          </a:p>
        </p:txBody>
      </p:sp>
      <p:sp>
        <p:nvSpPr>
          <p:cNvPr id="40963" name="Subtitle 2">
            <a:extLst>
              <a:ext uri="{FF2B5EF4-FFF2-40B4-BE49-F238E27FC236}">
                <a16:creationId xmlns:a16="http://schemas.microsoft.com/office/drawing/2014/main" id="{82271105-FD32-2833-E8AC-700EE4FCB6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F6FF0B-0D50-5675-7354-CA3E2DAB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B5B5D0-E4F8-3CD5-0C34-3BD52BE1B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feature introduced in C++17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statements can have an optional initialization clause that is executed before the conditional expression is evaluated</a:t>
            </a:r>
          </a:p>
          <a:p>
            <a:r>
              <a:rPr lang="en-US" altLang="en-US" dirty="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A72FB-5010-3277-CB23-97544E92687B}"/>
              </a:ext>
            </a:extLst>
          </p:cNvPr>
          <p:cNvSpPr txBox="1"/>
          <p:nvPr/>
        </p:nvSpPr>
        <p:spPr>
          <a:xfrm>
            <a:off x="914400" y="4114800"/>
            <a:ext cx="7010400" cy="1754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0CBF2E5-EA28-96DA-EB95-2E9FBBE88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F234EEB-3BE6-4BD4-DC9C-E5F349B49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format of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/>
              <a:t>-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 dirty="0"/>
              <a:t> with initialization: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4476-2C18-7DB7-283C-5C7B82A9B3E5}"/>
              </a:ext>
            </a:extLst>
          </p:cNvPr>
          <p:cNvSpPr txBox="1"/>
          <p:nvPr/>
        </p:nvSpPr>
        <p:spPr>
          <a:xfrm>
            <a:off x="1066800" y="24384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18FA64F-89F4-2E36-ADB0-0A8E790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D8CB182-3D43-67F6-2DCE-410730ED0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E93D-90FF-9CC5-F4E0-2FBF4F9AA91A}"/>
              </a:ext>
            </a:extLst>
          </p:cNvPr>
          <p:cNvSpPr txBox="1"/>
          <p:nvPr/>
        </p:nvSpPr>
        <p:spPr>
          <a:xfrm>
            <a:off x="914400" y="2671763"/>
            <a:ext cx="7010400" cy="2586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password.length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MIN_LENGTH)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is too short."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has 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&lt;&lt; " characters."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8B0C7F-54AE-511B-140F-2350D2820C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4.7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4D9025D7-31BA-DADD-889B-C7E5F3817E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49FE875-4DBF-8B08-DBB2-FE89B5051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1A70CC8-753A-8E6B-91F6-967307101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 that signals a condition</a:t>
            </a:r>
          </a:p>
          <a:p>
            <a:r>
              <a:rPr lang="en-US" altLang="en-US" dirty="0"/>
              <a:t>Usually implemented as a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variable</a:t>
            </a:r>
          </a:p>
          <a:p>
            <a:r>
              <a:rPr lang="en-US" altLang="en-US" dirty="0"/>
              <a:t>Can also be an integer</a:t>
            </a:r>
          </a:p>
          <a:p>
            <a:pPr lvl="1"/>
            <a:r>
              <a:rPr lang="en-US" altLang="en-US" dirty="0"/>
              <a:t>The value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is considered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Any nonzero value is considered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en-US" dirty="0"/>
              <a:t>As with other variables in functions, must be assigned an initial value before it is used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7994B44-2270-32C3-5E05-508C3F417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4.8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0A5036FA-18CC-EDDC-B10A-F44A55223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623AAB-5E87-5EFD-8372-CAC1B44A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Expressions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29FCDD-296A-4565-46D4-DC05F112D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Boolean expressions –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sz="2800" dirty="0"/>
              <a:t>Examples: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12 &gt;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7 &lt;=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altLang="en-US" sz="2400" dirty="0"/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is 10, then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10</a:t>
            </a:r>
            <a:r>
              <a:rPr lang="en-US" altLang="en-US" sz="2400" dirty="0"/>
              <a:t> is</a:t>
            </a:r>
            <a:r>
              <a:rPr lang="en-US" altLang="en-US" sz="2400" dirty="0">
                <a:latin typeface="Courier New" panose="02070309020205020404" pitchFamily="49" charset="0"/>
              </a:rPr>
              <a:t> true</a:t>
            </a:r>
            <a:r>
              <a:rPr lang="en-US" altLang="en-US" sz="2400" dirty="0"/>
              <a:t>,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!=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and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D3430A4-68D5-DBD5-8782-2C7530D2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2A83F0D-D93B-536A-0F11-5BFF1F347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create relational expressions from other relational expressions</a:t>
            </a:r>
          </a:p>
          <a:p>
            <a:r>
              <a:rPr lang="en-US" altLang="en-US" dirty="0"/>
              <a:t>Operators, meaning, and explanation: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D76BC54-8BEB-1DE1-4152-559AC9E7BE8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57600"/>
          <a:ext cx="7467600" cy="2316164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&amp;&amp;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both expressions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either expression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Reverses the value of an expression – true expression becomes false, and false becomes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356158F-5A1D-A70B-0953-C35588CBB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Operators-Examples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DB7950-1F9B-8EEB-4CCA-44308755A56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55788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000" kern="0">
                <a:latin typeface="Courier New" pitchFamily="-16" charset="0"/>
                <a:cs typeface="+mn-cs"/>
              </a:rPr>
              <a:t>	</a:t>
            </a:r>
            <a:r>
              <a:rPr lang="en-US" sz="2400" kern="0">
                <a:latin typeface="Courier New" pitchFamily="-16" charset="0"/>
                <a:cs typeface="+mn-cs"/>
              </a:rPr>
              <a:t>int x = 12, y = 5, z = -4;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1000" kern="0">
              <a:latin typeface="Courier New" pitchFamily="-16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1000" kern="0">
                <a:latin typeface="Courier New" pitchFamily="-16" charset="0"/>
                <a:cs typeface="+mn-cs"/>
              </a:rPr>
              <a:t> </a:t>
            </a:r>
            <a:endParaRPr lang="en-US" sz="1000" kern="0" dirty="0">
              <a:latin typeface="Courier New" pitchFamily="-16" charset="0"/>
              <a:cs typeface="+mn-cs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B8695BA-164E-7CC5-E88B-BC9344EB3A00}"/>
              </a:ext>
            </a:extLst>
          </p:cNvPr>
          <p:cNvGraphicFramePr>
            <a:graphicFrameLocks/>
          </p:cNvGraphicFramePr>
          <p:nvPr/>
        </p:nvGraphicFramePr>
        <p:xfrm>
          <a:off x="773113" y="2293938"/>
          <a:ext cx="7885112" cy="3167064"/>
        </p:xfrm>
        <a:graphic>
          <a:graphicData uri="http://schemas.openxmlformats.org/drawingml/2006/table">
            <a:tbl>
              <a:tblPr/>
              <a:tblGrid>
                <a:gridCol w="584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3BB-E853-50CE-0AAF-1E05226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 operator in Program 4-15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ADF49EB6-814B-11EF-FD4D-6069FDF7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0"/>
            <a:ext cx="6489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7CF-162C-CBE4-DE94-96DEC18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 Operator in Program 4-16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65733CB1-6769-8C56-1236-D4E50C68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05000"/>
            <a:ext cx="7156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E6EE-DA2E-2FC8-3F14-701FB74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 Operator in Program 4-17</a:t>
            </a: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8F7FC0B0-3C93-BA10-FBBD-EC6C9B12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8800"/>
            <a:ext cx="742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82EF820-D7B8-7FDB-4915-C47805FE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Operator-Notes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A0B5166-19E3-90C5-233D-814D71A14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 has highest precedence, followed by </a:t>
            </a:r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, then </a:t>
            </a:r>
            <a:r>
              <a:rPr lang="en-US" altLang="en-US" dirty="0">
                <a:latin typeface="Courier New" panose="02070309020205020404" pitchFamily="49" charset="0"/>
              </a:rPr>
              <a:t>||</a:t>
            </a:r>
          </a:p>
          <a:p>
            <a:r>
              <a:rPr lang="en-US" altLang="en-US" dirty="0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altLang="en-US" i="1" dirty="0"/>
              <a:t>short circuit evaluation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E84F6D3-6F7F-9EFD-2D23-215B03AB4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4.9</a:t>
            </a:r>
          </a:p>
        </p:txBody>
      </p:sp>
      <p:sp>
        <p:nvSpPr>
          <p:cNvPr id="54275" name="Subtitle 2">
            <a:extLst>
              <a:ext uri="{FF2B5EF4-FFF2-40B4-BE49-F238E27FC236}">
                <a16:creationId xmlns:a16="http://schemas.microsoft.com/office/drawing/2014/main" id="{86B8E6B3-2526-636F-CFE6-5A40413183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Checking Numeric Ranges with Logical Operators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599-D634-D11E-9782-BBAB2AE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Checking Numeric Ranges with Logical Operators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996CE2-2C78-517B-2265-7CD90AE47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Used to test to see if a value falls </a:t>
            </a:r>
            <a:r>
              <a:rPr lang="en-US" altLang="en-US" sz="2400" b="1" dirty="0"/>
              <a:t>inside</a:t>
            </a:r>
            <a:r>
              <a:rPr lang="en-US" altLang="en-US" sz="2400" dirty="0"/>
              <a:t> a range: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(grade &gt;= 0 &amp;&amp; grade &lt;= 100)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"Valid grade";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 also test to see if value falls </a:t>
            </a:r>
            <a:r>
              <a:rPr lang="en-US" altLang="en-US" sz="2400" b="1" dirty="0"/>
              <a:t>outside</a:t>
            </a:r>
            <a:r>
              <a:rPr lang="en-US" altLang="en-US" sz="2400" dirty="0"/>
              <a:t> of range: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 </a:t>
            </a:r>
            <a:r>
              <a:rPr lang="en-US" altLang="en-US" sz="2000" dirty="0">
                <a:latin typeface="Courier New" panose="02070309020205020404" pitchFamily="49" charset="0"/>
              </a:rPr>
              <a:t>if (grade &lt;= 0 || grade &gt;= 100)</a:t>
            </a:r>
          </a:p>
          <a:p>
            <a:pPr marL="201168" lvl="1" indent="0">
              <a:lnSpc>
                <a:spcPct val="80000"/>
              </a:lnSpc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"Invalid grade";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Cannot use mathematical notation: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(0 &lt;= grade &lt;= 100) //doesn</a:t>
            </a:r>
            <a:r>
              <a:rPr lang="en-US" altLang="en-US" sz="2000" dirty="0"/>
              <a:t>’</a:t>
            </a:r>
            <a:r>
              <a:rPr lang="en-US" altLang="en-US" sz="2000" dirty="0">
                <a:latin typeface="Courier New" panose="02070309020205020404" pitchFamily="49" charset="0"/>
              </a:rPr>
              <a:t>t work!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CE88F2-4410-0E08-3B9F-4E3B73B389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4.10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EC495CCB-1EAB-B861-EFBB-774D719C3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EC0D69E-2847-7538-EB5C-A9F349C7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D585F53-CF1A-A37F-C4D5-3EAA816AD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Menu-driven program</a:t>
            </a:r>
            <a:r>
              <a:rPr lang="en-US" altLang="en-US" dirty="0"/>
              <a:t>: program execution controlled by user selecting from a list of actions</a:t>
            </a:r>
          </a:p>
          <a:p>
            <a:r>
              <a:rPr lang="en-US" altLang="en-US" u="sng" dirty="0"/>
              <a:t>Menu</a:t>
            </a:r>
            <a:r>
              <a:rPr lang="en-US" altLang="en-US" dirty="0"/>
              <a:t>: list of choices on the screen</a:t>
            </a:r>
          </a:p>
          <a:p>
            <a:r>
              <a:rPr lang="en-US" altLang="en-US" dirty="0"/>
              <a:t>Menus can be implemented using </a:t>
            </a:r>
            <a:r>
              <a:rPr lang="en-US" altLang="en-US" dirty="0">
                <a:latin typeface="Courier New" panose="02070309020205020404" pitchFamily="49" charset="0"/>
              </a:rPr>
              <a:t>if/else if</a:t>
            </a:r>
            <a:r>
              <a:rPr lang="en-US" altLang="en-US" dirty="0"/>
              <a:t> statements</a:t>
            </a:r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72B02E-DD44-E121-4B03-2BD4C2E3E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279F53E-AF2C-49AA-8133-E57E82B7E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assigned to a variable: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result = x &lt;= y;</a:t>
            </a:r>
            <a:endParaRPr lang="en-US" altLang="en-US" dirty="0"/>
          </a:p>
          <a:p>
            <a:r>
              <a:rPr lang="en-US" altLang="en-US" dirty="0"/>
              <a:t>Assigns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endParaRPr lang="en-US" altLang="en-US" dirty="0"/>
          </a:p>
          <a:p>
            <a:r>
              <a:rPr lang="en-US" altLang="en-US" dirty="0"/>
              <a:t>Do not confuse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358-8A66-6EDA-DBD8-A8A8E59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Menu-Driven Program Organization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E04A763-DE1B-35C4-5F43-30C8E4941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list of numbered or lettered choices for actions</a:t>
            </a:r>
          </a:p>
          <a:p>
            <a:r>
              <a:rPr lang="en-US" altLang="en-US" dirty="0"/>
              <a:t>Prompt user to make selection</a:t>
            </a:r>
          </a:p>
          <a:p>
            <a:r>
              <a:rPr lang="en-US" altLang="en-US" dirty="0"/>
              <a:t>Test user selection in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if a match, then execute code for action</a:t>
            </a:r>
          </a:p>
          <a:p>
            <a:pPr lvl="1"/>
            <a:r>
              <a:rPr lang="en-US" altLang="en-US" dirty="0"/>
              <a:t>if not, then go on to next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27E19AC-D34C-5560-7ACC-40AA86105E9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Pr4-18.cpp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2ABDC51-2744-5C2C-6E6A-BE08A6F186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4.11</a:t>
            </a:r>
          </a:p>
        </p:txBody>
      </p:sp>
      <p:sp>
        <p:nvSpPr>
          <p:cNvPr id="59395" name="Subtitle 2">
            <a:extLst>
              <a:ext uri="{FF2B5EF4-FFF2-40B4-BE49-F238E27FC236}">
                <a16:creationId xmlns:a16="http://schemas.microsoft.com/office/drawing/2014/main" id="{FF9B605B-A3E9-DF7F-5311-AE422A810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FEEB642-F508-DA6A-B7A5-350F53FFD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9362CB4-00D5-C89B-0C86-D09381B0E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u="sng" dirty="0"/>
              <a:t>Input validation</a:t>
            </a:r>
            <a:r>
              <a:rPr lang="en-US" altLang="en-US" dirty="0"/>
              <a:t>: inspecting input data to determine whether it is acceptable</a:t>
            </a:r>
            <a:endParaRPr lang="en-US" altLang="en-US" u="sng" dirty="0"/>
          </a:p>
          <a:p>
            <a:pPr>
              <a:spcBef>
                <a:spcPct val="15000"/>
              </a:spcBef>
            </a:pPr>
            <a:r>
              <a:rPr lang="en-US" altLang="en-US" dirty="0"/>
              <a:t>Bad output will be produced from bad input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Can perform various tests: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Range 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Reasonableness 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Valid menu choice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Divide by zero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DF33E30-6EC3-746E-B553-448FDB1A9E8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Pr4-19.cpp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197B533-013C-6FC1-4131-92F3C595DE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4.12</a:t>
            </a:r>
          </a:p>
        </p:txBody>
      </p:sp>
      <p:sp>
        <p:nvSpPr>
          <p:cNvPr id="62467" name="Subtitle 2">
            <a:extLst>
              <a:ext uri="{FF2B5EF4-FFF2-40B4-BE49-F238E27FC236}">
                <a16:creationId xmlns:a16="http://schemas.microsoft.com/office/drawing/2014/main" id="{09D65AAA-3171-2BA4-3C38-FE5D419EA2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Comparing Characters and Strings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29D245C-2377-3F57-1F67-9132696D7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Comparing Characters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2F48-D205-2848-CED7-71074740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Characters are compared using their ASCII values</a:t>
            </a:r>
            <a:br>
              <a:rPr lang="en-US" sz="2800" dirty="0"/>
            </a:b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'A' &lt; 'B'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'A' (65) is less than the ASCII value of 'B'(66)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'1' &lt; '2'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'1' (49) is less than the ASCI value of '2' (50)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Lowercase letters have higher ASCII codes than uppercase letters, so 'a' &gt; 'Z'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D420F44-70EA-E1B1-6491-C40FB43A000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Pr4-20.cpp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2CB4376-2DC0-9D0B-FFF5-20988D4BB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926EF10-228F-D339-4AC1-CA9882D3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Like characters, strings are compared using their ASCII values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A9629F-90B0-5ADC-A7FB-C6B33767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name1 = "Mary";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name2 = "Mark";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06E405F6-3E04-AB7C-4422-F7C7A3D6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&gt; name2   //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&lt;= name2  //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!= name2  // true</a:t>
            </a: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BA0C42AB-36B9-9E74-83AB-F4694F2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516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 "Mary Jane" // true</a:t>
            </a:r>
          </a:p>
        </p:txBody>
      </p:sp>
      <p:sp>
        <p:nvSpPr>
          <p:cNvPr id="65543" name="TextBox 6">
            <a:extLst>
              <a:ext uri="{FF2B5EF4-FFF2-40B4-BE49-F238E27FC236}">
                <a16:creationId xmlns:a16="http://schemas.microsoft.com/office/drawing/2014/main" id="{89A8E4E5-E189-2C8C-F087-ADE7F0D0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characters in each string must match before they are equal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18A942F-1BC8-5215-55CB-84AF61258DA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Pr4-21.cpp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E178C1B-1478-785E-958F-4DD2B89F9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4.13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92FFE32B-69BF-A28B-D8F0-323141E26C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335022A-526F-EAEF-7B30-1EF719FD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CE1853B-2C92-7E0D-6933-726706B3D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to create short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statements</a:t>
            </a:r>
          </a:p>
          <a:p>
            <a:r>
              <a:rPr lang="en-US" altLang="en-US" dirty="0"/>
              <a:t>Format: </a:t>
            </a:r>
            <a:r>
              <a:rPr lang="en-US" altLang="en-US" sz="2800" dirty="0">
                <a:latin typeface="Courier New" panose="02070309020205020404" pitchFamily="49" charset="0"/>
              </a:rPr>
              <a:t>expr ? expr : expr;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8612" name="AutoShape 8">
            <a:extLst>
              <a:ext uri="{FF2B5EF4-FFF2-40B4-BE49-F238E27FC236}">
                <a16:creationId xmlns:a16="http://schemas.microsoft.com/office/drawing/2014/main" id="{D71C7226-8143-55D1-DB56-5CF0F9628B52}"/>
              </a:ext>
            </a:extLst>
          </p:cNvPr>
          <p:cNvSpPr>
            <a:spLocks/>
          </p:cNvSpPr>
          <p:nvPr/>
        </p:nvSpPr>
        <p:spPr bwMode="auto">
          <a:xfrm rot="5400000">
            <a:off x="25908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3" name="AutoShape 9">
            <a:extLst>
              <a:ext uri="{FF2B5EF4-FFF2-40B4-BE49-F238E27FC236}">
                <a16:creationId xmlns:a16="http://schemas.microsoft.com/office/drawing/2014/main" id="{5380BB5E-D9EA-DB61-86BA-8C58BE6D96E0}"/>
              </a:ext>
            </a:extLst>
          </p:cNvPr>
          <p:cNvSpPr>
            <a:spLocks/>
          </p:cNvSpPr>
          <p:nvPr/>
        </p:nvSpPr>
        <p:spPr bwMode="auto">
          <a:xfrm rot="5400000">
            <a:off x="38100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4" name="AutoShape 10">
            <a:extLst>
              <a:ext uri="{FF2B5EF4-FFF2-40B4-BE49-F238E27FC236}">
                <a16:creationId xmlns:a16="http://schemas.microsoft.com/office/drawing/2014/main" id="{C20B75BE-69F5-7B84-16CF-65C3C9AC68E9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4C2C6DF-66B1-E2ED-EB41-8760EE37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267200"/>
            <a:ext cx="7620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3EC9CB1-2277-40B9-FF82-E24F3E9AE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8382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5BDD76F7-6C4A-4330-7838-44BF627D1C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267200"/>
            <a:ext cx="2133600" cy="609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4">
            <a:extLst>
              <a:ext uri="{FF2B5EF4-FFF2-40B4-BE49-F238E27FC236}">
                <a16:creationId xmlns:a16="http://schemas.microsoft.com/office/drawing/2014/main" id="{16E12B40-F1CA-3A50-68A6-C7885D4C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x&lt;0 ? y=10 : z=20;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BA024A2-19CB-BD01-1DC0-99737898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19034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First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to be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tested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07C2FBF-F934-02BC-46A3-5013E9C4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1992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2nd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true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5E829C2B-C850-73BE-8E73-4520669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2133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3rd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the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F68584C-D269-751C-F661-6F3C98F55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2937456-D1BD-4EEE-8279-F02FEF4A2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value of a conditional expression is</a:t>
            </a:r>
          </a:p>
          <a:p>
            <a:pPr lvl="1"/>
            <a:r>
              <a:rPr lang="en-US" altLang="en-US" dirty="0"/>
              <a:t>The value of the second expression if the first expression is true</a:t>
            </a:r>
          </a:p>
          <a:p>
            <a:pPr lvl="1"/>
            <a:r>
              <a:rPr lang="en-US" altLang="en-US" dirty="0"/>
              <a:t>The value of the third expression if the first expression is false</a:t>
            </a:r>
          </a:p>
          <a:p>
            <a:r>
              <a:rPr lang="en-US" altLang="en-US" dirty="0"/>
              <a:t>Parentheses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 may be needed in an expression due to precedence of conditional operator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DA41433-A31F-728D-1DAA-7E823FBEE12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Pr4-22.cpp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F7A2B9E7-4F2B-DCD8-9617-9E94E106D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4.14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A5D3D534-3AEE-F027-4044-B0E944DE9F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9F51A05-D782-4AA5-A9AD-EA49F0575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8E39E6C8-6E0D-1F51-C002-6D22D4DDE2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4B1CAEF-A5B9-695C-0346-7999B2DE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4D332AF-FB29-114F-620F-8408C532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select among statements from several alternatives</a:t>
            </a:r>
          </a:p>
          <a:p>
            <a:r>
              <a:rPr lang="en-US" altLang="en-US"/>
              <a:t>In some cases, can be used instead of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9306CAA-D2FB-A41C-9F90-6EF0D790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Format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0307587-DC65-0DF8-B209-0EBBA23D8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switch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 //integer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{                   </a:t>
            </a:r>
            <a:endParaRPr lang="en-US" altLang="en-US"/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...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default: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n+1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3887A36-7B85-CE69-830D-32D2F07216E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Pr4-23.cpp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F8A-16C0-DA90-3222-7668C4A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9E4-3385-24DB-5D51-D7677BFB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dirty="0"/>
              <a:t>1)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must be an integer variable or an expression that evaluates to an integer value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 must be constant integer expressions or literals, and must be unique in the </a:t>
            </a:r>
            <a:r>
              <a:rPr lang="en-US" dirty="0">
                <a:latin typeface="Courier New" pitchFamily="-16" charset="0"/>
              </a:rPr>
              <a:t>switch</a:t>
            </a:r>
            <a:r>
              <a:rPr lang="en-US" dirty="0"/>
              <a:t> statement</a:t>
            </a: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-16" charset="0"/>
              </a:rPr>
              <a:t>default</a:t>
            </a:r>
            <a:r>
              <a:rPr lang="en-US" dirty="0"/>
              <a:t> is optional but recommended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4C5-7DC7-1FA3-2BFA-1FE3192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Statement-How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FB3-465F-0D62-5D91-061BB3F8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dirty="0"/>
              <a:t>1) 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evaluated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The value of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compared against </a:t>
            </a: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matches value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, the program branches to the statement following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 and continues to the end of the </a:t>
            </a:r>
            <a:r>
              <a:rPr lang="en-US" dirty="0">
                <a:latin typeface="Courier New" pitchFamily="-16" charset="0"/>
              </a:rPr>
              <a:t>switch</a:t>
            </a:r>
            <a:endParaRPr lang="en-US" dirty="0"/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no matching value is found, the program branches to the statement after </a:t>
            </a:r>
            <a:r>
              <a:rPr lang="en-US" dirty="0">
                <a:latin typeface="Courier New" pitchFamily="-16" charset="0"/>
              </a:rPr>
              <a:t>default: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FD341EB-867C-D072-AFBC-761AF338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E5678808-8872-D744-F456-25698136A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exit a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r>
              <a:rPr lang="en-US" altLang="en-US" dirty="0"/>
              <a:t>If it is left out, the program "falls through" the remaining statements in 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BB77435-0F5D-F7BD-A026-3429B8EF03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Pr4-25.cpp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1B0E83C-4323-31FC-A9ED-C762911E8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in Menu Systems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3319258-DFF6-B1A1-01CA-89AF7FFBC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is a natural choice for menu-driven program:</a:t>
            </a:r>
          </a:p>
          <a:p>
            <a:pPr lvl="1"/>
            <a:r>
              <a:rPr lang="en-US" altLang="en-US" dirty="0"/>
              <a:t>display the menu</a:t>
            </a:r>
          </a:p>
          <a:p>
            <a:pPr lvl="1"/>
            <a:r>
              <a:rPr lang="en-US" altLang="en-US" dirty="0"/>
              <a:t>then, get the user's menu selection</a:t>
            </a:r>
          </a:p>
          <a:p>
            <a:pPr lvl="1"/>
            <a:r>
              <a:rPr lang="en-US" altLang="en-US" dirty="0"/>
              <a:t>use user input as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dirty="0"/>
              <a:t>use menu choices as 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case</a:t>
            </a:r>
            <a:r>
              <a:rPr lang="en-US" altLang="en-US" dirty="0"/>
              <a:t> statements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37AC-95E1-7BA3-42A7-857F35B0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switch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1B93-4D69-8103-C1E6-5AA9C923FD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make a program that will identify the animal of the Chinese year you were born in.</a:t>
            </a:r>
          </a:p>
          <a:p>
            <a:endParaRPr lang="en-US" dirty="0"/>
          </a:p>
          <a:p>
            <a:r>
              <a:rPr lang="en-US" dirty="0"/>
              <a:t>How can we find out which of the 12 zodiacs we fall under?</a:t>
            </a:r>
          </a:p>
          <a:p>
            <a:pPr lvl="1"/>
            <a:r>
              <a:rPr lang="en-US" dirty="0"/>
              <a:t>Multiples of 12</a:t>
            </a:r>
          </a:p>
          <a:p>
            <a:pPr lvl="1"/>
            <a:r>
              <a:rPr lang="en-US" dirty="0"/>
              <a:t>Take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% 12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2028 % 12 = 0</a:t>
            </a:r>
          </a:p>
          <a:p>
            <a:pPr lvl="1"/>
            <a:endParaRPr lang="en-US" dirty="0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09198F36-06DB-EC0A-4C8E-E6B8D21B1E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2700735"/>
            <a:ext cx="3702050" cy="23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2B1AA-1EA9-C0B8-95AF-D20E8198714B}"/>
              </a:ext>
            </a:extLst>
          </p:cNvPr>
          <p:cNvSpPr txBox="1"/>
          <p:nvPr/>
        </p:nvSpPr>
        <p:spPr>
          <a:xfrm>
            <a:off x="4267200" y="5033566"/>
            <a:ext cx="464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Chinese Zodiac: 12 Zodiac Signs, Horoscope 2023, Compatibility (chinahighlights.com)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114CDA-75E4-902D-3BC8-6C258653C385}"/>
              </a:ext>
            </a:extLst>
          </p:cNvPr>
          <p:cNvSpPr/>
          <p:nvPr/>
        </p:nvSpPr>
        <p:spPr>
          <a:xfrm>
            <a:off x="5943600" y="3276600"/>
            <a:ext cx="1143000" cy="1167659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AB7038E-3C57-A71E-40FF-E6D9F9233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4.16</a:t>
            </a:r>
          </a:p>
        </p:txBody>
      </p:sp>
      <p:sp>
        <p:nvSpPr>
          <p:cNvPr id="82947" name="Subtitle 2">
            <a:extLst>
              <a:ext uri="{FF2B5EF4-FFF2-40B4-BE49-F238E27FC236}">
                <a16:creationId xmlns:a16="http://schemas.microsoft.com/office/drawing/2014/main" id="{9EB0ADA6-9754-8FA8-6A43-06468513B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A4BA5CE-2F9A-F436-3E99-E7B831E28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EA01892-3BEC-3FEF-3D96-0991524D3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feature introduced in C++17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800" dirty="0"/>
              <a:t> statements can have an optional initialization clause that is executed before the conditional integer expression is evaluated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7C428C1F-BA15-7A0A-6E17-2BEE4263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7A6408C5-328E-239C-C283-1A1E6759C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C19ED-869C-4E6C-630B-1D2F55671363}"/>
              </a:ext>
            </a:extLst>
          </p:cNvPr>
          <p:cNvSpPr txBox="1"/>
          <p:nvPr/>
        </p:nvSpPr>
        <p:spPr>
          <a:xfrm>
            <a:off x="1066800" y="2404170"/>
            <a:ext cx="7010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</a:t>
            </a:r>
            <a:r>
              <a:rPr lang="en-US" sz="16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case statements may be repeated as many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times as necessary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7ADC64-B6F7-14FC-F746-F27FA39B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0162389-6650-2FF0-3BA8-8AC22D108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Allows statements to be conditionally executed or skipped over</a:t>
            </a:r>
          </a:p>
          <a:p>
            <a:r>
              <a:rPr lang="en-US" altLang="en-US" dirty="0"/>
              <a:t>Models the way we mentally evaluate situations: </a:t>
            </a:r>
          </a:p>
          <a:p>
            <a:pPr lvl="1"/>
            <a:r>
              <a:rPr lang="en-US" altLang="en-US" dirty="0"/>
              <a:t>"If it is raining, take an umbrella."</a:t>
            </a:r>
          </a:p>
          <a:p>
            <a:pPr lvl="1"/>
            <a:r>
              <a:rPr lang="en-US" altLang="en-US" dirty="0"/>
              <a:t>"If it is cold outside, wear a coat."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CE85167-BD58-AFB0-BA74-9AC7396B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19944A0-9E37-C9B6-3C33-8A0FE697E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E7B3-0528-6DC5-CC21-0873B798884A}"/>
              </a:ext>
            </a:extLst>
          </p:cNvPr>
          <p:cNvSpPr txBox="1"/>
          <p:nvPr/>
        </p:nvSpPr>
        <p:spPr>
          <a:xfrm>
            <a:off x="914400" y="2515612"/>
            <a:ext cx="7010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(int value = abs(number); value)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1: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"one"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2: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"two"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"Invalid value"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57612C1-7559-B9EA-4D43-861E2BEB4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4.17</a:t>
            </a:r>
          </a:p>
        </p:txBody>
      </p:sp>
      <p:sp>
        <p:nvSpPr>
          <p:cNvPr id="87043" name="Subtitle 2">
            <a:extLst>
              <a:ext uri="{FF2B5EF4-FFF2-40B4-BE49-F238E27FC236}">
                <a16:creationId xmlns:a16="http://schemas.microsoft.com/office/drawing/2014/main" id="{DCE9804C-B2D9-540E-6AC4-FAC5AA3684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337D163-3007-7CB9-D674-BF4D6C587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DEBCBF7C-9915-121F-44E9-28DD11C1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Scope</a:t>
            </a:r>
            <a:r>
              <a:rPr lang="en-US" altLang="en-US" dirty="0"/>
              <a:t> of a variable is the block in which it is defined, from the point of definition to the end of the block</a:t>
            </a:r>
          </a:p>
          <a:p>
            <a:r>
              <a:rPr lang="en-US" altLang="en-US" dirty="0"/>
              <a:t>Usually defined at beginning of function</a:t>
            </a:r>
          </a:p>
          <a:p>
            <a:r>
              <a:rPr lang="en-US" altLang="en-US" dirty="0"/>
              <a:t>May be defined close to first use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9D1A0A3-0020-BCF4-0D6C-E232C262855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Pr4-29.cpp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639269B-A78C-1232-6316-BB7362964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with the Same Name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517F4A0-289F-F9EC-66A8-35E679F09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Variables defined inside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  <a:r>
              <a:rPr lang="en-US" altLang="en-US" dirty="0"/>
              <a:t> have </a:t>
            </a:r>
            <a:r>
              <a:rPr lang="en-US" altLang="en-US" u="sng" dirty="0"/>
              <a:t>local</a:t>
            </a:r>
            <a:r>
              <a:rPr lang="en-US" altLang="en-US" dirty="0"/>
              <a:t> or </a:t>
            </a:r>
            <a:r>
              <a:rPr lang="en-US" altLang="en-US" u="sng" dirty="0"/>
              <a:t>block</a:t>
            </a:r>
            <a:r>
              <a:rPr lang="en-US" altLang="en-US" dirty="0"/>
              <a:t> scope</a:t>
            </a:r>
          </a:p>
          <a:p>
            <a:r>
              <a:rPr lang="en-US" altLang="en-US" dirty="0"/>
              <a:t>When inside a block within another block, can define variables with the same name as in the outer block.  </a:t>
            </a:r>
          </a:p>
          <a:p>
            <a:pPr lvl="1"/>
            <a:r>
              <a:rPr lang="en-US" altLang="en-US" dirty="0"/>
              <a:t>When in inner block, outer definition is not available</a:t>
            </a:r>
          </a:p>
          <a:p>
            <a:pPr lvl="1"/>
            <a:r>
              <a:rPr lang="en-US" altLang="en-US" dirty="0"/>
              <a:t>Not a good idea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A6303F0-E4E7-D9DD-3B9A-51B1151B250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Pr4-30.cpp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2B73-8A9B-8FC3-B44D-324C2191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1267" name="Picture 2" descr="0402sowc copy">
            <a:extLst>
              <a:ext uri="{FF2B5EF4-FFF2-40B4-BE49-F238E27FC236}">
                <a16:creationId xmlns:a16="http://schemas.microsoft.com/office/drawing/2014/main" id="{CC211D89-336C-D423-0D4E-25C5EC9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736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F83-A65A-EE7B-D9D1-C7B1A80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2291" name="Picture 2" descr="0403sowc copy">
            <a:extLst>
              <a:ext uri="{FF2B5EF4-FFF2-40B4-BE49-F238E27FC236}">
                <a16:creationId xmlns:a16="http://schemas.microsoft.com/office/drawing/2014/main" id="{D705254F-0675-D73F-3550-59310153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22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2456</TotalTime>
  <Words>2294</Words>
  <Application>Microsoft Office PowerPoint</Application>
  <PresentationFormat>On-screen Show (4:3)</PresentationFormat>
  <Paragraphs>382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Courier New</vt:lpstr>
      <vt:lpstr>Times</vt:lpstr>
      <vt:lpstr>Times New Roman</vt:lpstr>
      <vt:lpstr>Retrospect</vt:lpstr>
      <vt:lpstr>Chapter 4 Making Decisions</vt:lpstr>
      <vt:lpstr>4.1</vt:lpstr>
      <vt:lpstr>Relational Operators</vt:lpstr>
      <vt:lpstr>Relational Expressions</vt:lpstr>
      <vt:lpstr>Relational Expressions</vt:lpstr>
      <vt:lpstr>4.2</vt:lpstr>
      <vt:lpstr>The if Statement</vt:lpstr>
      <vt:lpstr>Flowchart for Evaluating a Decision</vt:lpstr>
      <vt:lpstr>Flowchart for Evaluating a Decision</vt:lpstr>
      <vt:lpstr>The if Statement</vt:lpstr>
      <vt:lpstr>The if Statement-What Happens</vt:lpstr>
      <vt:lpstr>Flowchart for Program 4-2 Lines 22 and 23</vt:lpstr>
      <vt:lpstr>if Statement Notes</vt:lpstr>
      <vt:lpstr>Comparing floating point numbers</vt:lpstr>
      <vt:lpstr>Important !!!</vt:lpstr>
      <vt:lpstr>4.3</vt:lpstr>
      <vt:lpstr>Expanding the if Statement</vt:lpstr>
      <vt:lpstr>4.4</vt:lpstr>
      <vt:lpstr>The if/else statement</vt:lpstr>
      <vt:lpstr>The if/else statement</vt:lpstr>
      <vt:lpstr>if/else-What Happens</vt:lpstr>
      <vt:lpstr>4.5</vt:lpstr>
      <vt:lpstr>Nested if Statements</vt:lpstr>
      <vt:lpstr>Flowchart for a Nested if Statement</vt:lpstr>
      <vt:lpstr>Nested if Statements</vt:lpstr>
      <vt:lpstr>Nested if Statements</vt:lpstr>
      <vt:lpstr>Use Proper Indentation!</vt:lpstr>
      <vt:lpstr>4.6</vt:lpstr>
      <vt:lpstr>The if/else if Statement</vt:lpstr>
      <vt:lpstr>if/else if Format</vt:lpstr>
      <vt:lpstr>The if/else if Statement in Program 4-13</vt:lpstr>
      <vt:lpstr>Using a Trailing else to Catch Errors in Program 4-14</vt:lpstr>
      <vt:lpstr>4.6 – Extra</vt:lpstr>
      <vt:lpstr>if Statement Initialization</vt:lpstr>
      <vt:lpstr>if Statement Initialization</vt:lpstr>
      <vt:lpstr>if Statement Initialization</vt:lpstr>
      <vt:lpstr>4.7</vt:lpstr>
      <vt:lpstr>Flags</vt:lpstr>
      <vt:lpstr>4.8</vt:lpstr>
      <vt:lpstr>Logical Operators</vt:lpstr>
      <vt:lpstr>Logical Operators-Examples</vt:lpstr>
      <vt:lpstr>The logical &amp;&amp; operator in Program 4-15</vt:lpstr>
      <vt:lpstr>The logical || Operator in Program 4-16</vt:lpstr>
      <vt:lpstr>The logical ! Operator in Program 4-17</vt:lpstr>
      <vt:lpstr>Logical Operator-Notes</vt:lpstr>
      <vt:lpstr>4.9</vt:lpstr>
      <vt:lpstr>Checking Numeric Ranges with Logical Operators</vt:lpstr>
      <vt:lpstr>4.10</vt:lpstr>
      <vt:lpstr>Menus</vt:lpstr>
      <vt:lpstr>Menu-Driven Program Organization</vt:lpstr>
      <vt:lpstr>4.11</vt:lpstr>
      <vt:lpstr>Validating User Input</vt:lpstr>
      <vt:lpstr>4.12</vt:lpstr>
      <vt:lpstr>Comparing Characters</vt:lpstr>
      <vt:lpstr>Comparing string Objects</vt:lpstr>
      <vt:lpstr>4.13</vt:lpstr>
      <vt:lpstr>The Conditional Operator</vt:lpstr>
      <vt:lpstr>The Conditional Operator</vt:lpstr>
      <vt:lpstr>4.14</vt:lpstr>
      <vt:lpstr>The switch Statement</vt:lpstr>
      <vt:lpstr>switch Statement Format</vt:lpstr>
      <vt:lpstr>switch Statement Requirements</vt:lpstr>
      <vt:lpstr>switch Statement-How it Works</vt:lpstr>
      <vt:lpstr>break Statement</vt:lpstr>
      <vt:lpstr>Using switch in Menu Systems</vt:lpstr>
      <vt:lpstr>Using the switch statement</vt:lpstr>
      <vt:lpstr>4.16</vt:lpstr>
      <vt:lpstr>switch Statement Initialization</vt:lpstr>
      <vt:lpstr>switch Statement Initialization</vt:lpstr>
      <vt:lpstr>switch Statement Initialization</vt:lpstr>
      <vt:lpstr>4.17</vt:lpstr>
      <vt:lpstr>More About Blocks and Scope</vt:lpstr>
      <vt:lpstr>Variables with the Same Name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120</cp:revision>
  <dcterms:created xsi:type="dcterms:W3CDTF">2011-02-16T20:47:20Z</dcterms:created>
  <dcterms:modified xsi:type="dcterms:W3CDTF">2023-02-22T22:55:35Z</dcterms:modified>
</cp:coreProperties>
</file>