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74"/>
  </p:notesMasterIdLst>
  <p:handoutMasterIdLst>
    <p:handoutMasterId r:id="rId75"/>
  </p:handoutMasterIdLst>
  <p:sldIdLst>
    <p:sldId id="34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4" r:id="rId13"/>
    <p:sldId id="275" r:id="rId14"/>
    <p:sldId id="349" r:id="rId15"/>
    <p:sldId id="348" r:id="rId16"/>
    <p:sldId id="276" r:id="rId17"/>
    <p:sldId id="277" r:id="rId18"/>
    <p:sldId id="278" r:id="rId19"/>
    <p:sldId id="279" r:id="rId20"/>
    <p:sldId id="280" r:id="rId21"/>
    <p:sldId id="281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340" r:id="rId35"/>
    <p:sldId id="341" r:id="rId36"/>
    <p:sldId id="342" r:id="rId37"/>
    <p:sldId id="339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4" r:id="rId54"/>
    <p:sldId id="315" r:id="rId55"/>
    <p:sldId id="317" r:id="rId56"/>
    <p:sldId id="319" r:id="rId57"/>
    <p:sldId id="320" r:id="rId58"/>
    <p:sldId id="321" r:id="rId59"/>
    <p:sldId id="323" r:id="rId60"/>
    <p:sldId id="324" r:id="rId61"/>
    <p:sldId id="325" r:id="rId62"/>
    <p:sldId id="327" r:id="rId63"/>
    <p:sldId id="328" r:id="rId64"/>
    <p:sldId id="329" r:id="rId65"/>
    <p:sldId id="332" r:id="rId66"/>
    <p:sldId id="333" r:id="rId67"/>
    <p:sldId id="344" r:id="rId68"/>
    <p:sldId id="345" r:id="rId69"/>
    <p:sldId id="346" r:id="rId70"/>
    <p:sldId id="343" r:id="rId71"/>
    <p:sldId id="334" r:id="rId72"/>
    <p:sldId id="336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218"/>
    <a:srgbClr val="0488AE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5D99CB-F5AF-4C7D-AD32-A9CF23A66002}" v="3" dt="2022-09-22T17:57:25.4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50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319D03-EC6C-75F9-7C67-1D91763ECD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DCCF8-FA75-88C5-06A0-30D1C0EE37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0EEA930-E605-4B7C-90C4-14B18C826B33}" type="datetimeFigureOut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7A053-B255-1C66-9EC3-71FA28AFFB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FF48F-A339-E9B1-DF28-79E7344DE1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F1021A0-4F54-48CC-9974-63D9356092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04174-3D17-4F43-B8FC-6F5CC5E217D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B9FE9-50F2-4734-9006-55E0114CB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B9FE9-50F2-4734-9006-55E0114CB751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78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4C23E-5B64-4730-875E-4A140EE564E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205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825CE-9814-4CEA-B693-1C7B557A154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04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28CE9-E155-4652-94E6-6091C079DA7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99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5687B-0E26-4BDD-AB92-976EDA792FC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13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68D77-F469-4A04-A959-BE70528CFD7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338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39953-6C07-4103-AE06-7BB77518E74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65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F3D17-6473-48BC-A450-638D241D10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7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BC69F6-EB27-478F-AC84-CDCB67A0708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14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1C74-4563-4C8A-BC79-0459063EB0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32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142A906-1B0D-442C-9FD1-59897CF6C9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82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D6B5-10DA-45D9-AF47-118311102FC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60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E5396D3-3177-4513-92D1-776D00FD0F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4">
            <a:extLst>
              <a:ext uri="{FF2B5EF4-FFF2-40B4-BE49-F238E27FC236}">
                <a16:creationId xmlns:a16="http://schemas.microsoft.com/office/drawing/2014/main" id="{5EB77E44-3DC2-8632-E77A-BF83CE44FB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30313" y="6423025"/>
            <a:ext cx="555148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latin typeface="Times New Roman" pitchFamily="18" charset="0"/>
              </a:rPr>
              <a:t>Copyright © 2021, 2018, 2015, 2012, 2009 Pearson Education, Inc. All rights reserved.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69FA368E-8556-1994-9ADE-AB552975BD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93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FDE51-1EAF-41A2-EF4F-4093CE7D5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Chapter 4</a:t>
            </a:r>
            <a:br>
              <a:rPr lang="en-US" sz="5200" dirty="0"/>
            </a:br>
            <a:r>
              <a:rPr lang="en-US" sz="5200" dirty="0"/>
              <a:t>Making Decisions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DD4312-61CA-0E60-2777-1ED305CD5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Starting Out with C++ from Control Structures through Objects, Tony Gaddis, 9</a:t>
            </a:r>
            <a:r>
              <a:rPr lang="en-US" sz="1600" baseline="30000"/>
              <a:t>th</a:t>
            </a:r>
            <a:r>
              <a:rPr lang="en-US" sz="1600"/>
              <a:t> Edition</a:t>
            </a:r>
          </a:p>
          <a:p>
            <a:r>
              <a:rPr lang="en-US" sz="1600"/>
              <a:t>ENGR 1400 – Dr. Michael E. Olson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E78EC52-69ED-41FE-51AD-7EBBA5421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D59C714F-1FEC-7315-940E-1BFAA8F172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General Format:</a:t>
            </a:r>
            <a:br>
              <a:rPr lang="en-US" altLang="en-US" dirty="0"/>
            </a:br>
            <a:endParaRPr lang="en-US" altLang="en-US" dirty="0"/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if (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1AD9996-DD4E-BA68-299E-D88B1E26E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if Statement-What Happens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F8DC177-62A1-0BCD-751E-176853F346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evaluate: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if (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r>
              <a:rPr lang="en-US" altLang="en-US" dirty="0"/>
              <a:t>If the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, then 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/>
              <a:t> is executed.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If the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is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, then 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/>
              <a:t> is skipped.</a:t>
            </a:r>
            <a:endParaRPr lang="en-US" altLang="en-US" dirty="0">
              <a:latin typeface="Courier New" panose="02070309020205020404" pitchFamily="49" charset="0"/>
            </a:endParaRPr>
          </a:p>
          <a:p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42CBBF98-72C3-9AAF-1EA5-5249724DE714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Pr4-2.cpp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09C8-9778-F4A9-005C-0D3EBF74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Flowchart for Program 4-2 Lines 22 and 23</a:t>
            </a:r>
          </a:p>
        </p:txBody>
      </p:sp>
      <p:pic>
        <p:nvPicPr>
          <p:cNvPr id="17411" name="Picture 3" descr="0404sowc copy">
            <a:extLst>
              <a:ext uri="{FF2B5EF4-FFF2-40B4-BE49-F238E27FC236}">
                <a16:creationId xmlns:a16="http://schemas.microsoft.com/office/drawing/2014/main" id="{F051A3FF-C2A0-29E7-67EC-1BF137101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63" y="2349500"/>
            <a:ext cx="4287837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27DEEF6-F063-FEC2-4DF3-18756E8F9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Notes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758AA361-1A23-F8FE-DF84-3979CF2B4A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800" dirty="0"/>
              <a:t>Do not place </a:t>
            </a:r>
            <a:r>
              <a:rPr lang="en-US" altLang="en-US" sz="2800" dirty="0">
                <a:latin typeface="Courier New" panose="02070309020205020404" pitchFamily="49" charset="0"/>
              </a:rPr>
              <a:t>;</a:t>
            </a:r>
            <a:r>
              <a:rPr lang="en-US" altLang="en-US" sz="2800" dirty="0"/>
              <a:t> after </a:t>
            </a:r>
            <a:r>
              <a:rPr lang="en-US" altLang="en-US" sz="2800" dirty="0">
                <a:latin typeface="Courier New" panose="02070309020205020404" pitchFamily="49" charset="0"/>
              </a:rPr>
              <a:t>(</a:t>
            </a:r>
            <a:r>
              <a:rPr lang="en-US" altLang="en-US" sz="28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800" dirty="0">
                <a:latin typeface="Courier New" panose="02070309020205020404" pitchFamily="49" charset="0"/>
              </a:rPr>
              <a:t>)</a:t>
            </a:r>
            <a:endParaRPr lang="en-US" altLang="en-US" sz="2800" dirty="0"/>
          </a:p>
          <a:p>
            <a:r>
              <a:rPr lang="en-US" altLang="en-US" sz="2800" dirty="0"/>
              <a:t>Place </a:t>
            </a:r>
            <a:r>
              <a:rPr lang="en-US" altLang="en-US" sz="2800" i="1" dirty="0">
                <a:latin typeface="Courier New" panose="02070309020205020404" pitchFamily="49" charset="0"/>
              </a:rPr>
              <a:t>statement</a:t>
            </a:r>
            <a:r>
              <a:rPr lang="en-US" altLang="en-US" sz="2800" dirty="0">
                <a:latin typeface="Courier New" panose="02070309020205020404" pitchFamily="49" charset="0"/>
              </a:rPr>
              <a:t>;</a:t>
            </a:r>
            <a:r>
              <a:rPr lang="en-US" altLang="en-US" sz="2800" dirty="0"/>
              <a:t> on a separate line after </a:t>
            </a:r>
            <a:r>
              <a:rPr lang="en-US" altLang="en-US" sz="2800" dirty="0">
                <a:latin typeface="Courier New" panose="02070309020205020404" pitchFamily="49" charset="0"/>
              </a:rPr>
              <a:t>(</a:t>
            </a:r>
            <a:r>
              <a:rPr lang="en-US" altLang="en-US" sz="28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800" dirty="0">
                <a:latin typeface="Courier New" panose="02070309020205020404" pitchFamily="49" charset="0"/>
              </a:rPr>
              <a:t>)</a:t>
            </a:r>
            <a:r>
              <a:rPr lang="en-US" altLang="en-US" sz="2800" dirty="0"/>
              <a:t>, indented:</a:t>
            </a:r>
            <a:br>
              <a:rPr lang="en-US" altLang="en-US" sz="2800" dirty="0"/>
            </a:br>
            <a:endParaRPr lang="en-US" altLang="en-US" sz="2800" dirty="0"/>
          </a:p>
          <a:p>
            <a:pPr marL="457200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if (score &gt; 90)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   grade = 'A';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endParaRPr lang="en-US" altLang="en-US" sz="2400" dirty="0"/>
          </a:p>
          <a:p>
            <a:r>
              <a:rPr lang="en-US" altLang="en-US" sz="2800" dirty="0"/>
              <a:t>Be careful testing </a:t>
            </a:r>
            <a:r>
              <a:rPr lang="en-US" altLang="en-US" sz="2800" dirty="0">
                <a:latin typeface="Courier New" panose="02070309020205020404" pitchFamily="49" charset="0"/>
              </a:rPr>
              <a:t>float</a:t>
            </a:r>
            <a:r>
              <a:rPr lang="en-US" altLang="en-US" sz="2800" dirty="0"/>
              <a:t>s and </a:t>
            </a:r>
            <a:r>
              <a:rPr lang="en-US" altLang="en-US" sz="2800" dirty="0">
                <a:latin typeface="Courier New" panose="02070309020205020404" pitchFamily="49" charset="0"/>
              </a:rPr>
              <a:t>double</a:t>
            </a:r>
            <a:r>
              <a:rPr lang="en-US" altLang="en-US" sz="2800" dirty="0"/>
              <a:t>s for equality</a:t>
            </a:r>
          </a:p>
          <a:p>
            <a:r>
              <a:rPr lang="en-US" altLang="en-US" sz="2800" dirty="0">
                <a:latin typeface="Courier New" panose="02070309020205020404" pitchFamily="49" charset="0"/>
              </a:rPr>
              <a:t>0</a:t>
            </a:r>
            <a:r>
              <a:rPr lang="en-US" altLang="en-US" sz="2800" dirty="0"/>
              <a:t> is </a:t>
            </a:r>
            <a:r>
              <a:rPr lang="en-US" altLang="en-US" sz="2800" dirty="0">
                <a:latin typeface="Courier New" panose="02070309020205020404" pitchFamily="49" charset="0"/>
              </a:rPr>
              <a:t>false</a:t>
            </a:r>
            <a:r>
              <a:rPr lang="en-US" altLang="en-US" sz="2800" dirty="0"/>
              <a:t>; any other value is </a:t>
            </a:r>
            <a:r>
              <a:rPr lang="en-US" altLang="en-US" sz="2800" dirty="0">
                <a:latin typeface="Courier New" panose="02070309020205020404" pitchFamily="49" charset="0"/>
              </a:rPr>
              <a:t>true</a:t>
            </a:r>
          </a:p>
          <a:p>
            <a:endParaRPr lang="en-US" altLang="en-US" sz="2800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8FC715EE-8729-5F89-A752-0C24B6BBE5A6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Pr4-3.cpp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6DF5-7567-4D16-A1E2-B83C9AA0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floating point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F8A730-99E7-9D22-BFAB-A4336D6686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(5 == 5.00000000000003)</m:t>
                    </m:r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??</m:t>
                    </m:r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?!?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Because of the way float numbers are stored, there is a limit to how many decimals are included in RAM.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F8A730-99E7-9D22-BFAB-A4336D6686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8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107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4797-48CD-FFFD-1168-CD2DCB23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11D3-1AB0-8E56-7764-14EA68A2E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confuse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/>
              <a:t> 	is an assignment operator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	</a:t>
            </a:r>
            <a:r>
              <a:rPr lang="en-US" dirty="0"/>
              <a:t>is a Boolean expression</a:t>
            </a:r>
          </a:p>
        </p:txBody>
      </p:sp>
    </p:spTree>
    <p:extLst>
      <p:ext uri="{BB962C8B-B14F-4D97-AF65-F5344CB8AC3E}">
        <p14:creationId xmlns:p14="http://schemas.microsoft.com/office/powerpoint/2010/main" val="2917836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CB128E79-DB4C-46E4-CC06-640272F0F9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4.3</a:t>
            </a:r>
          </a:p>
        </p:txBody>
      </p:sp>
      <p:sp>
        <p:nvSpPr>
          <p:cNvPr id="19459" name="Subtitle 2">
            <a:extLst>
              <a:ext uri="{FF2B5EF4-FFF2-40B4-BE49-F238E27FC236}">
                <a16:creationId xmlns:a16="http://schemas.microsoft.com/office/drawing/2014/main" id="{654141D3-EA6B-57E2-BE3A-780DEE61B6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Expanding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F74E73C7-0D4A-3B92-0C08-140FD26A5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Expanding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B0381FD6-C640-2854-5172-FBA692105E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/>
              <a:t>To execute more than one statement as part of an </a:t>
            </a:r>
            <a:r>
              <a:rPr lang="en-US" altLang="en-US" sz="2800" dirty="0">
                <a:latin typeface="Courier New" panose="02070309020205020404" pitchFamily="49" charset="0"/>
              </a:rPr>
              <a:t>if</a:t>
            </a:r>
            <a:r>
              <a:rPr lang="en-US" altLang="en-US" sz="2800" dirty="0"/>
              <a:t> statement, enclose them in </a:t>
            </a:r>
            <a:r>
              <a:rPr lang="en-US" altLang="en-US" sz="2800" dirty="0">
                <a:latin typeface="Courier New" panose="02070309020205020404" pitchFamily="49" charset="0"/>
              </a:rPr>
              <a:t>{ }</a:t>
            </a:r>
            <a:r>
              <a:rPr lang="en-US" altLang="en-US" sz="2800" dirty="0"/>
              <a:t>:</a:t>
            </a:r>
            <a:br>
              <a:rPr lang="en-US" altLang="en-US" sz="2800" dirty="0"/>
            </a:br>
            <a:endParaRPr lang="en-US" altLang="en-US" sz="2800" dirty="0"/>
          </a:p>
          <a:p>
            <a:pPr marL="201168" lvl="1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if (score &gt; 90)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{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   grade = 'A';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   </a:t>
            </a:r>
            <a:r>
              <a:rPr lang="en-US" altLang="en-US" sz="2400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dirty="0">
                <a:latin typeface="Courier New" panose="02070309020205020404" pitchFamily="49" charset="0"/>
              </a:rPr>
              <a:t> &lt;&lt; "Good Job!\n";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}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endParaRPr lang="en-US" altLang="en-US" sz="2400" dirty="0"/>
          </a:p>
          <a:p>
            <a:r>
              <a:rPr lang="en-US" altLang="en-US" sz="2800" dirty="0"/>
              <a:t> </a:t>
            </a:r>
            <a:r>
              <a:rPr lang="en-US" altLang="en-US" sz="2800" dirty="0">
                <a:latin typeface="Courier New" panose="02070309020205020404" pitchFamily="49" charset="0"/>
              </a:rPr>
              <a:t>{ }</a:t>
            </a:r>
            <a:r>
              <a:rPr lang="en-US" altLang="en-US" sz="2800" dirty="0"/>
              <a:t> creates a </a:t>
            </a:r>
            <a:r>
              <a:rPr lang="en-US" altLang="en-US" sz="2800" u="sng" dirty="0"/>
              <a:t>block</a:t>
            </a:r>
            <a:r>
              <a:rPr lang="en-US" altLang="en-US" sz="2800" dirty="0"/>
              <a:t> of code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6C74090F-3BB5-3263-730D-9709061D0D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4.4</a:t>
            </a:r>
          </a:p>
        </p:txBody>
      </p:sp>
      <p:sp>
        <p:nvSpPr>
          <p:cNvPr id="21507" name="Subtitle 2">
            <a:extLst>
              <a:ext uri="{FF2B5EF4-FFF2-40B4-BE49-F238E27FC236}">
                <a16:creationId xmlns:a16="http://schemas.microsoft.com/office/drawing/2014/main" id="{2A947654-0F5D-A23C-4678-6E79E8A6556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US" altLang="en-US"/>
              <a:t> Statement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EA4800EB-2595-CCE8-0596-E786550E5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US" altLang="en-US"/>
              <a:t> statement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F4DBD76D-1D97-9264-B165-A524DF63C6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Provides two possible paths of execution</a:t>
            </a:r>
          </a:p>
          <a:p>
            <a:r>
              <a:rPr lang="en-US" altLang="en-US" dirty="0"/>
              <a:t>Performs one statement or block if the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is true, otherwise performs another statement or block.</a:t>
            </a:r>
          </a:p>
          <a:p>
            <a:endParaRPr lang="en-US" altLang="en-US" dirty="0"/>
          </a:p>
        </p:txBody>
      </p:sp>
      <p:pic>
        <p:nvPicPr>
          <p:cNvPr id="2" name="Picture 3" descr="0406sowc copy">
            <a:extLst>
              <a:ext uri="{FF2B5EF4-FFF2-40B4-BE49-F238E27FC236}">
                <a16:creationId xmlns:a16="http://schemas.microsoft.com/office/drawing/2014/main" id="{C7EE9172-B08D-BA19-9C25-6AB0CEF65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1800"/>
            <a:ext cx="56388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85579C84-3F80-86CF-7AAE-26B767EABB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4.1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27FFA47C-EACE-D18C-3E92-1CA030E47A1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Relational Operators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F512001F-2594-D180-BF82-35BE75468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US" altLang="en-US"/>
              <a:t> statement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8DB1E609-2F3D-881A-7799-E441E80841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General Format:</a:t>
            </a:r>
            <a:br>
              <a:rPr lang="en-US" altLang="en-US" dirty="0"/>
            </a:br>
            <a:endParaRPr lang="en-US" altLang="en-US" dirty="0"/>
          </a:p>
          <a:p>
            <a:pPr marL="201168" lvl="1" indent="0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if (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</a:t>
            </a:r>
            <a:r>
              <a:rPr lang="en-US" altLang="en-US" i="1" dirty="0">
                <a:latin typeface="Courier New" panose="02070309020205020404" pitchFamily="49" charset="0"/>
              </a:rPr>
              <a:t>statement1</a:t>
            </a:r>
            <a:r>
              <a:rPr lang="en-US" altLang="en-US" dirty="0">
                <a:latin typeface="Courier New" panose="02070309020205020404" pitchFamily="49" charset="0"/>
              </a:rPr>
              <a:t>;  // or block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else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</a:t>
            </a:r>
            <a:r>
              <a:rPr lang="en-US" altLang="en-US" i="1" dirty="0">
                <a:latin typeface="Courier New" panose="02070309020205020404" pitchFamily="49" charset="0"/>
              </a:rPr>
              <a:t>statement2</a:t>
            </a:r>
            <a:r>
              <a:rPr lang="en-US" altLang="en-US" dirty="0">
                <a:latin typeface="Courier New" panose="02070309020205020404" pitchFamily="49" charset="0"/>
              </a:rPr>
              <a:t>;  // or block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C910BA5-E31F-AA7B-B711-19351F2F9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US" altLang="en-US"/>
              <a:t>-What Happens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A16D0798-38AC-D6A3-EA5A-A8670D793C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To evaluate: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if (</a:t>
            </a:r>
            <a:r>
              <a:rPr lang="en-US" altLang="en-US" sz="20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</a:t>
            </a:r>
            <a:r>
              <a:rPr lang="en-US" altLang="en-US" sz="2000" i="1" dirty="0">
                <a:latin typeface="Courier New" panose="02070309020205020404" pitchFamily="49" charset="0"/>
              </a:rPr>
              <a:t>statement1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else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</a:t>
            </a:r>
            <a:r>
              <a:rPr lang="en-US" altLang="en-US" sz="2000" i="1" dirty="0">
                <a:latin typeface="Courier New" panose="02070309020205020404" pitchFamily="49" charset="0"/>
              </a:rPr>
              <a:t>statement2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r>
              <a:rPr lang="en-US" altLang="en-US" sz="2400" dirty="0"/>
              <a:t>If the </a:t>
            </a:r>
            <a:r>
              <a:rPr lang="en-US" altLang="en-US" sz="24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400" dirty="0"/>
              <a:t> is </a:t>
            </a:r>
            <a:r>
              <a:rPr lang="en-US" altLang="en-US" sz="2400" dirty="0">
                <a:latin typeface="Courier New" panose="02070309020205020404" pitchFamily="49" charset="0"/>
              </a:rPr>
              <a:t>true</a:t>
            </a:r>
            <a:r>
              <a:rPr lang="en-US" altLang="en-US" sz="2400" dirty="0"/>
              <a:t>, then </a:t>
            </a:r>
            <a:r>
              <a:rPr lang="en-US" altLang="en-US" sz="2400" i="1" dirty="0">
                <a:latin typeface="Courier New" panose="02070309020205020404" pitchFamily="49" charset="0"/>
              </a:rPr>
              <a:t>statement1</a:t>
            </a:r>
            <a:r>
              <a:rPr lang="en-US" altLang="en-US" sz="2400" dirty="0"/>
              <a:t> is executed and </a:t>
            </a:r>
            <a:r>
              <a:rPr lang="en-US" altLang="en-US" sz="2400" i="1" dirty="0">
                <a:latin typeface="Courier New" panose="02070309020205020404" pitchFamily="49" charset="0"/>
              </a:rPr>
              <a:t>statement2</a:t>
            </a:r>
            <a:r>
              <a:rPr lang="en-US" altLang="en-US" sz="2400" dirty="0"/>
              <a:t> is skipped.</a:t>
            </a:r>
          </a:p>
          <a:p>
            <a:r>
              <a:rPr lang="en-US" altLang="en-US" sz="2400" dirty="0"/>
              <a:t>If the </a:t>
            </a:r>
            <a:r>
              <a:rPr lang="en-US" altLang="en-US" sz="24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400" dirty="0"/>
              <a:t> is </a:t>
            </a:r>
            <a:r>
              <a:rPr lang="en-US" altLang="en-US" sz="2400" i="1" dirty="0">
                <a:latin typeface="Courier New" panose="02070309020205020404" pitchFamily="49" charset="0"/>
              </a:rPr>
              <a:t>false</a:t>
            </a:r>
            <a:r>
              <a:rPr lang="en-US" altLang="en-US" sz="2400" dirty="0"/>
              <a:t>, then </a:t>
            </a:r>
            <a:r>
              <a:rPr lang="en-US" altLang="en-US" sz="2400" i="1" dirty="0">
                <a:latin typeface="Courier New" panose="02070309020205020404" pitchFamily="49" charset="0"/>
              </a:rPr>
              <a:t>statement1</a:t>
            </a:r>
            <a:r>
              <a:rPr lang="en-US" altLang="en-US" sz="2400" dirty="0"/>
              <a:t> is skipped and </a:t>
            </a:r>
            <a:r>
              <a:rPr lang="en-US" altLang="en-US" sz="2400" i="1" dirty="0">
                <a:latin typeface="Courier New" panose="02070309020205020404" pitchFamily="49" charset="0"/>
              </a:rPr>
              <a:t>statement2</a:t>
            </a:r>
            <a:r>
              <a:rPr lang="en-US" altLang="en-US" sz="2400" dirty="0"/>
              <a:t> is executed.</a:t>
            </a:r>
          </a:p>
          <a:p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7BBCCB89-3E49-8D1E-890F-F6D0C710B723}"/>
              </a:ext>
            </a:extLst>
          </p:cNvPr>
          <p:cNvSpPr/>
          <p:nvPr/>
        </p:nvSpPr>
        <p:spPr>
          <a:xfrm>
            <a:off x="7315200" y="5486400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Pr4-8.cpp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94E84EA0-F644-4A5D-4671-35739562A335}"/>
              </a:ext>
            </a:extLst>
          </p:cNvPr>
          <p:cNvSpPr/>
          <p:nvPr/>
        </p:nvSpPr>
        <p:spPr>
          <a:xfrm>
            <a:off x="7315200" y="5901267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Pr4-9.cpp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8AD11718-4742-CDEB-6128-25C617C6634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4.5</a:t>
            </a:r>
          </a:p>
        </p:txBody>
      </p:sp>
      <p:sp>
        <p:nvSpPr>
          <p:cNvPr id="29699" name="Subtitle 2">
            <a:extLst>
              <a:ext uri="{FF2B5EF4-FFF2-40B4-BE49-F238E27FC236}">
                <a16:creationId xmlns:a16="http://schemas.microsoft.com/office/drawing/2014/main" id="{212B98E6-09D9-D5C5-DAB0-D56896EC01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Nested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C96135F3-F49A-A700-E90C-531F5532F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520CEDED-EBF7-3915-1BFB-910D8853DE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An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 that is nested inside another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  <a:p>
            <a:pPr>
              <a:buFontTx/>
              <a:buChar char="•"/>
            </a:pPr>
            <a:r>
              <a:rPr lang="en-US" altLang="en-US"/>
              <a:t>Nested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statements can be used to test more than one condition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50A3-60BA-F004-8172-F5DDFDEA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Flowchart for a Nested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Statement</a:t>
            </a:r>
          </a:p>
        </p:txBody>
      </p:sp>
      <p:pic>
        <p:nvPicPr>
          <p:cNvPr id="31747" name="Picture 5" descr="Figure 4-7">
            <a:extLst>
              <a:ext uri="{FF2B5EF4-FFF2-40B4-BE49-F238E27FC236}">
                <a16:creationId xmlns:a16="http://schemas.microsoft.com/office/drawing/2014/main" id="{CC78C218-C2D4-DCE0-67EE-EE703675D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600200"/>
            <a:ext cx="6829425" cy="481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9BECBA6A-EBFC-9F4B-F41C-A72F1437C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01A163D0-892A-6B61-0C10-2A8787A203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From Program 4-10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pic>
        <p:nvPicPr>
          <p:cNvPr id="32772" name="Picture 4" descr="Pink tissue paper">
            <a:extLst>
              <a:ext uri="{FF2B5EF4-FFF2-40B4-BE49-F238E27FC236}">
                <a16:creationId xmlns:a16="http://schemas.microsoft.com/office/drawing/2014/main" id="{B1DDE155-68A1-B5D2-64F0-144078A47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87650"/>
            <a:ext cx="8229600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DBE08F80-EF9E-7415-05C9-C19001716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5714CFAA-FE2D-B8B5-66CE-CA53B79533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65225"/>
            <a:ext cx="82296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Another example, from Program 4-11</a:t>
            </a:r>
          </a:p>
        </p:txBody>
      </p:sp>
      <p:pic>
        <p:nvPicPr>
          <p:cNvPr id="33796" name="Picture 4" descr="Pink tissue paper">
            <a:extLst>
              <a:ext uri="{FF2B5EF4-FFF2-40B4-BE49-F238E27FC236}">
                <a16:creationId xmlns:a16="http://schemas.microsoft.com/office/drawing/2014/main" id="{93D47CBA-4A26-E432-AF42-9F32E0FE7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1849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82C8A0DB-E566-18C0-1CE4-2A0BF9F2E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Proper Indentation!</a:t>
            </a:r>
          </a:p>
        </p:txBody>
      </p:sp>
      <p:pic>
        <p:nvPicPr>
          <p:cNvPr id="34819" name="Picture 4" descr="Figure 4-8">
            <a:extLst>
              <a:ext uri="{FF2B5EF4-FFF2-40B4-BE49-F238E27FC236}">
                <a16:creationId xmlns:a16="http://schemas.microsoft.com/office/drawing/2014/main" id="{CB1EE37D-6061-17C9-87B4-F107A64796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051786"/>
            <a:ext cx="7543800" cy="3611679"/>
          </a:xfr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EC98500-3889-2B73-FAF8-8D5D09F8BCD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4.6</a:t>
            </a:r>
          </a:p>
        </p:txBody>
      </p:sp>
      <p:sp>
        <p:nvSpPr>
          <p:cNvPr id="35843" name="Subtitle 2">
            <a:extLst>
              <a:ext uri="{FF2B5EF4-FFF2-40B4-BE49-F238E27FC236}">
                <a16:creationId xmlns:a16="http://schemas.microsoft.com/office/drawing/2014/main" id="{BEF8B7E0-859A-18AD-3F9A-A934C762A49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if/else if</a:t>
            </a:r>
            <a:r>
              <a:rPr lang="en-US" altLang="en-US">
                <a:cs typeface="Courier New" panose="02070309020205020404" pitchFamily="49" charset="0"/>
              </a:rPr>
              <a:t> </a:t>
            </a:r>
            <a:r>
              <a:rPr lang="en-US" altLang="en-US"/>
              <a:t>Statement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615F666-9488-BFBF-C7DC-668C8AADE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if/else if </a:t>
            </a:r>
            <a:r>
              <a:rPr lang="en-US" altLang="en-US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5814F-C887-02D5-3FAB-36ED650B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Tests a series of conditions until one is found to be true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Often simpler than using nested </a:t>
            </a:r>
            <a:r>
              <a:rPr lang="en-US" dirty="0">
                <a:latin typeface="Courier New" pitchFamily="-16" charset="0"/>
              </a:rPr>
              <a:t>if/else</a:t>
            </a:r>
            <a:r>
              <a:rPr lang="en-US" dirty="0"/>
              <a:t> statements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Can be used to model thought processes such as: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"If it is raining, take an umbrella, </a:t>
            </a:r>
            <a:br>
              <a:rPr lang="en-US" dirty="0"/>
            </a:br>
            <a:r>
              <a:rPr lang="en-US" dirty="0"/>
              <a:t>else, if it is windy, take a hat, </a:t>
            </a:r>
            <a:br>
              <a:rPr lang="en-US" dirty="0"/>
            </a:br>
            <a:r>
              <a:rPr lang="en-US" dirty="0"/>
              <a:t>else, take sunglasses”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48A5AAE-A305-AACE-3913-8E70DB433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Operators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66E208A-A7CF-54A3-EE4D-5BF07E43C3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Used to compare numbers to determine relative order</a:t>
            </a:r>
          </a:p>
          <a:p>
            <a:r>
              <a:rPr lang="en-US" altLang="en-US" dirty="0"/>
              <a:t>Operators:</a:t>
            </a:r>
          </a:p>
          <a:p>
            <a:endParaRPr lang="en-US" altLang="en-US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B793EC9C-AB71-AEDB-8EF9-7A89BA8215BC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581400"/>
          <a:ext cx="6096000" cy="222885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&gt;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Greater than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&lt;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Less than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&gt;=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Greater than or equal to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&lt;=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Less than or equal to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==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Equal to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!=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Not equal to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053236D7-90E2-03C3-B27A-51302BF95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if/else if </a:t>
            </a:r>
            <a:r>
              <a:rPr lang="en-US" altLang="en-US"/>
              <a:t>Format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335DA215-C423-C9CD-D116-7B9E5B85EE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if (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1</a:t>
            </a:r>
            <a:r>
              <a:rPr lang="en-US" altLang="en-US">
                <a:latin typeface="Courier New" panose="02070309020205020404" pitchFamily="49" charset="0"/>
              </a:rPr>
              <a:t>;  // or block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else if (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;  // or block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.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. // other else ifs 		  	  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else if (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n</a:t>
            </a:r>
            <a:r>
              <a:rPr lang="en-US" altLang="en-US">
                <a:latin typeface="Courier New" panose="02070309020205020404" pitchFamily="49" charset="0"/>
              </a:rPr>
              <a:t>;  // or block  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B425-AD06-BDCC-1A75-1DC94674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if/else if </a:t>
            </a:r>
            <a:r>
              <a:rPr lang="en-US" dirty="0"/>
              <a:t>Statement in Program 4-13</a:t>
            </a:r>
          </a:p>
        </p:txBody>
      </p:sp>
      <p:pic>
        <p:nvPicPr>
          <p:cNvPr id="38915" name="Picture 2">
            <a:extLst>
              <a:ext uri="{FF2B5EF4-FFF2-40B4-BE49-F238E27FC236}">
                <a16:creationId xmlns:a16="http://schemas.microsoft.com/office/drawing/2014/main" id="{88BFEC63-B17A-734F-144B-5EA8C0C30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3" y="1905000"/>
            <a:ext cx="63404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39FF-59E1-23AE-748E-523A388E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Using a Trailing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/>
              <a:t> to Catch Errors in Program 4-14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F5E7A887-65F7-F57C-FE47-36825CA7EE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The trailing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/>
              <a:t> clause is optional, but it is best used to catch errors.</a:t>
            </a:r>
          </a:p>
        </p:txBody>
      </p:sp>
      <p:pic>
        <p:nvPicPr>
          <p:cNvPr id="39940" name="Picture 2">
            <a:extLst>
              <a:ext uri="{FF2B5EF4-FFF2-40B4-BE49-F238E27FC236}">
                <a16:creationId xmlns:a16="http://schemas.microsoft.com/office/drawing/2014/main" id="{F2A7E624-7B56-AC73-B9E0-DF283260F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2667000"/>
            <a:ext cx="5876925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Line 6">
            <a:extLst>
              <a:ext uri="{FF2B5EF4-FFF2-40B4-BE49-F238E27FC236}">
                <a16:creationId xmlns:a16="http://schemas.microsoft.com/office/drawing/2014/main" id="{33DE009C-BE8D-6377-3B7F-0273A1BDF7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4876800"/>
            <a:ext cx="1219200" cy="1312863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5">
            <a:extLst>
              <a:ext uri="{FF2B5EF4-FFF2-40B4-BE49-F238E27FC236}">
                <a16:creationId xmlns:a16="http://schemas.microsoft.com/office/drawing/2014/main" id="{622B4CAD-E120-C423-EFA1-51C38CAA8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429000"/>
            <a:ext cx="1524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This trailing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800">
                <a:solidFill>
                  <a:srgbClr val="FA8218"/>
                </a:solidFill>
              </a:rPr>
              <a:t> catches invalid test scores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7AABAEDA-4C2B-E4D1-93AC-5D9DAB5F1E9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4.6 – Extra</a:t>
            </a:r>
          </a:p>
        </p:txBody>
      </p:sp>
      <p:sp>
        <p:nvSpPr>
          <p:cNvPr id="40963" name="Subtitle 2">
            <a:extLst>
              <a:ext uri="{FF2B5EF4-FFF2-40B4-BE49-F238E27FC236}">
                <a16:creationId xmlns:a16="http://schemas.microsoft.com/office/drawing/2014/main" id="{82271105-FD32-2833-E8AC-700EE4FCB6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with Initialization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ADF6FF0B-0D50-5675-7354-CA3E2DAB5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Initialization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66B5B5D0-E4F8-3CD5-0C34-3BD52BE1B6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feature introduced in C++17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/>
              <a:t> statements can have an optional initialization clause that is executed before the conditional expression is evaluated</a:t>
            </a:r>
          </a:p>
          <a:p>
            <a:r>
              <a:rPr lang="en-US" altLang="en-US" dirty="0"/>
              <a:t>General format: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A72FB-5010-3277-CB23-97544E92687B}"/>
              </a:ext>
            </a:extLst>
          </p:cNvPr>
          <p:cNvSpPr txBox="1"/>
          <p:nvPr/>
        </p:nvSpPr>
        <p:spPr>
          <a:xfrm>
            <a:off x="914400" y="4114800"/>
            <a:ext cx="7010400" cy="17541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</a:t>
            </a: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// Place as many statements here as necessary.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60CBF2E5-EA28-96DA-EB95-2E9FBBE88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Initialization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5F234EEB-3BE6-4BD4-DC9C-E5F349B494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General format of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800" dirty="0"/>
              <a:t>-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800" dirty="0"/>
              <a:t> with initialization: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84476-2C18-7DB7-283C-5C7B82A9B3E5}"/>
              </a:ext>
            </a:extLst>
          </p:cNvPr>
          <p:cNvSpPr txBox="1"/>
          <p:nvPr/>
        </p:nvSpPr>
        <p:spPr>
          <a:xfrm>
            <a:off x="1066800" y="2438400"/>
            <a:ext cx="7010400" cy="341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</a:t>
            </a: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// Place as many statements here as necessary.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// Place as many statements here as necessary.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618FA64F-89F4-2E36-ADB0-0A8E790C7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Initialization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1D8CB182-3D43-67F6-2DCE-410730ED06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9E93D-90FF-9CC5-F4E0-2FBF4F9AA91A}"/>
              </a:ext>
            </a:extLst>
          </p:cNvPr>
          <p:cNvSpPr txBox="1"/>
          <p:nvPr/>
        </p:nvSpPr>
        <p:spPr>
          <a:xfrm>
            <a:off x="914400" y="2671763"/>
            <a:ext cx="7010400" cy="2586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(int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password.length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MIN_LENGTH)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"Your password is too short." &lt;&lt;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"Your password has " &lt;&lt;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endParaRPr lang="en-US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&lt;&lt; " characters." &lt;&lt;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BE8B0C7F-54AE-511B-140F-2350D2820C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4.7</a:t>
            </a:r>
          </a:p>
        </p:txBody>
      </p:sp>
      <p:sp>
        <p:nvSpPr>
          <p:cNvPr id="45059" name="Subtitle 2">
            <a:extLst>
              <a:ext uri="{FF2B5EF4-FFF2-40B4-BE49-F238E27FC236}">
                <a16:creationId xmlns:a16="http://schemas.microsoft.com/office/drawing/2014/main" id="{4D9025D7-31BA-DADD-889B-C7E5F3817E3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Flags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349FE875-4DBF-8B08-DBB2-FE89B5051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Flags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E1A70CC8-753A-8E6B-91F6-9673071012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Variable that signals a condition</a:t>
            </a:r>
          </a:p>
          <a:p>
            <a:r>
              <a:rPr lang="en-US" altLang="en-US" dirty="0"/>
              <a:t>Usually implemented as a </a:t>
            </a:r>
            <a:r>
              <a:rPr lang="en-US" altLang="en-US" dirty="0">
                <a:latin typeface="Courier New" panose="02070309020205020404" pitchFamily="49" charset="0"/>
              </a:rPr>
              <a:t>bool</a:t>
            </a:r>
            <a:r>
              <a:rPr lang="en-US" altLang="en-US" dirty="0"/>
              <a:t> variable</a:t>
            </a:r>
          </a:p>
          <a:p>
            <a:r>
              <a:rPr lang="en-US" altLang="en-US" dirty="0"/>
              <a:t>Can also be an integer</a:t>
            </a:r>
          </a:p>
          <a:p>
            <a:pPr lvl="1"/>
            <a:r>
              <a:rPr lang="en-US" altLang="en-US" dirty="0"/>
              <a:t>The value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/>
              <a:t> is considered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/>
            <a:r>
              <a:rPr lang="en-US" altLang="en-US" dirty="0"/>
              <a:t>Any nonzero value is considered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altLang="en-US" dirty="0"/>
              <a:t>As with other variables in functions, must be assigned an initial value before it is used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07994B44-2270-32C3-5E05-508C3F417B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4.8</a:t>
            </a:r>
          </a:p>
        </p:txBody>
      </p:sp>
      <p:sp>
        <p:nvSpPr>
          <p:cNvPr id="47107" name="Subtitle 2">
            <a:extLst>
              <a:ext uri="{FF2B5EF4-FFF2-40B4-BE49-F238E27FC236}">
                <a16:creationId xmlns:a16="http://schemas.microsoft.com/office/drawing/2014/main" id="{0A5036FA-18CC-EDDC-B10A-F44A552230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Logical Operators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4623AAB-5E87-5EFD-8372-CAC1B44A5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Expressions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CC29FCDD-296A-4565-46D4-DC05F112DF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Boolean expressions – </a:t>
            </a:r>
            <a:r>
              <a:rPr lang="en-US" altLang="en-US" sz="2800" dirty="0">
                <a:latin typeface="Courier New" panose="02070309020205020404" pitchFamily="49" charset="0"/>
              </a:rPr>
              <a:t>true</a:t>
            </a:r>
            <a:r>
              <a:rPr lang="en-US" altLang="en-US" sz="2800" dirty="0"/>
              <a:t> or </a:t>
            </a:r>
            <a:r>
              <a:rPr lang="en-US" altLang="en-US" sz="2800" dirty="0">
                <a:latin typeface="Courier New" panose="02070309020205020404" pitchFamily="49" charset="0"/>
              </a:rPr>
              <a:t>false</a:t>
            </a:r>
          </a:p>
          <a:p>
            <a:r>
              <a:rPr lang="en-US" altLang="en-US" sz="2800" dirty="0"/>
              <a:t>Examples:</a:t>
            </a:r>
          </a:p>
          <a:p>
            <a:pPr marL="201168" lvl="1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12 &gt; 5</a:t>
            </a:r>
            <a:r>
              <a:rPr lang="en-US" altLang="en-US" sz="2400" dirty="0"/>
              <a:t> is </a:t>
            </a:r>
            <a:r>
              <a:rPr lang="en-US" altLang="en-US" sz="2400" dirty="0">
                <a:latin typeface="Courier New" panose="02070309020205020404" pitchFamily="49" charset="0"/>
              </a:rPr>
              <a:t>true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7 &lt;= 5</a:t>
            </a:r>
            <a:r>
              <a:rPr lang="en-US" altLang="en-US" sz="2400" dirty="0"/>
              <a:t> is </a:t>
            </a:r>
            <a:r>
              <a:rPr lang="en-US" altLang="en-US" sz="2400" dirty="0">
                <a:latin typeface="Courier New" panose="02070309020205020404" pitchFamily="49" charset="0"/>
              </a:rPr>
              <a:t>false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</a:p>
          <a:p>
            <a:pPr marL="201168" lvl="1" indent="0">
              <a:buNone/>
            </a:pPr>
            <a:r>
              <a:rPr lang="en-US" altLang="en-US" sz="2400" dirty="0"/>
              <a:t>if </a:t>
            </a:r>
            <a:r>
              <a:rPr lang="en-US" altLang="en-US" sz="2400" dirty="0">
                <a:latin typeface="Courier New" panose="02070309020205020404" pitchFamily="49" charset="0"/>
              </a:rPr>
              <a:t>x</a:t>
            </a:r>
            <a:r>
              <a:rPr lang="en-US" altLang="en-US" sz="2400" dirty="0"/>
              <a:t> is 10, then </a:t>
            </a:r>
          </a:p>
          <a:p>
            <a:pPr marL="201168" lvl="1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x == 10</a:t>
            </a:r>
            <a:r>
              <a:rPr lang="en-US" altLang="en-US" sz="2400" dirty="0"/>
              <a:t> is</a:t>
            </a:r>
            <a:r>
              <a:rPr lang="en-US" altLang="en-US" sz="2400" dirty="0">
                <a:latin typeface="Courier New" panose="02070309020205020404" pitchFamily="49" charset="0"/>
              </a:rPr>
              <a:t> true</a:t>
            </a:r>
            <a:r>
              <a:rPr lang="en-US" altLang="en-US" sz="2400" dirty="0"/>
              <a:t>, </a:t>
            </a:r>
          </a:p>
          <a:p>
            <a:pPr marL="201168" lvl="1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x != 8</a:t>
            </a:r>
            <a:r>
              <a:rPr lang="en-US" altLang="en-US" sz="2400" dirty="0"/>
              <a:t> is </a:t>
            </a:r>
            <a:r>
              <a:rPr lang="en-US" altLang="en-US" sz="2400" dirty="0">
                <a:latin typeface="Courier New" panose="02070309020205020404" pitchFamily="49" charset="0"/>
              </a:rPr>
              <a:t>true</a:t>
            </a:r>
            <a:r>
              <a:rPr lang="en-US" altLang="en-US" sz="2400" dirty="0"/>
              <a:t>, and </a:t>
            </a:r>
          </a:p>
          <a:p>
            <a:pPr marL="201168" lvl="1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x == 8</a:t>
            </a:r>
            <a:r>
              <a:rPr lang="en-US" altLang="en-US" sz="2400" dirty="0"/>
              <a:t> is </a:t>
            </a:r>
            <a:r>
              <a:rPr lang="en-US" altLang="en-US" sz="2400" dirty="0">
                <a:latin typeface="Courier New" panose="02070309020205020404" pitchFamily="49" charset="0"/>
              </a:rPr>
              <a:t>false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BD3430A4-68D5-DBD5-8782-2C7530D28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Operators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82A83F0D-D93B-536A-0F11-5BFF1F3470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Used to create relational expressions from other relational expressions</a:t>
            </a:r>
          </a:p>
          <a:p>
            <a:r>
              <a:rPr lang="en-US" altLang="en-US" dirty="0"/>
              <a:t>Operators, meaning, and explanation:</a:t>
            </a:r>
          </a:p>
          <a:p>
            <a:endParaRPr lang="en-US" altLang="en-US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AD76BC54-8BEB-1DE1-4152-559AC9E7BE80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3657600"/>
          <a:ext cx="7467600" cy="2316164"/>
        </p:xfrm>
        <a:graphic>
          <a:graphicData uri="http://schemas.openxmlformats.org/drawingml/2006/table">
            <a:tbl>
              <a:tblPr/>
              <a:tblGrid>
                <a:gridCol w="839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4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&amp;&amp;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New relational expression is true if both expressions are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||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New relational expression is true if either expression is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!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Reverses the value of an expression – true expression becomes false, and false becomes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7356158F-5A1D-A70B-0953-C35588CBB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Operators-Examples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EDB7950-1F9B-8EEB-4CCA-44308755A569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855788"/>
            <a:ext cx="7523163" cy="75247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" pitchFamily="-16" charset="0"/>
              <a:buNone/>
              <a:defRPr/>
            </a:pPr>
            <a:r>
              <a:rPr lang="en-US" sz="2000" kern="0">
                <a:latin typeface="Courier New" pitchFamily="-16" charset="0"/>
                <a:cs typeface="+mn-cs"/>
              </a:rPr>
              <a:t>	</a:t>
            </a:r>
            <a:r>
              <a:rPr lang="en-US" sz="2400" kern="0">
                <a:latin typeface="Courier New" pitchFamily="-16" charset="0"/>
                <a:cs typeface="+mn-cs"/>
              </a:rPr>
              <a:t>int x = 12, y = 5, z = -4;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" pitchFamily="-16" charset="0"/>
              <a:buNone/>
              <a:defRPr/>
            </a:pPr>
            <a:endParaRPr lang="en-US" sz="1000" kern="0">
              <a:latin typeface="Courier New" pitchFamily="-16" charset="0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" pitchFamily="-16" charset="0"/>
              <a:buNone/>
              <a:defRPr/>
            </a:pPr>
            <a:r>
              <a:rPr lang="en-US" sz="1000" kern="0">
                <a:latin typeface="Courier New" pitchFamily="-16" charset="0"/>
                <a:cs typeface="+mn-cs"/>
              </a:rPr>
              <a:t> </a:t>
            </a:r>
            <a:endParaRPr lang="en-US" sz="1000" kern="0" dirty="0">
              <a:latin typeface="Courier New" pitchFamily="-16" charset="0"/>
              <a:cs typeface="+mn-cs"/>
            </a:endParaRP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CB8695BA-164E-7CC5-E88B-BC9344EB3A00}"/>
              </a:ext>
            </a:extLst>
          </p:cNvPr>
          <p:cNvGraphicFramePr>
            <a:graphicFrameLocks/>
          </p:cNvGraphicFramePr>
          <p:nvPr/>
        </p:nvGraphicFramePr>
        <p:xfrm>
          <a:off x="773113" y="2293938"/>
          <a:ext cx="7885112" cy="3167064"/>
        </p:xfrm>
        <a:graphic>
          <a:graphicData uri="http://schemas.openxmlformats.org/drawingml/2006/table">
            <a:tbl>
              <a:tblPr/>
              <a:tblGrid>
                <a:gridCol w="584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(x &gt; y) &amp;&amp; (y &gt;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(x &gt; y) &amp;&amp; (z &gt; 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(x &lt;= z) || (y ==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(x &lt;= z) || (y !=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!(x &gt;=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33BB-E853-50CE-0AAF-1E052263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logical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dirty="0"/>
              <a:t> operator in Program 4-15</a:t>
            </a:r>
          </a:p>
        </p:txBody>
      </p:sp>
      <p:pic>
        <p:nvPicPr>
          <p:cNvPr id="50179" name="Picture 2">
            <a:extLst>
              <a:ext uri="{FF2B5EF4-FFF2-40B4-BE49-F238E27FC236}">
                <a16:creationId xmlns:a16="http://schemas.microsoft.com/office/drawing/2014/main" id="{ADF49EB6-814B-11EF-FD4D-6069FDF70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1828800"/>
            <a:ext cx="64897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D7CF-162C-CBE4-DE94-96DEC18B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logical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||</a:t>
            </a:r>
            <a:r>
              <a:rPr lang="en-US" dirty="0"/>
              <a:t> Operator in Program 4-16</a:t>
            </a:r>
          </a:p>
        </p:txBody>
      </p:sp>
      <p:pic>
        <p:nvPicPr>
          <p:cNvPr id="51203" name="Picture 2">
            <a:extLst>
              <a:ext uri="{FF2B5EF4-FFF2-40B4-BE49-F238E27FC236}">
                <a16:creationId xmlns:a16="http://schemas.microsoft.com/office/drawing/2014/main" id="{65733CB1-6769-8C56-1236-D4E50C680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1905000"/>
            <a:ext cx="71564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E6EE-DA2E-2FC8-3F14-701FB74C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logical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dirty="0"/>
              <a:t> Operator in Program 4-17</a:t>
            </a:r>
          </a:p>
        </p:txBody>
      </p:sp>
      <p:pic>
        <p:nvPicPr>
          <p:cNvPr id="52227" name="Picture 2">
            <a:extLst>
              <a:ext uri="{FF2B5EF4-FFF2-40B4-BE49-F238E27FC236}">
                <a16:creationId xmlns:a16="http://schemas.microsoft.com/office/drawing/2014/main" id="{8F7FC0B0-3C93-BA10-FBBD-EC6C9B122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1828800"/>
            <a:ext cx="74231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582EF820-D7B8-7FDB-4915-C47805FE54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Operator-Notes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EA0B5166-19E3-90C5-233D-814D71A147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!</a:t>
            </a:r>
            <a:r>
              <a:rPr lang="en-US" altLang="en-US" dirty="0"/>
              <a:t> has highest precedence, followed by </a:t>
            </a:r>
            <a:r>
              <a:rPr lang="en-US" altLang="en-US" dirty="0">
                <a:latin typeface="Courier New" panose="02070309020205020404" pitchFamily="49" charset="0"/>
              </a:rPr>
              <a:t>&amp;&amp;</a:t>
            </a:r>
            <a:r>
              <a:rPr lang="en-US" altLang="en-US" dirty="0"/>
              <a:t>, then </a:t>
            </a:r>
            <a:r>
              <a:rPr lang="en-US" altLang="en-US" dirty="0">
                <a:latin typeface="Courier New" panose="02070309020205020404" pitchFamily="49" charset="0"/>
              </a:rPr>
              <a:t>||</a:t>
            </a:r>
          </a:p>
          <a:p>
            <a:r>
              <a:rPr lang="en-US" altLang="en-US" dirty="0"/>
              <a:t>If the value of an expression can be determined by evaluating just the sub-expression on left side of a logical operator, then the sub-expression on the right side will not be evaluated (</a:t>
            </a:r>
            <a:r>
              <a:rPr lang="en-US" altLang="en-US" i="1" dirty="0"/>
              <a:t>short circuit evaluation</a:t>
            </a:r>
            <a:r>
              <a:rPr lang="en-US" altLang="en-US" dirty="0"/>
              <a:t>)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6E84F6D3-6F7F-9EFD-2D23-215B03AB45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4.9</a:t>
            </a:r>
          </a:p>
        </p:txBody>
      </p:sp>
      <p:sp>
        <p:nvSpPr>
          <p:cNvPr id="54275" name="Subtitle 2">
            <a:extLst>
              <a:ext uri="{FF2B5EF4-FFF2-40B4-BE49-F238E27FC236}">
                <a16:creationId xmlns:a16="http://schemas.microsoft.com/office/drawing/2014/main" id="{86B8E6B3-2526-636F-CFE6-5A404131833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Checking Numeric Ranges with Logical Operators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A599-D634-D11E-9782-BBAB2AE6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Checking Numeric Ranges with Logical Operators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AE996CE2-2C78-517B-2265-7CD90AE47A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Used to test to see if a value falls </a:t>
            </a:r>
            <a:r>
              <a:rPr lang="en-US" altLang="en-US" sz="2400" b="1" dirty="0"/>
              <a:t>inside</a:t>
            </a:r>
            <a:r>
              <a:rPr lang="en-US" altLang="en-US" sz="2400" dirty="0"/>
              <a:t> a range:</a:t>
            </a:r>
            <a:br>
              <a:rPr lang="en-US" altLang="en-US" sz="2400" dirty="0"/>
            </a:br>
            <a:endParaRPr lang="en-US" altLang="en-US" sz="2400" dirty="0"/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if (grade &gt;= 0 &amp;&amp; grade &lt;= 100)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"Valid grade";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Can also test to see if value falls </a:t>
            </a:r>
            <a:r>
              <a:rPr lang="en-US" altLang="en-US" sz="2400" b="1" dirty="0"/>
              <a:t>outside</a:t>
            </a:r>
            <a:r>
              <a:rPr lang="en-US" altLang="en-US" sz="2400" dirty="0"/>
              <a:t> of range:</a:t>
            </a:r>
            <a:br>
              <a:rPr lang="en-US" altLang="en-US" sz="2400" dirty="0"/>
            </a:br>
            <a:endParaRPr lang="en-US" altLang="en-US" sz="2400" dirty="0"/>
          </a:p>
          <a:p>
            <a:pPr marL="201168" lvl="1" indent="0">
              <a:lnSpc>
                <a:spcPct val="80000"/>
              </a:lnSpc>
              <a:buClr>
                <a:srgbClr val="3333CC"/>
              </a:buClr>
              <a:buNone/>
            </a:pPr>
            <a:r>
              <a:rPr lang="en-US" altLang="en-US" sz="2000" dirty="0"/>
              <a:t>	 </a:t>
            </a:r>
            <a:r>
              <a:rPr lang="en-US" altLang="en-US" sz="2000" dirty="0">
                <a:latin typeface="Courier New" panose="02070309020205020404" pitchFamily="49" charset="0"/>
              </a:rPr>
              <a:t>if (grade &lt;= 0 || grade &gt;= 100)</a:t>
            </a:r>
          </a:p>
          <a:p>
            <a:pPr marL="201168" lvl="1" indent="0">
              <a:lnSpc>
                <a:spcPct val="80000"/>
              </a:lnSpc>
              <a:buClr>
                <a:srgbClr val="3333CC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"Invalid grade";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Cannot use mathematical notation:</a:t>
            </a:r>
            <a:br>
              <a:rPr lang="en-US" altLang="en-US" sz="2400" dirty="0"/>
            </a:br>
            <a:endParaRPr lang="en-US" altLang="en-US" sz="2400" dirty="0"/>
          </a:p>
          <a:p>
            <a:pPr marL="201168" lvl="1" indent="0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if (0 &lt;= grade &lt;= 100) //doesn</a:t>
            </a:r>
            <a:r>
              <a:rPr lang="en-US" altLang="en-US" sz="2000" dirty="0"/>
              <a:t>’</a:t>
            </a:r>
            <a:r>
              <a:rPr lang="en-US" altLang="en-US" sz="2000" dirty="0">
                <a:latin typeface="Courier New" panose="02070309020205020404" pitchFamily="49" charset="0"/>
              </a:rPr>
              <a:t>t work!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C1CE88F2-4410-0E08-3B9F-4E3B73B389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4.10</a:t>
            </a:r>
          </a:p>
        </p:txBody>
      </p:sp>
      <p:sp>
        <p:nvSpPr>
          <p:cNvPr id="56323" name="Subtitle 2">
            <a:extLst>
              <a:ext uri="{FF2B5EF4-FFF2-40B4-BE49-F238E27FC236}">
                <a16:creationId xmlns:a16="http://schemas.microsoft.com/office/drawing/2014/main" id="{EC495CCB-1EAB-B861-EFBB-774D719C3A5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Menus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4EC0D69E-2847-7538-EB5C-A9F349C79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Menus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0D585F53-CF1A-A37F-C4D5-3EAA816ADB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Menu-driven program</a:t>
            </a:r>
            <a:r>
              <a:rPr lang="en-US" altLang="en-US" dirty="0"/>
              <a:t>: program execution controlled by user selecting from a list of actions</a:t>
            </a:r>
          </a:p>
          <a:p>
            <a:r>
              <a:rPr lang="en-US" altLang="en-US" u="sng" dirty="0"/>
              <a:t>Menu</a:t>
            </a:r>
            <a:r>
              <a:rPr lang="en-US" altLang="en-US" dirty="0"/>
              <a:t>: list of choices on the screen</a:t>
            </a:r>
          </a:p>
          <a:p>
            <a:r>
              <a:rPr lang="en-US" altLang="en-US" dirty="0"/>
              <a:t>Menus can be implemented using </a:t>
            </a:r>
            <a:r>
              <a:rPr lang="en-US" altLang="en-US" dirty="0">
                <a:latin typeface="Courier New" panose="02070309020205020404" pitchFamily="49" charset="0"/>
              </a:rPr>
              <a:t>if/else if</a:t>
            </a:r>
            <a:r>
              <a:rPr lang="en-US" altLang="en-US" dirty="0"/>
              <a:t> statements</a:t>
            </a:r>
            <a:endParaRPr lang="en-US" altLang="en-US" u="sng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872B02E-DD44-E121-4B03-2BD4C2E3E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Relational Expressions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279F53E-AF2C-49AA-8133-E57E82B7E8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be assigned to a variable:</a:t>
            </a:r>
          </a:p>
          <a:p>
            <a:pPr marL="201168" lvl="1" indent="0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result = x &lt;= y;</a:t>
            </a:r>
            <a:endParaRPr lang="en-US" altLang="en-US" dirty="0"/>
          </a:p>
          <a:p>
            <a:r>
              <a:rPr lang="en-US" altLang="en-US" dirty="0"/>
              <a:t>Assigns </a:t>
            </a:r>
            <a:r>
              <a:rPr lang="en-US" altLang="en-US" dirty="0">
                <a:latin typeface="Courier New" panose="02070309020205020404" pitchFamily="49" charset="0"/>
              </a:rPr>
              <a:t>0</a:t>
            </a:r>
            <a:r>
              <a:rPr lang="en-US" altLang="en-US" dirty="0"/>
              <a:t> for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1</a:t>
            </a:r>
            <a:r>
              <a:rPr lang="en-US" altLang="en-US" dirty="0"/>
              <a:t> for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endParaRPr lang="en-US" altLang="en-US" dirty="0"/>
          </a:p>
          <a:p>
            <a:r>
              <a:rPr lang="en-US" altLang="en-US" dirty="0"/>
              <a:t>Do not confuse </a:t>
            </a:r>
            <a:r>
              <a:rPr lang="en-US" altLang="en-US" dirty="0">
                <a:latin typeface="Courier New" panose="02070309020205020404" pitchFamily="49" charset="0"/>
              </a:rPr>
              <a:t>=</a:t>
            </a:r>
            <a:r>
              <a:rPr lang="en-US" altLang="en-US" dirty="0"/>
              <a:t>  and </a:t>
            </a:r>
            <a:r>
              <a:rPr lang="en-US" altLang="en-US" dirty="0">
                <a:latin typeface="Courier New" panose="02070309020205020404" pitchFamily="49" charset="0"/>
              </a:rPr>
              <a:t>==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E358-8A66-6EDA-DBD8-A8A8E597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Menu-Driven Program Organization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6E04A763-DE1B-35C4-5F43-30C8E4941E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Display list of numbered or lettered choices for actions</a:t>
            </a:r>
          </a:p>
          <a:p>
            <a:r>
              <a:rPr lang="en-US" altLang="en-US" dirty="0"/>
              <a:t>Prompt user to make selection</a:t>
            </a:r>
          </a:p>
          <a:p>
            <a:r>
              <a:rPr lang="en-US" altLang="en-US" dirty="0"/>
              <a:t>Test user selection in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 </a:t>
            </a:r>
          </a:p>
          <a:p>
            <a:pPr lvl="1"/>
            <a:r>
              <a:rPr lang="en-US" altLang="en-US" dirty="0"/>
              <a:t>if a match, then execute code for action</a:t>
            </a:r>
          </a:p>
          <a:p>
            <a:pPr lvl="1"/>
            <a:r>
              <a:rPr lang="en-US" altLang="en-US" dirty="0"/>
              <a:t>if not, then go on to next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endParaRPr lang="en-US" altLang="en-US" dirty="0">
              <a:latin typeface="Courier New" panose="02070309020205020404" pitchFamily="49" charset="0"/>
            </a:endParaRPr>
          </a:p>
          <a:p>
            <a:endParaRPr lang="en-US" altLang="en-US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027E19AC-D34C-5560-7ACC-40AA86105E93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Pr4-18.cpp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B2ABDC51-2744-5C2C-6E6A-BE08A6F186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4.11</a:t>
            </a:r>
          </a:p>
        </p:txBody>
      </p:sp>
      <p:sp>
        <p:nvSpPr>
          <p:cNvPr id="59395" name="Subtitle 2">
            <a:extLst>
              <a:ext uri="{FF2B5EF4-FFF2-40B4-BE49-F238E27FC236}">
                <a16:creationId xmlns:a16="http://schemas.microsoft.com/office/drawing/2014/main" id="{FF9B605B-A3E9-DF7F-5311-AE422A8107A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Validating User Input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4FEEB642-F508-DA6A-B7A5-350F53FFD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Validating User Input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59362CB4-00D5-C89B-0C86-D09381B0EB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5000"/>
              </a:spcBef>
            </a:pPr>
            <a:r>
              <a:rPr lang="en-US" altLang="en-US" u="sng" dirty="0"/>
              <a:t>Input validation</a:t>
            </a:r>
            <a:r>
              <a:rPr lang="en-US" altLang="en-US" dirty="0"/>
              <a:t>: inspecting input data to determine whether it is acceptable</a:t>
            </a:r>
            <a:endParaRPr lang="en-US" altLang="en-US" u="sng" dirty="0"/>
          </a:p>
          <a:p>
            <a:pPr>
              <a:spcBef>
                <a:spcPct val="15000"/>
              </a:spcBef>
            </a:pPr>
            <a:r>
              <a:rPr lang="en-US" altLang="en-US" dirty="0"/>
              <a:t>Bad output will be produced from bad input</a:t>
            </a:r>
          </a:p>
          <a:p>
            <a:pPr>
              <a:spcBef>
                <a:spcPct val="15000"/>
              </a:spcBef>
            </a:pPr>
            <a:r>
              <a:rPr lang="en-US" altLang="en-US" dirty="0"/>
              <a:t>Can perform various tests:</a:t>
            </a:r>
          </a:p>
          <a:p>
            <a:pPr lvl="1">
              <a:spcBef>
                <a:spcPct val="15000"/>
              </a:spcBef>
            </a:pPr>
            <a:r>
              <a:rPr lang="en-US" altLang="en-US" dirty="0"/>
              <a:t>Range </a:t>
            </a:r>
          </a:p>
          <a:p>
            <a:pPr lvl="1">
              <a:spcBef>
                <a:spcPct val="15000"/>
              </a:spcBef>
            </a:pPr>
            <a:r>
              <a:rPr lang="en-US" altLang="en-US" dirty="0"/>
              <a:t>Reasonableness </a:t>
            </a:r>
          </a:p>
          <a:p>
            <a:pPr lvl="1">
              <a:spcBef>
                <a:spcPct val="15000"/>
              </a:spcBef>
            </a:pPr>
            <a:r>
              <a:rPr lang="en-US" altLang="en-US" dirty="0"/>
              <a:t>Valid menu choice</a:t>
            </a:r>
          </a:p>
          <a:p>
            <a:pPr lvl="1">
              <a:spcBef>
                <a:spcPct val="15000"/>
              </a:spcBef>
            </a:pPr>
            <a:r>
              <a:rPr lang="en-US" altLang="en-US" dirty="0"/>
              <a:t>Divide by zero</a:t>
            </a:r>
          </a:p>
          <a:p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FDF33E30-6EC3-746E-B553-448FDB1A9E86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Pr4-19.cpp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1197B533-013C-6FC1-4131-92F3C595DE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4.12</a:t>
            </a:r>
          </a:p>
        </p:txBody>
      </p:sp>
      <p:sp>
        <p:nvSpPr>
          <p:cNvPr id="62467" name="Subtitle 2">
            <a:extLst>
              <a:ext uri="{FF2B5EF4-FFF2-40B4-BE49-F238E27FC236}">
                <a16:creationId xmlns:a16="http://schemas.microsoft.com/office/drawing/2014/main" id="{09D65AAA-3171-2BA4-3C38-FE5D419EA20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Comparing Characters and Strings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329D245C-2377-3F57-1F67-9132696D7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Comparing Characters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2F48-D205-2848-CED7-710747403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800" dirty="0"/>
              <a:t>Characters are compared using their ASCII values</a:t>
            </a:r>
            <a:br>
              <a:rPr lang="en-US" sz="2800" dirty="0"/>
            </a:br>
            <a:endParaRPr lang="en-US" sz="2800" dirty="0"/>
          </a:p>
          <a:p>
            <a:pPr marL="0" indent="0">
              <a:buFontTx/>
              <a:buNone/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'A' &lt; 'B'</a:t>
            </a:r>
          </a:p>
          <a:p>
            <a:pPr lvl="1">
              <a:defRPr/>
            </a:pPr>
            <a:r>
              <a:rPr lang="en-US" sz="2400" dirty="0">
                <a:ea typeface="+mn-ea"/>
              </a:rPr>
              <a:t>The ASCII value of 'A' (65) is less than the ASCII value of 'B'(66)</a:t>
            </a:r>
            <a:br>
              <a:rPr lang="en-US" sz="2400" dirty="0">
                <a:ea typeface="+mn-ea"/>
              </a:rPr>
            </a:br>
            <a:endParaRPr lang="en-US" sz="2400" dirty="0">
              <a:ea typeface="+mn-ea"/>
            </a:endParaRPr>
          </a:p>
          <a:p>
            <a:pPr marL="0" indent="0">
              <a:buFontTx/>
              <a:buNone/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'1' &lt; '2'</a:t>
            </a:r>
          </a:p>
          <a:p>
            <a:pPr lvl="1">
              <a:defRPr/>
            </a:pPr>
            <a:r>
              <a:rPr lang="en-US" sz="2400" dirty="0">
                <a:ea typeface="+mn-ea"/>
              </a:rPr>
              <a:t>The ASCII value of '1' (49) is less than the ASCI value of '2' (50)</a:t>
            </a:r>
            <a:br>
              <a:rPr lang="en-US" sz="2400" dirty="0">
                <a:ea typeface="+mn-ea"/>
              </a:rPr>
            </a:br>
            <a:endParaRPr lang="en-US" sz="2400" dirty="0">
              <a:ea typeface="+mn-ea"/>
            </a:endParaRPr>
          </a:p>
          <a:p>
            <a:pPr>
              <a:defRPr/>
            </a:pPr>
            <a:r>
              <a:rPr lang="en-US" sz="2800" dirty="0"/>
              <a:t>Lowercase letters have higher ASCII codes than uppercase letters, so 'a' &gt; 'Z'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FD420F44-70EA-E1B1-6491-C40FB43A0002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Pr4-20.cpp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C2CB4376-2DC0-9D0B-FFF5-20988D4BB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/>
              <a:t> Objects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D926EF10-228F-D339-4AC1-CA9882D378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Like characters, strings are compared using their ASCII values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55A9629F-90B0-5ADC-A7FB-C6B33767F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19400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string name1 = "Mary";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string name2 = "Mark";</a:t>
            </a:r>
          </a:p>
        </p:txBody>
      </p:sp>
      <p:sp>
        <p:nvSpPr>
          <p:cNvPr id="65541" name="Rectangle 4">
            <a:extLst>
              <a:ext uri="{FF2B5EF4-FFF2-40B4-BE49-F238E27FC236}">
                <a16:creationId xmlns:a16="http://schemas.microsoft.com/office/drawing/2014/main" id="{06E405F6-3E04-AB7C-4422-F7C7A3D6D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name1 &gt; name2   // 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name1 &lt;= name2  // false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name1 != name2  // true</a:t>
            </a:r>
          </a:p>
        </p:txBody>
      </p:sp>
      <p:sp>
        <p:nvSpPr>
          <p:cNvPr id="65542" name="Rectangle 5">
            <a:extLst>
              <a:ext uri="{FF2B5EF4-FFF2-40B4-BE49-F238E27FC236}">
                <a16:creationId xmlns:a16="http://schemas.microsoft.com/office/drawing/2014/main" id="{BA0C42AB-36B9-9E74-83AB-F4694F241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5162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name1 &lt; "Mary Jane" // true</a:t>
            </a:r>
          </a:p>
        </p:txBody>
      </p:sp>
      <p:sp>
        <p:nvSpPr>
          <p:cNvPr id="65543" name="TextBox 6">
            <a:extLst>
              <a:ext uri="{FF2B5EF4-FFF2-40B4-BE49-F238E27FC236}">
                <a16:creationId xmlns:a16="http://schemas.microsoft.com/office/drawing/2014/main" id="{89A8E4E5-E189-2C8C-F087-ADE7F0D08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3124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The characters in each string must match before they are equal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18A942F-1BC8-5215-55CB-84AF61258DAE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Pr4-21.cpp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FE178C1B-1478-785E-958F-4DD2B89F9A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4.13</a:t>
            </a:r>
          </a:p>
        </p:txBody>
      </p:sp>
      <p:sp>
        <p:nvSpPr>
          <p:cNvPr id="67587" name="Subtitle 2">
            <a:extLst>
              <a:ext uri="{FF2B5EF4-FFF2-40B4-BE49-F238E27FC236}">
                <a16:creationId xmlns:a16="http://schemas.microsoft.com/office/drawing/2014/main" id="{92FFE32B-69BF-A28B-D8F0-323141E26CC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Conditional Operator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5335022A-526F-EAEF-7B30-1EF719FDC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Conditional Operator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8CE1853B-2C92-7E0D-6933-726706B3D5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use to create short </a:t>
            </a:r>
            <a:r>
              <a:rPr lang="en-US" altLang="en-US" dirty="0">
                <a:latin typeface="Courier New" panose="02070309020205020404" pitchFamily="49" charset="0"/>
              </a:rPr>
              <a:t>if/else</a:t>
            </a:r>
            <a:r>
              <a:rPr lang="en-US" altLang="en-US" dirty="0"/>
              <a:t> statements</a:t>
            </a:r>
          </a:p>
          <a:p>
            <a:r>
              <a:rPr lang="en-US" altLang="en-US" dirty="0"/>
              <a:t>Format: </a:t>
            </a:r>
            <a:r>
              <a:rPr lang="en-US" altLang="en-US" sz="2800" dirty="0">
                <a:latin typeface="Courier New" panose="02070309020205020404" pitchFamily="49" charset="0"/>
              </a:rPr>
              <a:t>expr ? expr : expr;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68612" name="AutoShape 8">
            <a:extLst>
              <a:ext uri="{FF2B5EF4-FFF2-40B4-BE49-F238E27FC236}">
                <a16:creationId xmlns:a16="http://schemas.microsoft.com/office/drawing/2014/main" id="{D71C7226-8143-55D1-DB56-5CF0F9628B52}"/>
              </a:ext>
            </a:extLst>
          </p:cNvPr>
          <p:cNvSpPr>
            <a:spLocks/>
          </p:cNvSpPr>
          <p:nvPr/>
        </p:nvSpPr>
        <p:spPr bwMode="auto">
          <a:xfrm rot="5400000">
            <a:off x="2590800" y="3810000"/>
            <a:ext cx="114300" cy="723900"/>
          </a:xfrm>
          <a:prstGeom prst="rightBrace">
            <a:avLst>
              <a:gd name="adj1" fmla="val 52778"/>
              <a:gd name="adj2" fmla="val 5017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613" name="AutoShape 9">
            <a:extLst>
              <a:ext uri="{FF2B5EF4-FFF2-40B4-BE49-F238E27FC236}">
                <a16:creationId xmlns:a16="http://schemas.microsoft.com/office/drawing/2014/main" id="{5380BB5E-D9EA-DB61-86BA-8C58BE6D96E0}"/>
              </a:ext>
            </a:extLst>
          </p:cNvPr>
          <p:cNvSpPr>
            <a:spLocks/>
          </p:cNvSpPr>
          <p:nvPr/>
        </p:nvSpPr>
        <p:spPr bwMode="auto">
          <a:xfrm rot="5400000">
            <a:off x="3810000" y="3810000"/>
            <a:ext cx="114300" cy="723900"/>
          </a:xfrm>
          <a:prstGeom prst="rightBrace">
            <a:avLst>
              <a:gd name="adj1" fmla="val 52778"/>
              <a:gd name="adj2" fmla="val 5017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614" name="AutoShape 10">
            <a:extLst>
              <a:ext uri="{FF2B5EF4-FFF2-40B4-BE49-F238E27FC236}">
                <a16:creationId xmlns:a16="http://schemas.microsoft.com/office/drawing/2014/main" id="{C20B75BE-69F5-7B84-16CF-65C3C9AC68E9}"/>
              </a:ext>
            </a:extLst>
          </p:cNvPr>
          <p:cNvSpPr>
            <a:spLocks/>
          </p:cNvSpPr>
          <p:nvPr/>
        </p:nvSpPr>
        <p:spPr bwMode="auto">
          <a:xfrm rot="5400000">
            <a:off x="5105400" y="3810000"/>
            <a:ext cx="114300" cy="723900"/>
          </a:xfrm>
          <a:prstGeom prst="rightBrace">
            <a:avLst>
              <a:gd name="adj1" fmla="val 52778"/>
              <a:gd name="adj2" fmla="val 5017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34C2C6DF-66B1-E2ED-EB41-8760EE3799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4267200"/>
            <a:ext cx="762000" cy="5334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43EC9CB1-2277-40B9-FF82-E24F3E9AEF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4267200"/>
            <a:ext cx="838200" cy="5334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5BDD76F7-6C4A-4330-7838-44BF627D1C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1600" y="4267200"/>
            <a:ext cx="2133600" cy="6096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8" name="Text Box 4">
            <a:extLst>
              <a:ext uri="{FF2B5EF4-FFF2-40B4-BE49-F238E27FC236}">
                <a16:creationId xmlns:a16="http://schemas.microsoft.com/office/drawing/2014/main" id="{16E12B40-F1CA-3A50-68A6-C7885D4C4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657600"/>
            <a:ext cx="347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x&lt;0 ? y=10 : z=20;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9BA024A2-19CB-BD01-1DC0-997378988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00600"/>
            <a:ext cx="190341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First Expression: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Expression to be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tested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D07C2FBF-F934-02BC-46A3-5013E9C41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800600"/>
            <a:ext cx="199231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2nd Expression: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Executes if first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expression is true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5E829C2B-C850-73BE-8E73-452066921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76800"/>
            <a:ext cx="21336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3rd Expression: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Executes if the first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expression is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3F68584C-D269-751C-F661-6F3C98F55F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Conditional Operator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52937456-D1BD-4EEE-8279-F02FEF4A2E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value of a conditional expression is</a:t>
            </a:r>
          </a:p>
          <a:p>
            <a:pPr lvl="1"/>
            <a:r>
              <a:rPr lang="en-US" altLang="en-US" dirty="0"/>
              <a:t>The value of the second expression if the first expression is true</a:t>
            </a:r>
          </a:p>
          <a:p>
            <a:pPr lvl="1"/>
            <a:r>
              <a:rPr lang="en-US" altLang="en-US" dirty="0"/>
              <a:t>The value of the third expression if the first expression is false</a:t>
            </a:r>
          </a:p>
          <a:p>
            <a:r>
              <a:rPr lang="en-US" altLang="en-US" dirty="0"/>
              <a:t>Parentheses 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 may be needed in an expression due to precedence of conditional operator</a:t>
            </a:r>
          </a:p>
          <a:p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2DA41433-A31F-728D-1DAA-7E823FBEE12E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Pr4-22.cpp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F7A2B9E7-4F2B-DCD8-9617-9E94E106D4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4.14</a:t>
            </a:r>
          </a:p>
        </p:txBody>
      </p:sp>
      <p:sp>
        <p:nvSpPr>
          <p:cNvPr id="71683" name="Subtitle 2">
            <a:extLst>
              <a:ext uri="{FF2B5EF4-FFF2-40B4-BE49-F238E27FC236}">
                <a16:creationId xmlns:a16="http://schemas.microsoft.com/office/drawing/2014/main" id="{A5D3D534-3AEE-F027-4044-B0E944DE9F9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9F51A05-D782-4AA5-A9AD-EA49F0575A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4.2</a:t>
            </a:r>
          </a:p>
        </p:txBody>
      </p:sp>
      <p:sp>
        <p:nvSpPr>
          <p:cNvPr id="9219" name="Subtitle 2">
            <a:extLst>
              <a:ext uri="{FF2B5EF4-FFF2-40B4-BE49-F238E27FC236}">
                <a16:creationId xmlns:a16="http://schemas.microsoft.com/office/drawing/2014/main" id="{8E39E6C8-6E0D-1F51-C002-6D22D4DDE20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44B1CAEF-A5B9-695C-0346-7999B2DE8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14D332AF-FB29-114F-620F-8408C53247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Used to select among statements from several alternatives</a:t>
            </a:r>
          </a:p>
          <a:p>
            <a:r>
              <a:rPr lang="en-US" altLang="en-US"/>
              <a:t>In some cases, can be used instead of </a:t>
            </a:r>
            <a:r>
              <a:rPr lang="en-US" altLang="en-US">
                <a:latin typeface="Courier New" panose="02070309020205020404" pitchFamily="49" charset="0"/>
              </a:rPr>
              <a:t>if/else if</a:t>
            </a:r>
            <a:r>
              <a:rPr lang="en-US" altLang="en-US"/>
              <a:t> statements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89306CAA-D2FB-A41C-9F90-6EF0D790A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 Format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80307587-DC65-0DF8-B209-0EBBA23D85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switch (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>
                <a:latin typeface="Courier New" panose="02070309020205020404" pitchFamily="49" charset="0"/>
              </a:rPr>
              <a:t>) //integer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{                   </a:t>
            </a:r>
            <a:endParaRPr lang="en-US" altLang="en-US"/>
          </a:p>
          <a:p>
            <a:pPr>
              <a:buFont typeface="Times" panose="02020603050405020304" pitchFamily="18" charset="0"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case </a:t>
            </a:r>
            <a:r>
              <a:rPr lang="en-US" altLang="en-US" i="1">
                <a:latin typeface="Courier New" panose="02070309020205020404" pitchFamily="49" charset="0"/>
              </a:rPr>
              <a:t>exp</a:t>
            </a:r>
            <a:r>
              <a:rPr lang="en-US" altLang="en-US" b="1" i="1">
                <a:latin typeface="Courier New" panose="02070309020205020404" pitchFamily="49" charset="0"/>
              </a:rPr>
              <a:t>1</a:t>
            </a:r>
            <a:r>
              <a:rPr lang="en-US" altLang="en-US">
                <a:latin typeface="Courier New" panose="02070309020205020404" pitchFamily="49" charset="0"/>
              </a:rPr>
              <a:t>: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1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case </a:t>
            </a:r>
            <a:r>
              <a:rPr lang="en-US" altLang="en-US" i="1">
                <a:latin typeface="Courier New" panose="02070309020205020404" pitchFamily="49" charset="0"/>
              </a:rPr>
              <a:t>exp</a:t>
            </a:r>
            <a:r>
              <a:rPr lang="en-US" altLang="en-US" b="1" i="1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: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...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case </a:t>
            </a:r>
            <a:r>
              <a:rPr lang="en-US" altLang="en-US" i="1">
                <a:latin typeface="Courier New" panose="02070309020205020404" pitchFamily="49" charset="0"/>
              </a:rPr>
              <a:t>exp</a:t>
            </a:r>
            <a:r>
              <a:rPr lang="en-US" altLang="en-US" b="1" i="1">
                <a:latin typeface="Courier New" panose="02070309020205020404" pitchFamily="49" charset="0"/>
              </a:rPr>
              <a:t>n</a:t>
            </a:r>
            <a:r>
              <a:rPr lang="en-US" altLang="en-US">
                <a:latin typeface="Courier New" panose="02070309020205020404" pitchFamily="49" charset="0"/>
              </a:rPr>
              <a:t>: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n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default:  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n+1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63887A36-7B85-CE69-830D-32D2F07216E4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Pr4-23.cpp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9F8A-16C0-DA90-3222-7668C4AA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/>
              <a:t> Statement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C9E4-3385-24DB-5D51-D7677BFB6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Times" pitchFamily="-16" charset="0"/>
              <a:buNone/>
              <a:defRPr/>
            </a:pPr>
            <a:r>
              <a:rPr lang="en-US" dirty="0"/>
              <a:t>1)  </a:t>
            </a:r>
            <a:r>
              <a:rPr lang="en-US" i="1" dirty="0">
                <a:latin typeface="Courier New" pitchFamily="-16" charset="0"/>
              </a:rPr>
              <a:t>expression</a:t>
            </a:r>
            <a:r>
              <a:rPr lang="en-US" dirty="0"/>
              <a:t> must be an integer variable or an expression that evaluates to an integer value</a:t>
            </a:r>
            <a:endParaRPr lang="en-US" dirty="0">
              <a:latin typeface="Courier New" pitchFamily="-16" charset="0"/>
            </a:endParaRPr>
          </a:p>
          <a:p>
            <a:pPr marL="609600" indent="-609600"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i="1" dirty="0">
                <a:latin typeface="Courier New" pitchFamily="-16" charset="0"/>
              </a:rPr>
              <a:t>exp</a:t>
            </a:r>
            <a:r>
              <a:rPr lang="en-US" b="1" i="1" dirty="0">
                <a:latin typeface="Courier New" pitchFamily="-16" charset="0"/>
              </a:rPr>
              <a:t>1</a:t>
            </a:r>
            <a:r>
              <a:rPr lang="en-US" dirty="0"/>
              <a:t> through </a:t>
            </a:r>
            <a:r>
              <a:rPr lang="en-US" i="1" dirty="0" err="1">
                <a:latin typeface="Courier New" pitchFamily="-16" charset="0"/>
              </a:rPr>
              <a:t>exp</a:t>
            </a:r>
            <a:r>
              <a:rPr lang="en-US" b="1" i="1" dirty="0" err="1">
                <a:latin typeface="Courier New" pitchFamily="-16" charset="0"/>
              </a:rPr>
              <a:t>n</a:t>
            </a:r>
            <a:r>
              <a:rPr lang="en-US" dirty="0"/>
              <a:t> must be constant integer expressions or literals, and must be unique in the </a:t>
            </a:r>
            <a:r>
              <a:rPr lang="en-US" dirty="0">
                <a:latin typeface="Courier New" pitchFamily="-16" charset="0"/>
              </a:rPr>
              <a:t>switch</a:t>
            </a:r>
            <a:r>
              <a:rPr lang="en-US" dirty="0"/>
              <a:t> statement</a:t>
            </a:r>
          </a:p>
          <a:p>
            <a:pPr marL="609600" indent="-609600"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dirty="0"/>
              <a:t> </a:t>
            </a:r>
            <a:r>
              <a:rPr lang="en-US" dirty="0">
                <a:latin typeface="Courier New" pitchFamily="-16" charset="0"/>
              </a:rPr>
              <a:t>default</a:t>
            </a:r>
            <a:r>
              <a:rPr lang="en-US" dirty="0"/>
              <a:t> is optional but recommended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C4C5-7DC7-1FA3-2BFA-1FE3192A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/>
              <a:t> Statement-How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84FB3-465F-0D62-5D91-061BB3F8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 typeface="Times" pitchFamily="-16" charset="0"/>
              <a:buNone/>
              <a:defRPr/>
            </a:pPr>
            <a:r>
              <a:rPr lang="en-US" dirty="0"/>
              <a:t>1)   </a:t>
            </a:r>
            <a:r>
              <a:rPr lang="en-US" i="1" dirty="0">
                <a:latin typeface="Courier New" pitchFamily="-16" charset="0"/>
              </a:rPr>
              <a:t>expression</a:t>
            </a:r>
            <a:r>
              <a:rPr lang="en-US" dirty="0"/>
              <a:t> is evaluated</a:t>
            </a:r>
            <a:endParaRPr lang="en-US" dirty="0">
              <a:latin typeface="Courier New" pitchFamily="-16" charset="0"/>
            </a:endParaRP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dirty="0"/>
              <a:t>The value of </a:t>
            </a:r>
            <a:r>
              <a:rPr lang="en-US" i="1" dirty="0">
                <a:latin typeface="Courier New" pitchFamily="-16" charset="0"/>
              </a:rPr>
              <a:t>expression</a:t>
            </a:r>
            <a:r>
              <a:rPr lang="en-US" dirty="0"/>
              <a:t> is compared against </a:t>
            </a:r>
            <a:r>
              <a:rPr lang="en-US" i="1" dirty="0">
                <a:latin typeface="Courier New" pitchFamily="-16" charset="0"/>
              </a:rPr>
              <a:t>exp</a:t>
            </a:r>
            <a:r>
              <a:rPr lang="en-US" b="1" i="1" dirty="0">
                <a:latin typeface="Courier New" pitchFamily="-16" charset="0"/>
              </a:rPr>
              <a:t>1</a:t>
            </a:r>
            <a:r>
              <a:rPr lang="en-US" dirty="0"/>
              <a:t> through </a:t>
            </a:r>
            <a:r>
              <a:rPr lang="en-US" i="1" dirty="0" err="1">
                <a:latin typeface="Courier New" pitchFamily="-16" charset="0"/>
              </a:rPr>
              <a:t>exp</a:t>
            </a:r>
            <a:r>
              <a:rPr lang="en-US" b="1" i="1" dirty="0" err="1">
                <a:latin typeface="Courier New" pitchFamily="-16" charset="0"/>
              </a:rPr>
              <a:t>n</a:t>
            </a:r>
            <a:r>
              <a:rPr lang="en-US" dirty="0"/>
              <a:t>. 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dirty="0"/>
              <a:t>If </a:t>
            </a:r>
            <a:r>
              <a:rPr lang="en-US" i="1" dirty="0">
                <a:latin typeface="Courier New" pitchFamily="-16" charset="0"/>
              </a:rPr>
              <a:t>expression</a:t>
            </a:r>
            <a:r>
              <a:rPr lang="en-US" dirty="0"/>
              <a:t> matches value </a:t>
            </a:r>
            <a:r>
              <a:rPr lang="en-US" i="1" dirty="0" err="1">
                <a:latin typeface="Courier New" pitchFamily="-16" charset="0"/>
              </a:rPr>
              <a:t>exp</a:t>
            </a:r>
            <a:r>
              <a:rPr lang="en-US" b="1" i="1" dirty="0" err="1">
                <a:latin typeface="Courier New" pitchFamily="-16" charset="0"/>
              </a:rPr>
              <a:t>i</a:t>
            </a:r>
            <a:r>
              <a:rPr lang="en-US" dirty="0"/>
              <a:t>, the program branches to the statement following </a:t>
            </a:r>
            <a:r>
              <a:rPr lang="en-US" i="1" dirty="0" err="1">
                <a:latin typeface="Courier New" pitchFamily="-16" charset="0"/>
              </a:rPr>
              <a:t>exp</a:t>
            </a:r>
            <a:r>
              <a:rPr lang="en-US" b="1" i="1" dirty="0" err="1">
                <a:latin typeface="Courier New" pitchFamily="-16" charset="0"/>
              </a:rPr>
              <a:t>i</a:t>
            </a:r>
            <a:r>
              <a:rPr lang="en-US" dirty="0"/>
              <a:t> and continues to the end of the </a:t>
            </a:r>
            <a:r>
              <a:rPr lang="en-US" dirty="0">
                <a:latin typeface="Courier New" pitchFamily="-16" charset="0"/>
              </a:rPr>
              <a:t>switch</a:t>
            </a:r>
            <a:endParaRPr lang="en-US" dirty="0"/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dirty="0"/>
              <a:t>If no matching value is found, the program branches to the statement after </a:t>
            </a:r>
            <a:r>
              <a:rPr lang="en-US" dirty="0">
                <a:latin typeface="Courier New" pitchFamily="-16" charset="0"/>
              </a:rPr>
              <a:t>default: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4FD341EB-867C-D072-AFBC-761AF3388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/>
              <a:t> Statement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E5678808-8872-D744-F456-25698136A5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Used to exit a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</a:t>
            </a:r>
          </a:p>
          <a:p>
            <a:r>
              <a:rPr lang="en-US" altLang="en-US" dirty="0"/>
              <a:t>If it is left out, the program "falls through" the remaining statements in the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</a:t>
            </a:r>
          </a:p>
          <a:p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BB77435-0F5D-F7BD-A026-3429B8EF033C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Pr4-25.cpp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41B0E83C-4323-31FC-A9ED-C762911E81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in Menu Systems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53319258-DFF6-B1A1-01CA-89AF7FFBC1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 is a natural choice for menu-driven program:</a:t>
            </a:r>
          </a:p>
          <a:p>
            <a:pPr lvl="1"/>
            <a:r>
              <a:rPr lang="en-US" altLang="en-US" dirty="0"/>
              <a:t>display the menu</a:t>
            </a:r>
          </a:p>
          <a:p>
            <a:pPr lvl="1"/>
            <a:r>
              <a:rPr lang="en-US" altLang="en-US" dirty="0"/>
              <a:t>then, get the user's menu selection</a:t>
            </a:r>
          </a:p>
          <a:p>
            <a:pPr lvl="1"/>
            <a:r>
              <a:rPr lang="en-US" altLang="en-US" dirty="0"/>
              <a:t>use user input as </a:t>
            </a:r>
            <a:r>
              <a:rPr lang="en-US" altLang="en-US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in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</a:t>
            </a:r>
          </a:p>
          <a:p>
            <a:pPr lvl="1"/>
            <a:r>
              <a:rPr lang="en-US" altLang="en-US" dirty="0"/>
              <a:t>use menu choices as </a:t>
            </a:r>
            <a:r>
              <a:rPr lang="en-US" altLang="en-US" i="1" dirty="0">
                <a:latin typeface="Courier New" panose="02070309020205020404" pitchFamily="49" charset="0"/>
              </a:rPr>
              <a:t>expr</a:t>
            </a:r>
            <a:r>
              <a:rPr lang="en-US" altLang="en-US" dirty="0"/>
              <a:t> in </a:t>
            </a:r>
            <a:r>
              <a:rPr lang="en-US" altLang="en-US" dirty="0">
                <a:latin typeface="Courier New" panose="02070309020205020404" pitchFamily="49" charset="0"/>
              </a:rPr>
              <a:t>case</a:t>
            </a:r>
            <a:r>
              <a:rPr lang="en-US" altLang="en-US" dirty="0"/>
              <a:t> statements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FAB7038E-3C57-A71E-40FF-E6D9F92332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4.16</a:t>
            </a:r>
          </a:p>
        </p:txBody>
      </p:sp>
      <p:sp>
        <p:nvSpPr>
          <p:cNvPr id="82947" name="Subtitle 2">
            <a:extLst>
              <a:ext uri="{FF2B5EF4-FFF2-40B4-BE49-F238E27FC236}">
                <a16:creationId xmlns:a16="http://schemas.microsoft.com/office/drawing/2014/main" id="{9EB0ADA6-9754-8FA8-6A43-06468513BA6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 with Initialization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AA4BA5CE-2F9A-F436-3E99-E7B831E28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 Initialization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5EA01892-3BEC-3FEF-3D96-0991524D30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A feature introduced in C++17</a:t>
            </a:r>
          </a:p>
          <a:p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 sz="2800" dirty="0"/>
              <a:t> statements can have an optional initialization clause that is executed before the conditional integer expression is evaluated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7C428C1F-BA15-7A0A-6E17-2BEE42638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 Initialization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7A6408C5-328E-239C-C283-1A1E6759C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General format: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C19ED-869C-4E6C-630B-1D2F55671363}"/>
              </a:ext>
            </a:extLst>
          </p:cNvPr>
          <p:cNvSpPr txBox="1"/>
          <p:nvPr/>
        </p:nvSpPr>
        <p:spPr>
          <a:xfrm>
            <a:off x="1066800" y="2404170"/>
            <a:ext cx="70104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switch (</a:t>
            </a:r>
            <a:r>
              <a:rPr lang="en-US" sz="16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IntegerExpression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case </a:t>
            </a:r>
            <a:r>
              <a:rPr lang="en-US" sz="1600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ConstantExpression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// place one or more statements here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case </a:t>
            </a:r>
            <a:r>
              <a:rPr lang="en-US" sz="1600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ConstantExpression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// place one or more statements here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case statements may be repeated as many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times as necessary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default: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// place one or more statements here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ECE85167-BD58-AFB0-BA74-9AC7396B7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 Initialization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719944A0-9E37-C9B6-3C33-8A0FE697ED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0E7B3-0528-6DC5-CC21-0873B798884A}"/>
              </a:ext>
            </a:extLst>
          </p:cNvPr>
          <p:cNvSpPr txBox="1"/>
          <p:nvPr/>
        </p:nvSpPr>
        <p:spPr>
          <a:xfrm>
            <a:off x="914400" y="2515612"/>
            <a:ext cx="70104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switch (int value = abs(number); value)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case 1: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"one" &lt;&lt; 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break;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case 2: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"two" &lt;&lt; 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break;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default: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"Invalid value" &lt;&lt; 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break;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97ADC64-B6F7-14FC-F746-F27FA39B5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80162389-6650-2FF0-3BA8-8AC22D1085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Allows statements to be conditionally executed or skipped over</a:t>
            </a:r>
          </a:p>
          <a:p>
            <a:r>
              <a:rPr lang="en-US" altLang="en-US" dirty="0"/>
              <a:t>Models the way we mentally evaluate situations: </a:t>
            </a:r>
          </a:p>
          <a:p>
            <a:pPr lvl="1"/>
            <a:r>
              <a:rPr lang="en-US" altLang="en-US" dirty="0"/>
              <a:t>"If it is raining, take an umbrella."</a:t>
            </a:r>
          </a:p>
          <a:p>
            <a:pPr lvl="1"/>
            <a:r>
              <a:rPr lang="en-US" altLang="en-US" dirty="0"/>
              <a:t>"If it is cold outside, wear a coat."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E57612C1-7559-B9EA-4D43-861E2BEB45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4.17</a:t>
            </a:r>
          </a:p>
        </p:txBody>
      </p:sp>
      <p:sp>
        <p:nvSpPr>
          <p:cNvPr id="87043" name="Subtitle 2">
            <a:extLst>
              <a:ext uri="{FF2B5EF4-FFF2-40B4-BE49-F238E27FC236}">
                <a16:creationId xmlns:a16="http://schemas.microsoft.com/office/drawing/2014/main" id="{DCE9804C-B2D9-540E-6AC4-FAC5AA3684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More About Blocks and Scope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4337D163-3007-7CB9-D674-BF4D6C587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About Blocks and Scope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DEBCBF7C-9915-121F-44E9-28DD11C16D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Scope</a:t>
            </a:r>
            <a:r>
              <a:rPr lang="en-US" altLang="en-US" dirty="0"/>
              <a:t> of a variable is the block in which it is defined, from the point of definition to the end of the block</a:t>
            </a:r>
          </a:p>
          <a:p>
            <a:r>
              <a:rPr lang="en-US" altLang="en-US" dirty="0"/>
              <a:t>Usually defined at beginning of function</a:t>
            </a:r>
          </a:p>
          <a:p>
            <a:r>
              <a:rPr lang="en-US" altLang="en-US" dirty="0"/>
              <a:t>May be defined close to first use</a:t>
            </a:r>
          </a:p>
          <a:p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9D1A0A3-0020-BCF4-0D6C-E232C262855F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Pr4-29.cpp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>
            <a:extLst>
              <a:ext uri="{FF2B5EF4-FFF2-40B4-BE49-F238E27FC236}">
                <a16:creationId xmlns:a16="http://schemas.microsoft.com/office/drawing/2014/main" id="{7639269B-A78C-1232-6316-BB7362964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 with the Same Name</a:t>
            </a:r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D517F4A0-289F-F9EC-66A8-35E679F09E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Variables defined inside </a:t>
            </a:r>
            <a:r>
              <a:rPr lang="en-US" altLang="en-US" dirty="0">
                <a:latin typeface="Courier New" panose="02070309020205020404" pitchFamily="49" charset="0"/>
              </a:rPr>
              <a:t>{ }</a:t>
            </a:r>
            <a:r>
              <a:rPr lang="en-US" altLang="en-US" dirty="0"/>
              <a:t> have </a:t>
            </a:r>
            <a:r>
              <a:rPr lang="en-US" altLang="en-US" u="sng" dirty="0"/>
              <a:t>local</a:t>
            </a:r>
            <a:r>
              <a:rPr lang="en-US" altLang="en-US" dirty="0"/>
              <a:t> or </a:t>
            </a:r>
            <a:r>
              <a:rPr lang="en-US" altLang="en-US" u="sng" dirty="0"/>
              <a:t>block</a:t>
            </a:r>
            <a:r>
              <a:rPr lang="en-US" altLang="en-US" dirty="0"/>
              <a:t> scope</a:t>
            </a:r>
          </a:p>
          <a:p>
            <a:r>
              <a:rPr lang="en-US" altLang="en-US" dirty="0"/>
              <a:t>When inside a block within another block, can define variables with the same name as in the outer block.  </a:t>
            </a:r>
          </a:p>
          <a:p>
            <a:pPr lvl="1"/>
            <a:r>
              <a:rPr lang="en-US" altLang="en-US" dirty="0"/>
              <a:t>When in inner block, outer definition is not available</a:t>
            </a:r>
          </a:p>
          <a:p>
            <a:pPr lvl="1"/>
            <a:r>
              <a:rPr lang="en-US" altLang="en-US" dirty="0"/>
              <a:t>Not a good idea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FA6303F0-E4E7-D9DD-3B9A-51B1151B2502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Pr4-30.cpp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2B73-8A9B-8FC3-B44D-324C2191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Flowchart for Evaluating a Decision</a:t>
            </a:r>
          </a:p>
        </p:txBody>
      </p:sp>
      <p:pic>
        <p:nvPicPr>
          <p:cNvPr id="11267" name="Picture 2" descr="0402sowc copy">
            <a:extLst>
              <a:ext uri="{FF2B5EF4-FFF2-40B4-BE49-F238E27FC236}">
                <a16:creationId xmlns:a16="http://schemas.microsoft.com/office/drawing/2014/main" id="{CC211D89-336C-D423-0D4E-25C5EC9C7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0"/>
            <a:ext cx="373697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3F83-A65A-EE7B-D9D1-C7B1A802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Flowchart for Evaluating a Decision</a:t>
            </a:r>
          </a:p>
        </p:txBody>
      </p:sp>
      <p:pic>
        <p:nvPicPr>
          <p:cNvPr id="12291" name="Picture 2" descr="0403sowc copy">
            <a:extLst>
              <a:ext uri="{FF2B5EF4-FFF2-40B4-BE49-F238E27FC236}">
                <a16:creationId xmlns:a16="http://schemas.microsoft.com/office/drawing/2014/main" id="{D705254F-0675-D73F-3550-593101539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05000"/>
            <a:ext cx="28225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2357</TotalTime>
  <Words>2230</Words>
  <Application>Microsoft Office PowerPoint</Application>
  <PresentationFormat>On-screen Show (4:3)</PresentationFormat>
  <Paragraphs>374</Paragraphs>
  <Slides>72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Arial</vt:lpstr>
      <vt:lpstr>Calibri</vt:lpstr>
      <vt:lpstr>Calibri Light</vt:lpstr>
      <vt:lpstr>Cambria Math</vt:lpstr>
      <vt:lpstr>Courier New</vt:lpstr>
      <vt:lpstr>Times</vt:lpstr>
      <vt:lpstr>Times New Roman</vt:lpstr>
      <vt:lpstr>Retrospect</vt:lpstr>
      <vt:lpstr>Chapter 4 Making Decisions</vt:lpstr>
      <vt:lpstr>4.1</vt:lpstr>
      <vt:lpstr>Relational Operators</vt:lpstr>
      <vt:lpstr>Relational Expressions</vt:lpstr>
      <vt:lpstr>Relational Expressions</vt:lpstr>
      <vt:lpstr>4.2</vt:lpstr>
      <vt:lpstr>The if Statement</vt:lpstr>
      <vt:lpstr>Flowchart for Evaluating a Decision</vt:lpstr>
      <vt:lpstr>Flowchart for Evaluating a Decision</vt:lpstr>
      <vt:lpstr>The if Statement</vt:lpstr>
      <vt:lpstr>The if Statement-What Happens</vt:lpstr>
      <vt:lpstr>Flowchart for Program 4-2 Lines 22 and 23</vt:lpstr>
      <vt:lpstr>if Statement Notes</vt:lpstr>
      <vt:lpstr>Comparing floating point numbers</vt:lpstr>
      <vt:lpstr>Important !!!</vt:lpstr>
      <vt:lpstr>4.3</vt:lpstr>
      <vt:lpstr>Expanding the if Statement</vt:lpstr>
      <vt:lpstr>4.4</vt:lpstr>
      <vt:lpstr>The if/else statement</vt:lpstr>
      <vt:lpstr>The if/else statement</vt:lpstr>
      <vt:lpstr>if/else-What Happens</vt:lpstr>
      <vt:lpstr>4.5</vt:lpstr>
      <vt:lpstr>Nested if Statements</vt:lpstr>
      <vt:lpstr>Flowchart for a Nested if Statement</vt:lpstr>
      <vt:lpstr>Nested if Statements</vt:lpstr>
      <vt:lpstr>Nested if Statements</vt:lpstr>
      <vt:lpstr>Use Proper Indentation!</vt:lpstr>
      <vt:lpstr>4.6</vt:lpstr>
      <vt:lpstr>The if/else if Statement</vt:lpstr>
      <vt:lpstr>if/else if Format</vt:lpstr>
      <vt:lpstr>The if/else if Statement in Program 4-13</vt:lpstr>
      <vt:lpstr>Using a Trailing else to Catch Errors in Program 4-14</vt:lpstr>
      <vt:lpstr>4.6 – Extra</vt:lpstr>
      <vt:lpstr>if Statement Initialization</vt:lpstr>
      <vt:lpstr>if Statement Initialization</vt:lpstr>
      <vt:lpstr>if Statement Initialization</vt:lpstr>
      <vt:lpstr>4.7</vt:lpstr>
      <vt:lpstr>Flags</vt:lpstr>
      <vt:lpstr>4.8</vt:lpstr>
      <vt:lpstr>Logical Operators</vt:lpstr>
      <vt:lpstr>Logical Operators-Examples</vt:lpstr>
      <vt:lpstr>The logical &amp;&amp; operator in Program 4-15</vt:lpstr>
      <vt:lpstr>The logical || Operator in Program 4-16</vt:lpstr>
      <vt:lpstr>The logical ! Operator in Program 4-17</vt:lpstr>
      <vt:lpstr>Logical Operator-Notes</vt:lpstr>
      <vt:lpstr>4.9</vt:lpstr>
      <vt:lpstr>Checking Numeric Ranges with Logical Operators</vt:lpstr>
      <vt:lpstr>4.10</vt:lpstr>
      <vt:lpstr>Menus</vt:lpstr>
      <vt:lpstr>Menu-Driven Program Organization</vt:lpstr>
      <vt:lpstr>4.11</vt:lpstr>
      <vt:lpstr>Validating User Input</vt:lpstr>
      <vt:lpstr>4.12</vt:lpstr>
      <vt:lpstr>Comparing Characters</vt:lpstr>
      <vt:lpstr>Comparing string Objects</vt:lpstr>
      <vt:lpstr>4.13</vt:lpstr>
      <vt:lpstr>The Conditional Operator</vt:lpstr>
      <vt:lpstr>The Conditional Operator</vt:lpstr>
      <vt:lpstr>4.14</vt:lpstr>
      <vt:lpstr>The switch Statement</vt:lpstr>
      <vt:lpstr>switch Statement Format</vt:lpstr>
      <vt:lpstr>switch Statement Requirements</vt:lpstr>
      <vt:lpstr>switch Statement-How it Works</vt:lpstr>
      <vt:lpstr>break Statement</vt:lpstr>
      <vt:lpstr>Using switch in Menu Systems</vt:lpstr>
      <vt:lpstr>4.16</vt:lpstr>
      <vt:lpstr>switch Statement Initialization</vt:lpstr>
      <vt:lpstr>switch Statement Initialization</vt:lpstr>
      <vt:lpstr>switch Statement Initialization</vt:lpstr>
      <vt:lpstr>4.17</vt:lpstr>
      <vt:lpstr>More About Blocks and Scope</vt:lpstr>
      <vt:lpstr>Variables with the Same Name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lastModifiedBy>Michael Olson2</cp:lastModifiedBy>
  <cp:revision>120</cp:revision>
  <dcterms:created xsi:type="dcterms:W3CDTF">2011-02-16T20:47:20Z</dcterms:created>
  <dcterms:modified xsi:type="dcterms:W3CDTF">2022-10-12T21:28:02Z</dcterms:modified>
</cp:coreProperties>
</file>