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handoutMasterIdLst>
    <p:handoutMasterId r:id="rId76"/>
  </p:handoutMasterIdLst>
  <p:sldIdLst>
    <p:sldId id="347" r:id="rId2"/>
    <p:sldId id="262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5" r:id="rId19"/>
    <p:sldId id="286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42" r:id="rId67"/>
    <p:sldId id="343" r:id="rId68"/>
    <p:sldId id="344" r:id="rId69"/>
    <p:sldId id="346" r:id="rId70"/>
    <p:sldId id="335" r:id="rId71"/>
    <p:sldId id="336" r:id="rId72"/>
    <p:sldId id="339" r:id="rId73"/>
    <p:sldId id="340" r:id="rId74"/>
    <p:sldId id="341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184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BC2123-183E-DD6C-4F41-AC8201D6E6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99ECD-C0B2-5213-11AD-48C59157F3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3752FA-65C8-4606-9112-2455DBC2DB48}" type="datetimeFigureOut">
              <a:rPr lang="en-US"/>
              <a:pPr>
                <a:defRPr/>
              </a:pPr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5B25F-E721-765A-0688-270FE02A32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B187F-3A5E-40DF-F7F4-E5AFDCB48A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1B8BE27-1FD1-43C9-996F-0D4D007ED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866A0-2CCF-4DA7-ABC8-3FFE936E68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554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4943E-A2AC-4536-AAA5-D0E1D76D28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1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966B7-8291-4261-BBA7-CFBC21E422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11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7B95F-288D-4E06-8776-58A61201EF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38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FB118-414F-4531-8082-5CA0B12C5D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523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E6AEC-DECB-4A6B-92BA-33ADC53D2F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95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3AF04-D425-4B5B-B806-786D89483C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5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F09F9-93AA-4116-8B19-A793FF4AF4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3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DE867-C8D7-4A3B-9469-AC3424C9FB4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40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C2FF814-F70C-4E0C-9C55-D185A0B71E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23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F52422-F69F-4D49-AFAE-37B213F871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50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E1BA4E-FEC5-4696-86B3-FE840F3246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64045F72-B9F2-38E6-D5A1-F85F575215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98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5</a:t>
            </a:r>
            <a:br>
              <a:rPr lang="en-US" sz="5200" dirty="0"/>
            </a:br>
            <a:r>
              <a:rPr lang="en-US" sz="5200" dirty="0"/>
              <a:t>Loops and Files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0D70-C843-775D-8D2B-5528B629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-16" charset="0"/>
              </a:rPr>
              <a:t>while</a:t>
            </a:r>
            <a:r>
              <a:rPr lang="en-US" dirty="0"/>
              <a:t> Loop is</a:t>
            </a:r>
            <a:br>
              <a:rPr lang="en-US" dirty="0"/>
            </a:br>
            <a:r>
              <a:rPr lang="en-US" dirty="0"/>
              <a:t>a Pretest Loop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79A3A25-BC7C-210D-48B3-CE9597D9A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05000"/>
            <a:ext cx="7010400" cy="259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000" dirty="0"/>
              <a:t> is evaluated </a:t>
            </a:r>
            <a:r>
              <a:rPr lang="en-US" altLang="en-US" sz="2000" i="1" dirty="0"/>
              <a:t>before</a:t>
            </a:r>
            <a:r>
              <a:rPr lang="en-US" altLang="en-US" sz="2000" dirty="0"/>
              <a:t> the loop executes. The following loop will never execute: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>
                <a:latin typeface="Courier New" panose="02070309020205020404" pitchFamily="49" charset="0"/>
              </a:rPr>
              <a:t>int number = 6;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while (number &lt;= 5)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"Hello\n";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number++;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2AF7017-55EB-0E7A-CFA7-71A7D397E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Watch Out for Infinite Loops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70FBE74-D931-B4CE-EC53-80C319A259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loop must contain code to make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become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  <a:p>
            <a:r>
              <a:rPr lang="en-US" altLang="en-US" dirty="0"/>
              <a:t>Otherwise, the loop will have no way of stopping</a:t>
            </a:r>
          </a:p>
          <a:p>
            <a:r>
              <a:rPr lang="en-US" altLang="en-US" dirty="0"/>
              <a:t>Such a loop is called an </a:t>
            </a:r>
            <a:r>
              <a:rPr lang="en-US" altLang="en-US" i="1" dirty="0"/>
              <a:t>infinite loop</a:t>
            </a:r>
            <a:r>
              <a:rPr lang="en-US" altLang="en-US" dirty="0"/>
              <a:t>, because it will repeat an infinite number of times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4D87359-A9D6-DA40-B52B-3F572BDA3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an Infinite Loop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B9F560F-4489-1C88-673A-34FD8107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151063"/>
            <a:ext cx="6248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number = 1;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while (number &lt;= 5)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</a:rPr>
              <a:t> &lt;&lt; "Hello\n";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D1E4A45-555C-5FC9-00E6-A2E313C151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5.3</a:t>
            </a:r>
          </a:p>
        </p:txBody>
      </p:sp>
      <p:sp>
        <p:nvSpPr>
          <p:cNvPr id="22531" name="Subtitle 2">
            <a:extLst>
              <a:ext uri="{FF2B5EF4-FFF2-40B4-BE49-F238E27FC236}">
                <a16:creationId xmlns:a16="http://schemas.microsoft.com/office/drawing/2014/main" id="{975FF909-F576-7998-2BB7-904B959D9D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for Input Validation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BD4F-A383-A828-A8AB-1620966C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>
                <a:latin typeface="Courier New" pitchFamily="-16" charset="0"/>
              </a:rPr>
              <a:t>while</a:t>
            </a:r>
            <a:r>
              <a:rPr lang="en-US" dirty="0"/>
              <a:t> Loop for                 Input Validation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026AD0D0-8F68-B9EA-DF33-2CBD51E0F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Input validation is the process of inspecting data that is given to the program as input and determining whether it is valid.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 can be used to create input routines that reject invalid data, and repeat until valid data is entered.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1708-5D85-6AFE-50C3-2CF87905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>
                <a:latin typeface="Courier New" pitchFamily="-16" charset="0"/>
              </a:rPr>
              <a:t>while</a:t>
            </a:r>
            <a:r>
              <a:rPr lang="en-US" dirty="0"/>
              <a:t> Loop for                 Input Validation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CCDC4014-2902-1A02-24EC-B0097169B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Here's the general approach, in pseudocode: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9A904EB-B29F-6C7D-4C1C-26615EA79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971800"/>
            <a:ext cx="56769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Read an item of input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</a:rPr>
              <a:t>While the input is invalid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</a:rPr>
              <a:t>     Display an error message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</a:rPr>
              <a:t>     Read the input again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</a:rPr>
              <a:t>End While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9C53379-3DC1-114E-6C48-CEC16FD71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Validation Example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5AEFD47A-2DCD-792E-6F9E-F09AC38BC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8229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"Enter a number less than 10: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 &gt;&gt; 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(number &gt;= 10)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"Invalid Entry!"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&lt;&lt; "Enter a number less than 10: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 &gt;&gt; 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B07870B-339D-7761-FAC0-23E4177A6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Flowchart for Input Validation</a:t>
            </a:r>
          </a:p>
        </p:txBody>
      </p:sp>
      <p:pic>
        <p:nvPicPr>
          <p:cNvPr id="26627" name="Picture 3" descr="0504sowc copy">
            <a:extLst>
              <a:ext uri="{FF2B5EF4-FFF2-40B4-BE49-F238E27FC236}">
                <a16:creationId xmlns:a16="http://schemas.microsoft.com/office/drawing/2014/main" id="{57B42EEF-E98C-F5DD-B157-2CDA0AFAB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817688"/>
            <a:ext cx="54673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C12EF14-72CC-A320-615F-79B503AC35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5.4</a:t>
            </a:r>
          </a:p>
        </p:txBody>
      </p:sp>
      <p:sp>
        <p:nvSpPr>
          <p:cNvPr id="28675" name="Subtitle 2">
            <a:extLst>
              <a:ext uri="{FF2B5EF4-FFF2-40B4-BE49-F238E27FC236}">
                <a16:creationId xmlns:a16="http://schemas.microsoft.com/office/drawing/2014/main" id="{0BDA040A-F81B-956B-A031-11998C2E1E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Counters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6C1F01F-50A4-CA12-E83D-DCE8F5F1D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Counters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B403E75D-8098-3A83-DBF3-ADD1EDEF0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Counter</a:t>
            </a:r>
            <a:r>
              <a:rPr lang="en-US" altLang="en-US" dirty="0"/>
              <a:t>: a variable that is incremented or decremented each time a loop repeats</a:t>
            </a:r>
          </a:p>
          <a:p>
            <a:r>
              <a:rPr lang="en-US" altLang="en-US" dirty="0"/>
              <a:t>Can be used to control execution of the loop (also known as the </a:t>
            </a:r>
            <a:r>
              <a:rPr lang="en-US" altLang="en-US" i="1" u="sng" dirty="0"/>
              <a:t>loop control variable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Must be initialized before entering loop</a:t>
            </a:r>
            <a:endParaRPr lang="en-US" altLang="en-US" u="sng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EF42C4F-606A-4DAF-0C64-ACE9E3574DD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Pr5-6.cpp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2DE4ADE-888F-A9AE-A45F-2845FA896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Increment and Decrement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9B02C61-C6F9-B8B9-9868-B23A0F659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++ is the increment operator.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It adds one to a variable.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++; </a:t>
            </a:r>
            <a:r>
              <a:rPr lang="en-US" altLang="en-US" sz="2000" dirty="0"/>
              <a:t>is the same as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+ 1;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++ can be used before (prefix) or after (postfix) a variable: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++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;    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5381728-D75C-21C8-6656-1AEB5D16A2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5.5</a:t>
            </a:r>
          </a:p>
        </p:txBody>
      </p:sp>
      <p:sp>
        <p:nvSpPr>
          <p:cNvPr id="32771" name="Subtitle 2">
            <a:extLst>
              <a:ext uri="{FF2B5EF4-FFF2-40B4-BE49-F238E27FC236}">
                <a16:creationId xmlns:a16="http://schemas.microsoft.com/office/drawing/2014/main" id="{0184C940-7CAE-392D-0966-98F5B38223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altLang="en-US"/>
              <a:t> Loop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BB3DDAB-F131-815A-DB42-9437CA125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do-while</a:t>
            </a:r>
            <a:r>
              <a:rPr lang="en-US" altLang="en-US"/>
              <a:t> Loop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A0E8EDAE-544E-FE08-4AEF-D926EB4B9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: a pretest loop – test the </a:t>
            </a:r>
            <a:r>
              <a:rPr lang="en-US" altLang="en-US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, then execute the loop if true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do-while</a:t>
            </a:r>
            <a:r>
              <a:rPr lang="en-US" altLang="en-US" dirty="0"/>
              <a:t>: a posttest loop – execute the loop, then test the </a:t>
            </a:r>
            <a:r>
              <a:rPr lang="en-US" altLang="en-US" dirty="0">
                <a:latin typeface="Courier New" panose="02070309020205020404" pitchFamily="49" charset="0"/>
              </a:rPr>
              <a:t>expression</a:t>
            </a:r>
            <a:endParaRPr lang="en-US" altLang="en-US" dirty="0"/>
          </a:p>
          <a:p>
            <a:r>
              <a:rPr lang="en-US" altLang="en-US" dirty="0"/>
              <a:t>General Format:</a:t>
            </a:r>
          </a:p>
          <a:p>
            <a:pPr marL="201168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do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i="1" dirty="0">
                <a:latin typeface="Courier New" panose="02070309020205020404" pitchFamily="49" charset="0"/>
              </a:rPr>
              <a:t>statement</a:t>
            </a:r>
            <a:r>
              <a:rPr lang="en-US" altLang="en-US" sz="2000" dirty="0">
                <a:latin typeface="Courier New" panose="02070309020205020404" pitchFamily="49" charset="0"/>
              </a:rPr>
              <a:t>;  // or block in { }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while (</a:t>
            </a:r>
            <a:r>
              <a:rPr lang="en-US" altLang="en-US" sz="20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Note that a semicolon is required after 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75352ED-367B-0B3F-CB83-336ED7E5D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Logic of a </a:t>
            </a:r>
            <a:r>
              <a:rPr lang="en-US" altLang="en-US">
                <a:latin typeface="Courier New" panose="02070309020205020404" pitchFamily="49" charset="0"/>
              </a:rPr>
              <a:t>do</a:t>
            </a:r>
            <a:r>
              <a:rPr lang="en-US" altLang="en-US"/>
              <a:t>-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pic>
        <p:nvPicPr>
          <p:cNvPr id="34819" name="Picture 3" descr="0506sowc copy">
            <a:extLst>
              <a:ext uri="{FF2B5EF4-FFF2-40B4-BE49-F238E27FC236}">
                <a16:creationId xmlns:a16="http://schemas.microsoft.com/office/drawing/2014/main" id="{C4CE3A71-39D6-77E5-0088-D89F2F7AF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524000"/>
            <a:ext cx="30226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A1E0015-D5D8-6789-EFDF-1A0613642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</a:t>
            </a:r>
            <a:r>
              <a:rPr lang="en-US" altLang="en-US">
                <a:latin typeface="Courier New" panose="02070309020205020404" pitchFamily="49" charset="0"/>
              </a:rPr>
              <a:t>do</a:t>
            </a:r>
            <a:r>
              <a:rPr lang="en-US" altLang="en-US"/>
              <a:t>-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67E7CB1D-9CBD-71CF-6D71-85424959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5000"/>
            <a:ext cx="5791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x = 1;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do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</a:rPr>
              <a:t> &lt;&lt; x &lt;&lt; </a:t>
            </a:r>
            <a:r>
              <a:rPr lang="en-US" altLang="en-US" sz="2400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} while(x &lt; 0);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C864807C-2860-B262-8142-FA2481AAE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807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Although the test expression is false, this loop will execute one time because </a:t>
            </a:r>
            <a:r>
              <a:rPr lang="en-US" altLang="en-US" sz="2000" dirty="0">
                <a:latin typeface="Courier New" panose="02070309020205020404" pitchFamily="49" charset="0"/>
              </a:rPr>
              <a:t>do</a:t>
            </a:r>
            <a:r>
              <a:rPr lang="en-US" altLang="en-US" sz="2000" dirty="0"/>
              <a:t>-</a:t>
            </a:r>
            <a:r>
              <a:rPr lang="en-US" altLang="en-US" sz="2000" dirty="0">
                <a:latin typeface="Courier New" panose="02070309020205020404" pitchFamily="49" charset="0"/>
              </a:rPr>
              <a:t>while</a:t>
            </a:r>
            <a:r>
              <a:rPr lang="en-US" altLang="en-US" sz="2000" dirty="0"/>
              <a:t> is a posttest loop.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7C95-42CD-6237-4C63-C0392F7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/>
              <a:t> Loop in Program 5-7</a:t>
            </a:r>
          </a:p>
        </p:txBody>
      </p:sp>
      <p:sp>
        <p:nvSpPr>
          <p:cNvPr id="36867" name="TextBox 6">
            <a:extLst>
              <a:ext uri="{FF2B5EF4-FFF2-40B4-BE49-F238E27FC236}">
                <a16:creationId xmlns:a16="http://schemas.microsoft.com/office/drawing/2014/main" id="{D14AF00E-3B25-79A3-B2CA-6B369F6C9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F31D0911-224C-1230-CD28-D9976B65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57912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DB16-F013-7126-5D75-2F0F87FD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/>
              <a:t> Loop in Program 5-7</a:t>
            </a: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0113F2E2-3B8D-BA77-9BB3-8A7AC5732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400300"/>
            <a:ext cx="70485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5C7A1887-3D3E-71FB-CEFE-E4532A8D6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altLang="en-US"/>
              <a:t> Loop Notes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86C896D-213C-95CE-AFB6-A065865645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Loop always executes at least once</a:t>
            </a:r>
          </a:p>
          <a:p>
            <a:pPr>
              <a:buFontTx/>
              <a:buChar char="•"/>
            </a:pPr>
            <a:r>
              <a:rPr lang="en-US" altLang="en-US"/>
              <a:t>Execution continues as long as 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, stops repetition when 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/>
              <a:t> becomes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Useful in menu-driven programs to bring user back to menu to make another choice (</a:t>
            </a:r>
            <a:r>
              <a:rPr lang="en-US" altLang="en-US" i="1"/>
              <a:t>see </a:t>
            </a:r>
            <a:r>
              <a:rPr lang="en-US" altLang="en-US"/>
              <a:t>Program 5-8 </a:t>
            </a:r>
            <a:r>
              <a:rPr lang="en-US" altLang="en-US" i="1"/>
              <a:t>on pages </a:t>
            </a:r>
            <a:r>
              <a:rPr lang="en-US" altLang="en-US"/>
              <a:t>245-246)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E04AA64-755E-E124-7E6B-ADC860F0EB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5.6</a:t>
            </a:r>
          </a:p>
        </p:txBody>
      </p:sp>
      <p:sp>
        <p:nvSpPr>
          <p:cNvPr id="39939" name="Subtitle 2">
            <a:extLst>
              <a:ext uri="{FF2B5EF4-FFF2-40B4-BE49-F238E27FC236}">
                <a16:creationId xmlns:a16="http://schemas.microsoft.com/office/drawing/2014/main" id="{55D7F0A3-BDA9-D00E-12FB-3C31E23AFB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371A101D-47B4-467B-6704-BEBFF3F11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FC9347BF-69A6-5A17-CBED-272541E8FF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Useful for counter-controlled loop</a:t>
            </a:r>
            <a:br>
              <a:rPr lang="en-US" altLang="en-US" sz="2800"/>
            </a:br>
            <a:endParaRPr lang="en-US" altLang="en-US" sz="2800"/>
          </a:p>
          <a:p>
            <a:pPr>
              <a:buFontTx/>
              <a:buChar char="•"/>
            </a:pPr>
            <a:r>
              <a:rPr lang="en-US" altLang="en-US" sz="2800"/>
              <a:t>General Format:</a:t>
            </a:r>
            <a:br>
              <a:rPr lang="en-US" altLang="en-US" sz="2800"/>
            </a:br>
            <a:endParaRPr lang="en-US" altLang="en-US" sz="2800"/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for(</a:t>
            </a:r>
            <a:r>
              <a:rPr lang="en-US" altLang="en-US" sz="2400" i="1">
                <a:latin typeface="Courier New" panose="02070309020205020404" pitchFamily="49" charset="0"/>
              </a:rPr>
              <a:t>initialization</a:t>
            </a:r>
            <a:r>
              <a:rPr lang="en-US" altLang="en-US" sz="2400">
                <a:latin typeface="Courier New" panose="02070309020205020404" pitchFamily="49" charset="0"/>
              </a:rPr>
              <a:t>; </a:t>
            </a:r>
            <a:r>
              <a:rPr lang="en-US" altLang="en-US" sz="2400" i="1">
                <a:latin typeface="Courier New" panose="02070309020205020404" pitchFamily="49" charset="0"/>
              </a:rPr>
              <a:t>test</a:t>
            </a:r>
            <a:r>
              <a:rPr lang="en-US" altLang="en-US" sz="2400">
                <a:latin typeface="Courier New" panose="02070309020205020404" pitchFamily="49" charset="0"/>
              </a:rPr>
              <a:t>; </a:t>
            </a:r>
            <a:r>
              <a:rPr lang="en-US" altLang="en-US" sz="2400" i="1">
                <a:latin typeface="Courier New" panose="02070309020205020404" pitchFamily="49" charset="0"/>
              </a:rPr>
              <a:t>update</a:t>
            </a:r>
            <a:r>
              <a:rPr lang="en-US" altLang="en-US" sz="2400">
                <a:latin typeface="Courier New" panose="02070309020205020404" pitchFamily="49" charset="0"/>
              </a:rPr>
              <a:t>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   </a:t>
            </a:r>
            <a:r>
              <a:rPr lang="en-US" altLang="en-US" sz="2400" i="1">
                <a:latin typeface="Courier New" panose="02070309020205020404" pitchFamily="49" charset="0"/>
              </a:rPr>
              <a:t>statement</a:t>
            </a:r>
            <a:r>
              <a:rPr lang="en-US" altLang="en-US" sz="2400">
                <a:latin typeface="Courier New" panose="02070309020205020404" pitchFamily="49" charset="0"/>
              </a:rPr>
              <a:t>; // or block in { }</a:t>
            </a:r>
            <a:br>
              <a:rPr lang="en-US" altLang="en-US" sz="2400">
                <a:latin typeface="Courier New" panose="02070309020205020404" pitchFamily="49" charset="0"/>
              </a:rPr>
            </a:br>
            <a:endParaRPr lang="en-US" altLang="en-US" sz="2400"/>
          </a:p>
          <a:p>
            <a:pPr>
              <a:buFontTx/>
              <a:buChar char="•"/>
            </a:pPr>
            <a:r>
              <a:rPr lang="en-US" altLang="en-US" sz="2800"/>
              <a:t>No semicolon after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2800"/>
              <a:t> expression or after the </a:t>
            </a:r>
            <a:r>
              <a:rPr lang="en-US" altLang="en-US" sz="2800">
                <a:latin typeface="Courier New" panose="02070309020205020404" pitchFamily="49" charset="0"/>
              </a:rPr>
              <a:t>)</a:t>
            </a:r>
            <a:endParaRPr lang="en-US" altLang="en-US" sz="2800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334ED80-95C8-67B4-4BEC-61A7416CA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420D-FC92-BEA0-1F79-E439AC7D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Font typeface="Times" pitchFamily="-16" charset="0"/>
              <a:buNone/>
              <a:defRPr/>
            </a:pPr>
            <a:r>
              <a:rPr lang="en-US" sz="2400" dirty="0">
                <a:latin typeface="Courier New" pitchFamily="-16" charset="0"/>
              </a:rPr>
              <a:t>for(</a:t>
            </a:r>
            <a:r>
              <a:rPr lang="en-US" sz="2400" i="1" dirty="0">
                <a:latin typeface="Courier New" pitchFamily="-16" charset="0"/>
              </a:rPr>
              <a:t>initialization</a:t>
            </a:r>
            <a:r>
              <a:rPr lang="en-US" sz="2400" dirty="0">
                <a:latin typeface="Courier New" pitchFamily="-16" charset="0"/>
              </a:rPr>
              <a:t>; </a:t>
            </a:r>
            <a:r>
              <a:rPr lang="en-US" sz="2400" i="1" dirty="0">
                <a:latin typeface="Courier New" pitchFamily="-16" charset="0"/>
              </a:rPr>
              <a:t>test</a:t>
            </a:r>
            <a:r>
              <a:rPr lang="en-US" sz="2400" dirty="0">
                <a:latin typeface="Courier New" pitchFamily="-16" charset="0"/>
              </a:rPr>
              <a:t>; </a:t>
            </a:r>
            <a:r>
              <a:rPr lang="en-US" sz="2400" i="1" dirty="0">
                <a:latin typeface="Courier New" pitchFamily="-16" charset="0"/>
              </a:rPr>
              <a:t>update</a:t>
            </a:r>
            <a:r>
              <a:rPr lang="en-US" sz="2400" dirty="0">
                <a:latin typeface="Courier New" pitchFamily="-16" charset="0"/>
              </a:rPr>
              <a:t>)</a:t>
            </a:r>
          </a:p>
          <a:p>
            <a:pPr marL="990600" lvl="1" indent="-533400">
              <a:buFontTx/>
              <a:buNone/>
              <a:defRPr/>
            </a:pPr>
            <a:r>
              <a:rPr lang="en-US" sz="2400" dirty="0">
                <a:latin typeface="Courier New" pitchFamily="-16" charset="0"/>
              </a:rPr>
              <a:t>		</a:t>
            </a:r>
            <a:r>
              <a:rPr lang="en-US" sz="2400" i="1" dirty="0">
                <a:latin typeface="Courier New" pitchFamily="-16" charset="0"/>
              </a:rPr>
              <a:t>statement</a:t>
            </a:r>
            <a:r>
              <a:rPr lang="en-US" sz="2400" dirty="0">
                <a:latin typeface="Courier New" pitchFamily="-16" charset="0"/>
              </a:rPr>
              <a:t>; // or block in { }</a:t>
            </a:r>
            <a:br>
              <a:rPr lang="en-US" sz="2400" dirty="0">
                <a:latin typeface="Courier New" pitchFamily="-16" charset="0"/>
              </a:rPr>
            </a:br>
            <a:endParaRPr lang="en-US" sz="2400" dirty="0"/>
          </a:p>
          <a:p>
            <a:pPr marL="609600" indent="-609600">
              <a:buClr>
                <a:schemeClr val="tx1"/>
              </a:buClr>
              <a:buFontTx/>
              <a:buAutoNum type="arabicParenR"/>
              <a:defRPr/>
            </a:pPr>
            <a:r>
              <a:rPr lang="en-US" sz="2800" dirty="0"/>
              <a:t>Perform</a:t>
            </a:r>
            <a:r>
              <a:rPr lang="en-US" sz="2400" dirty="0"/>
              <a:t> </a:t>
            </a:r>
            <a:r>
              <a:rPr lang="en-US" sz="2800" i="1" dirty="0">
                <a:latin typeface="Courier New" pitchFamily="-16" charset="0"/>
              </a:rPr>
              <a:t>initialization</a:t>
            </a:r>
            <a:endParaRPr lang="en-US" sz="2800" i="1" baseline="30000" dirty="0"/>
          </a:p>
          <a:p>
            <a:pPr marL="609600" indent="-609600">
              <a:buClr>
                <a:schemeClr val="tx1"/>
              </a:buClr>
              <a:buFontTx/>
              <a:buAutoNum type="arabicParenR"/>
              <a:defRPr/>
            </a:pPr>
            <a:r>
              <a:rPr lang="en-US" sz="2800" dirty="0"/>
              <a:t>Evaluate </a:t>
            </a:r>
            <a:r>
              <a:rPr lang="en-US" sz="2800" i="1" dirty="0">
                <a:latin typeface="Courier New" pitchFamily="-16" charset="0"/>
              </a:rPr>
              <a:t>test</a:t>
            </a:r>
            <a:r>
              <a:rPr lang="en-US" sz="2800" dirty="0"/>
              <a:t> expression</a:t>
            </a:r>
            <a:r>
              <a:rPr lang="en-US" sz="2400" dirty="0"/>
              <a:t>  </a:t>
            </a:r>
          </a:p>
          <a:p>
            <a:pPr lvl="1">
              <a:defRPr/>
            </a:pPr>
            <a:r>
              <a:rPr lang="en-US" sz="2400" dirty="0"/>
              <a:t>If </a:t>
            </a:r>
            <a:r>
              <a:rPr lang="en-US" sz="2400" dirty="0">
                <a:latin typeface="Courier New" pitchFamily="-16" charset="0"/>
              </a:rPr>
              <a:t>true</a:t>
            </a:r>
            <a:r>
              <a:rPr lang="en-US" sz="2400" dirty="0"/>
              <a:t>, execute </a:t>
            </a:r>
            <a:r>
              <a:rPr lang="en-US" sz="2400" i="1" dirty="0">
                <a:latin typeface="Courier New" pitchFamily="-16" charset="0"/>
              </a:rPr>
              <a:t>statement</a:t>
            </a:r>
            <a:endParaRPr lang="en-US" sz="2400" i="1" dirty="0"/>
          </a:p>
          <a:p>
            <a:pPr lvl="1">
              <a:defRPr/>
            </a:pPr>
            <a:r>
              <a:rPr lang="en-US" sz="2400" dirty="0"/>
              <a:t>If </a:t>
            </a:r>
            <a:r>
              <a:rPr lang="en-US" sz="2400" dirty="0">
                <a:latin typeface="Courier New" pitchFamily="-16" charset="0"/>
              </a:rPr>
              <a:t>false</a:t>
            </a:r>
            <a:r>
              <a:rPr lang="en-US" sz="2400" dirty="0"/>
              <a:t>, terminate loop execution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  <a:defRPr/>
            </a:pPr>
            <a:r>
              <a:rPr lang="en-US" sz="2800" dirty="0"/>
              <a:t>Execute </a:t>
            </a:r>
            <a:r>
              <a:rPr lang="en-US" sz="2800" i="1" dirty="0">
                <a:latin typeface="Courier New" pitchFamily="-16" charset="0"/>
              </a:rPr>
              <a:t>update</a:t>
            </a:r>
            <a:r>
              <a:rPr lang="en-US" sz="2800" dirty="0"/>
              <a:t>, then re-evaluate </a:t>
            </a:r>
            <a:r>
              <a:rPr lang="en-US" sz="2800" i="1" dirty="0">
                <a:latin typeface="Courier New" pitchFamily="-16" charset="0"/>
              </a:rPr>
              <a:t>test</a:t>
            </a:r>
            <a:r>
              <a:rPr lang="en-US" sz="2800" dirty="0"/>
              <a:t> expression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48D7-0027-E0AE-B0F0-536F70CC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Increment and Decrement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93D8C42-38D9-D437-8F12-D86071A06F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 is the decrement operator.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It subtracts one from a variable.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--; </a:t>
            </a:r>
            <a:r>
              <a:rPr lang="en-US" altLang="en-US" sz="2000" dirty="0"/>
              <a:t>is the same as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- 1;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 can be also used before (prefix) or after (postfix) a variable: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--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;    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--;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C215A22-B4BA-85B5-F915-E5410A6C62D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Pr5-1.cpp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08235FFD-3AB1-A5C9-4CDD-D2B1E702C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77C7F-6B5D-F1DE-78AD-EBDEB3CE0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2293938"/>
            <a:ext cx="6942137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r>
              <a:rPr lang="en-US" sz="2400" kern="0">
                <a:latin typeface="Courier New" pitchFamily="-16" charset="0"/>
                <a:cs typeface="+mn-cs"/>
              </a:rPr>
              <a:t>int count;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endParaRPr lang="en-US" sz="2400" kern="0">
              <a:latin typeface="Courier New" pitchFamily="-16" charset="0"/>
              <a:cs typeface="+mn-cs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r>
              <a:rPr lang="en-US" sz="2400" kern="0">
                <a:latin typeface="Courier New" pitchFamily="-16" charset="0"/>
                <a:cs typeface="+mn-cs"/>
              </a:rPr>
              <a:t>for (count = 1; count &lt;= 5; count++)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z="2400" kern="0">
                <a:latin typeface="Courier New" pitchFamily="-16" charset="0"/>
                <a:cs typeface="+mn-cs"/>
              </a:rPr>
              <a:t>cout &lt;&lt; "Hello" &lt;&lt; endl;</a:t>
            </a:r>
            <a:endParaRPr lang="en-US" sz="2400" kern="0" dirty="0">
              <a:latin typeface="Courier New" pitchFamily="-16" charset="0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04FA-D69D-9565-0951-5E210622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Closer Look                                           at the Previous Example</a:t>
            </a:r>
          </a:p>
        </p:txBody>
      </p:sp>
      <p:pic>
        <p:nvPicPr>
          <p:cNvPr id="44035" name="Picture 3" descr="0507sowc copy">
            <a:extLst>
              <a:ext uri="{FF2B5EF4-FFF2-40B4-BE49-F238E27FC236}">
                <a16:creationId xmlns:a16="http://schemas.microsoft.com/office/drawing/2014/main" id="{465231A5-8DC6-65AC-5AEC-FFC7F2594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2376488"/>
            <a:ext cx="783590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82B1-1078-11B8-5D0F-3E202972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the Previous Example</a:t>
            </a:r>
          </a:p>
        </p:txBody>
      </p:sp>
      <p:pic>
        <p:nvPicPr>
          <p:cNvPr id="45059" name="Picture 3" descr="0508sowc copy">
            <a:extLst>
              <a:ext uri="{FF2B5EF4-FFF2-40B4-BE49-F238E27FC236}">
                <a16:creationId xmlns:a16="http://schemas.microsoft.com/office/drawing/2014/main" id="{EB0BCE91-4043-2EE3-EA57-047E2E36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849438"/>
            <a:ext cx="6502400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F9590B89-8E96-2D6E-3C74-48F23EF4F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 in Program 5-9</a:t>
            </a:r>
          </a:p>
        </p:txBody>
      </p:sp>
      <p:sp>
        <p:nvSpPr>
          <p:cNvPr id="46083" name="TextBox 4">
            <a:extLst>
              <a:ext uri="{FF2B5EF4-FFF2-40B4-BE49-F238E27FC236}">
                <a16:creationId xmlns:a16="http://schemas.microsoft.com/office/drawing/2014/main" id="{80745882-7296-2F33-B623-E34A0AAF1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  <p:pic>
        <p:nvPicPr>
          <p:cNvPr id="46084" name="Picture 1">
            <a:extLst>
              <a:ext uri="{FF2B5EF4-FFF2-40B4-BE49-F238E27FC236}">
                <a16:creationId xmlns:a16="http://schemas.microsoft.com/office/drawing/2014/main" id="{51F8B088-33A1-0905-04CF-B818AB7DD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68135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63C67250-7F7C-1DDB-AFDE-4B1EE1441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 in Program 5-9</a:t>
            </a:r>
          </a:p>
        </p:txBody>
      </p:sp>
      <p:pic>
        <p:nvPicPr>
          <p:cNvPr id="47107" name="Picture 1">
            <a:extLst>
              <a:ext uri="{FF2B5EF4-FFF2-40B4-BE49-F238E27FC236}">
                <a16:creationId xmlns:a16="http://schemas.microsoft.com/office/drawing/2014/main" id="{D527C049-75BF-F77E-A319-4171B31D0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71625"/>
            <a:ext cx="57912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A8CE-CB2F-1C50-D28D-18166E66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Closer Look at Lines 15 and 16 in Program 5-9</a:t>
            </a:r>
          </a:p>
        </p:txBody>
      </p:sp>
      <p:pic>
        <p:nvPicPr>
          <p:cNvPr id="48131" name="Picture 2">
            <a:extLst>
              <a:ext uri="{FF2B5EF4-FFF2-40B4-BE49-F238E27FC236}">
                <a16:creationId xmlns:a16="http://schemas.microsoft.com/office/drawing/2014/main" id="{BF839DB2-63B2-E0E0-2734-E2FD0840F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190750"/>
            <a:ext cx="85153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46B6-04D5-6DC6-80CB-90381F91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Lines 15 and 16 in Program 5-9</a:t>
            </a:r>
          </a:p>
        </p:txBody>
      </p:sp>
      <p:pic>
        <p:nvPicPr>
          <p:cNvPr id="49155" name="Picture 2">
            <a:extLst>
              <a:ext uri="{FF2B5EF4-FFF2-40B4-BE49-F238E27FC236}">
                <a16:creationId xmlns:a16="http://schemas.microsoft.com/office/drawing/2014/main" id="{01616A71-EFD8-57F4-614C-358FFA70D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057400"/>
            <a:ext cx="59626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C275342A-5BB4-55E3-5A7A-8D1C1A66B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Use 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A36E9AA5-A859-E733-22B8-144FDA5CBA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any situation that clearly requires</a:t>
            </a:r>
          </a:p>
          <a:p>
            <a:pPr lvl="1"/>
            <a:r>
              <a:rPr lang="en-US" altLang="en-US"/>
              <a:t>an initialization</a:t>
            </a:r>
          </a:p>
          <a:p>
            <a:pPr lvl="1"/>
            <a:r>
              <a:rPr lang="en-US" altLang="en-US"/>
              <a:t>a false condition to stop the loop</a:t>
            </a:r>
          </a:p>
          <a:p>
            <a:pPr lvl="1"/>
            <a:r>
              <a:rPr lang="en-US" altLang="en-US"/>
              <a:t>an update to occur at the end of each iteration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5B3979F5-850D-01E9-1943-5B3325ECD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is a Pretest Loop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F7DDB1C4-5FD1-0C17-8D39-67004FF7C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The for loop tests its test expression before each iteration, so it is a pretest loop.</a:t>
            </a:r>
          </a:p>
          <a:p>
            <a:pPr>
              <a:buFontTx/>
              <a:buChar char="•"/>
            </a:pPr>
            <a:r>
              <a:rPr lang="en-US" altLang="en-US"/>
              <a:t>The following loop will never iterate:</a:t>
            </a:r>
            <a:br>
              <a:rPr lang="en-US" altLang="en-US"/>
            </a:br>
            <a:br>
              <a:rPr lang="en-US" altLang="en-US"/>
            </a:br>
            <a:r>
              <a:rPr lang="en-US" altLang="en-US" sz="2400">
                <a:latin typeface="Courier New" panose="02070309020205020404" pitchFamily="49" charset="0"/>
              </a:rPr>
              <a:t>for (count = 11; count &lt;= 10; count++)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   cout &lt;&lt; "Hello" &lt;&lt; endl;</a:t>
            </a: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5572E340-3C75-69F1-59FD-DF2BDF94A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3352-A599-6881-C197-C1F0A534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You can have multiple statements in the </a:t>
            </a:r>
            <a:r>
              <a:rPr lang="en-US" sz="3600" i="1" dirty="0">
                <a:latin typeface="Courier New" pitchFamily="-16" charset="0"/>
              </a:rPr>
              <a:t>initialization</a:t>
            </a:r>
            <a:r>
              <a:rPr lang="en-US" sz="3600" dirty="0"/>
              <a:t> expression. Separate the statements with a comma:</a:t>
            </a:r>
            <a:br>
              <a:rPr lang="en-US" sz="3600" dirty="0"/>
            </a:br>
            <a:br>
              <a:rPr lang="en-US" sz="3600" dirty="0"/>
            </a:b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 x, y;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for (x=1, y=1; x &lt;= 5; x++)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{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</a:t>
            </a:r>
            <a:r>
              <a:rPr lang="en-US" dirty="0" err="1">
                <a:latin typeface="Courier New" pitchFamily="-16" charset="0"/>
              </a:rPr>
              <a:t>cout</a:t>
            </a:r>
            <a:r>
              <a:rPr lang="en-US" dirty="0">
                <a:latin typeface="Courier New" pitchFamily="-16" charset="0"/>
              </a:rPr>
              <a:t> &lt;&lt; x &lt;&lt; " plus " &lt;&lt; y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" equals " &lt;&lt; (</a:t>
            </a:r>
            <a:r>
              <a:rPr lang="en-US" dirty="0" err="1">
                <a:latin typeface="Courier New" pitchFamily="-16" charset="0"/>
              </a:rPr>
              <a:t>x+y</a:t>
            </a:r>
            <a:r>
              <a:rPr lang="en-US" dirty="0">
                <a:latin typeface="Courier New" pitchFamily="-16" charset="0"/>
              </a:rPr>
              <a:t>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</a:t>
            </a:r>
            <a:r>
              <a:rPr lang="en-US" dirty="0" err="1">
                <a:latin typeface="Courier New" pitchFamily="-16" charset="0"/>
              </a:rPr>
              <a:t>endl</a:t>
            </a:r>
            <a:r>
              <a:rPr lang="en-US" dirty="0">
                <a:latin typeface="Courier New" pitchFamily="-16" charset="0"/>
              </a:rPr>
              <a:t>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50D42522-AE0D-183A-5634-05585B3E0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8956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Initialization Expression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964C6D51-08FE-B9F7-22BA-4EC4B4A29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2057400" cy="457200"/>
          </a:xfrm>
          <a:prstGeom prst="rect">
            <a:avLst/>
          </a:prstGeom>
          <a:noFill/>
          <a:ln w="28575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976F5BAC-FD8A-8C8C-4D1C-E0B5FD1672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276600"/>
            <a:ext cx="381000" cy="2286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3B4F0B2-1D36-D56C-EDE7-ABE5849BD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Prefix vs. Postfix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6E22C16-75D6-620A-4683-34C1EE465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++ </a:t>
            </a:r>
            <a:r>
              <a:rPr lang="en-US" altLang="en-US" dirty="0"/>
              <a:t>and</a:t>
            </a:r>
            <a:r>
              <a:rPr lang="en-US" altLang="en-US" dirty="0">
                <a:latin typeface="Courier New" panose="02070309020205020404" pitchFamily="49" charset="0"/>
              </a:rPr>
              <a:t> --</a:t>
            </a:r>
            <a:r>
              <a:rPr lang="en-US" altLang="en-US" dirty="0"/>
              <a:t> operators can be used in complex statements and expressions</a:t>
            </a:r>
          </a:p>
          <a:p>
            <a:r>
              <a:rPr lang="en-US" altLang="en-US" dirty="0"/>
              <a:t>In prefix mode (</a:t>
            </a:r>
            <a:r>
              <a:rPr lang="en-US" altLang="en-US" dirty="0">
                <a:latin typeface="Courier New" panose="02070309020205020404" pitchFamily="49" charset="0"/>
              </a:rPr>
              <a:t>++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, --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/>
              <a:t>) the operator increments or decrements, </a:t>
            </a:r>
            <a:r>
              <a:rPr lang="en-US" altLang="en-US" i="1" dirty="0"/>
              <a:t>then</a:t>
            </a:r>
            <a:r>
              <a:rPr lang="en-US" altLang="en-US" dirty="0"/>
              <a:t> returns the value of the variable</a:t>
            </a:r>
          </a:p>
          <a:p>
            <a:r>
              <a:rPr lang="en-US" altLang="en-US" dirty="0"/>
              <a:t>In postfix mode (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++, 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) the operator returns the value of the variable, </a:t>
            </a:r>
            <a:r>
              <a:rPr lang="en-US" altLang="en-US" i="1" dirty="0"/>
              <a:t>then</a:t>
            </a:r>
            <a:r>
              <a:rPr lang="en-US" altLang="en-US" dirty="0"/>
              <a:t> increments or decrements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47B249C-BA74-D0B7-97C4-4E3ABFE84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4662-48E5-E869-DCF6-87B8BFD5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You can also have multiple statements in the </a:t>
            </a:r>
            <a:r>
              <a:rPr lang="en-US" sz="3600" i="1" dirty="0">
                <a:latin typeface="Courier New" pitchFamily="-16" charset="0"/>
              </a:rPr>
              <a:t>test</a:t>
            </a:r>
            <a:r>
              <a:rPr lang="en-US" sz="3600" dirty="0"/>
              <a:t> expression. Separate the statements with a comma:</a:t>
            </a:r>
            <a:br>
              <a:rPr lang="en-US" sz="3600" dirty="0"/>
            </a:br>
            <a:br>
              <a:rPr lang="en-US" sz="3600" dirty="0"/>
            </a:b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 x, y;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for (x=1, y=1; x &lt;= 5; x++, y++)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{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</a:t>
            </a:r>
            <a:r>
              <a:rPr lang="en-US" dirty="0" err="1">
                <a:latin typeface="Courier New" pitchFamily="-16" charset="0"/>
              </a:rPr>
              <a:t>cout</a:t>
            </a:r>
            <a:r>
              <a:rPr lang="en-US" dirty="0">
                <a:latin typeface="Courier New" pitchFamily="-16" charset="0"/>
              </a:rPr>
              <a:t> &lt;&lt; x &lt;&lt; " plus " &lt;&lt; y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" equals " &lt;&lt; (</a:t>
            </a:r>
            <a:r>
              <a:rPr lang="en-US" dirty="0" err="1">
                <a:latin typeface="Courier New" pitchFamily="-16" charset="0"/>
              </a:rPr>
              <a:t>x+y</a:t>
            </a:r>
            <a:r>
              <a:rPr lang="en-US" dirty="0">
                <a:latin typeface="Courier New" pitchFamily="-16" charset="0"/>
              </a:rPr>
              <a:t>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</a:t>
            </a:r>
            <a:r>
              <a:rPr lang="en-US" dirty="0" err="1">
                <a:latin typeface="Courier New" pitchFamily="-16" charset="0"/>
              </a:rPr>
              <a:t>endl</a:t>
            </a:r>
            <a:r>
              <a:rPr lang="en-US" dirty="0">
                <a:latin typeface="Courier New" pitchFamily="-16" charset="0"/>
              </a:rPr>
              <a:t>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989F8E93-4DD4-7EF4-E2D5-2783EEAB2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701925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Test Expression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9406B932-2CF8-2BC8-C7D4-6C68D9FA5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81400"/>
            <a:ext cx="1905000" cy="457200"/>
          </a:xfrm>
          <a:prstGeom prst="rect">
            <a:avLst/>
          </a:prstGeom>
          <a:noFill/>
          <a:ln w="25400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616D079F-D9C9-38D8-DE5C-B0E952D0C2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3048000"/>
            <a:ext cx="304800" cy="4572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813CB5E6-CCED-E6CD-9134-0AB53D363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Modifications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7D9FD2DF-A8BF-4CD2-5412-9297CBBEE7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You can omit the </a:t>
            </a:r>
            <a:r>
              <a:rPr lang="en-US" altLang="en-US" i="1">
                <a:latin typeface="Courier New" panose="02070309020205020404" pitchFamily="49" charset="0"/>
              </a:rPr>
              <a:t>initialization</a:t>
            </a:r>
            <a:r>
              <a:rPr lang="en-US" altLang="en-US"/>
              <a:t> expression if it has already been done:</a:t>
            </a:r>
            <a:br>
              <a:rPr lang="en-US" altLang="en-US"/>
            </a:br>
            <a:endParaRPr lang="en-US" altLang="en-US">
              <a:latin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</a:t>
            </a:r>
            <a:r>
              <a:rPr lang="en-US" altLang="en-US" sz="2800">
                <a:latin typeface="Courier New" panose="02070309020205020404" pitchFamily="49" charset="0"/>
              </a:rPr>
              <a:t>int sum = 0, num = 1;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	for (; num &lt;= 10; num++)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		sum += num;</a:t>
            </a:r>
            <a:endParaRPr lang="en-US" altLang="en-US" sz="2800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55D2969A-A0FA-F5A6-3BDE-001B856EB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Modifications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7284AF74-BD45-E993-52BE-3D503F20CB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You can declare variables in the </a:t>
            </a:r>
            <a:r>
              <a:rPr lang="en-US" altLang="en-US" i="1">
                <a:latin typeface="Courier New" panose="02070309020205020404" pitchFamily="49" charset="0"/>
              </a:rPr>
              <a:t>initialization </a:t>
            </a:r>
            <a:r>
              <a:rPr lang="en-US" altLang="en-US"/>
              <a:t>expression:</a:t>
            </a:r>
            <a:br>
              <a:rPr lang="en-US" altLang="en-US"/>
            </a:br>
            <a:endParaRPr lang="en-US" altLang="en-US"/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sum = 0;</a:t>
            </a:r>
            <a:endParaRPr lang="en-US" altLang="en-US"/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for (int num = 0; num &lt;= 10; num++)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sum += num;</a:t>
            </a:r>
            <a:br>
              <a:rPr lang="en-US" altLang="en-US">
                <a:latin typeface="Courier New" panose="02070309020205020404" pitchFamily="49" charset="0"/>
              </a:rPr>
            </a:br>
            <a:endParaRPr lang="en-US" altLang="en-US"/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/>
              <a:t>	The scope of the variable </a:t>
            </a:r>
            <a:r>
              <a:rPr lang="en-US" altLang="en-US">
                <a:latin typeface="Courier New" panose="02070309020205020404" pitchFamily="49" charset="0"/>
              </a:rPr>
              <a:t>num</a:t>
            </a:r>
            <a:r>
              <a:rPr lang="en-US" altLang="en-US"/>
              <a:t> is 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loop.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E52EF675-31AA-28D4-2A7F-C7A930E9AE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5.7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54D5BD5A-409C-C6B6-BC5D-B96D6FCCBF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Keeping a Running Total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BEBB08CB-0333-C191-5B53-5F9875754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Keeping a Running Total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DCADEEBA-F632-59F4-4B0B-3450E946A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 sz="2800" u="sng"/>
              <a:t>running total</a:t>
            </a:r>
            <a:r>
              <a:rPr lang="en-US" altLang="en-US" sz="2800"/>
              <a:t>: accumulated sum of numbers from each repetition of loop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 sz="2800" u="sng"/>
              <a:t>accumulator</a:t>
            </a:r>
            <a:r>
              <a:rPr lang="en-US" altLang="en-US" sz="2800"/>
              <a:t>: variable that holds running total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int sum=0, num=1; // sum is the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while (num &lt;= 10) // accumulator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{	  sum += num;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		 num++;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cout &lt;&lt; "Sum of numbers 1 </a:t>
            </a:r>
            <a:r>
              <a:rPr lang="en-US" altLang="en-US" sz="2600"/>
              <a:t>–</a:t>
            </a:r>
            <a:r>
              <a:rPr lang="en-US" altLang="en-US" sz="2600">
                <a:latin typeface="Courier New" panose="02070309020205020404" pitchFamily="49" charset="0"/>
              </a:rPr>
              <a:t> 10 is"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     &lt;&lt; sum &lt;&lt; endl;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05E7-898B-E0AF-9AFE-4924D007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Logic for Keeping a Running Total</a:t>
            </a:r>
          </a:p>
        </p:txBody>
      </p:sp>
      <p:pic>
        <p:nvPicPr>
          <p:cNvPr id="58371" name="Picture 2">
            <a:extLst>
              <a:ext uri="{FF2B5EF4-FFF2-40B4-BE49-F238E27FC236}">
                <a16:creationId xmlns:a16="http://schemas.microsoft.com/office/drawing/2014/main" id="{20C3679C-A6B0-A126-023B-4A439E20B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676400"/>
            <a:ext cx="7451725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8B78-F221-C025-54BB-E7321B65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Running Total in Program 5-12</a:t>
            </a:r>
          </a:p>
        </p:txBody>
      </p:sp>
      <p:sp>
        <p:nvSpPr>
          <p:cNvPr id="59395" name="TextBox 5">
            <a:extLst>
              <a:ext uri="{FF2B5EF4-FFF2-40B4-BE49-F238E27FC236}">
                <a16:creationId xmlns:a16="http://schemas.microsoft.com/office/drawing/2014/main" id="{A806A9A7-AE4D-AC83-5427-3DAC9AD0A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  <p:pic>
        <p:nvPicPr>
          <p:cNvPr id="59396" name="Picture 2">
            <a:extLst>
              <a:ext uri="{FF2B5EF4-FFF2-40B4-BE49-F238E27FC236}">
                <a16:creationId xmlns:a16="http://schemas.microsoft.com/office/drawing/2014/main" id="{AE4F9BB8-8679-5FE8-1127-1B1BB253B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9100"/>
            <a:ext cx="7548563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175F-4EE9-3DDC-8FF9-E617CBD4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Running Total in Program 5-12</a:t>
            </a:r>
          </a:p>
        </p:txBody>
      </p:sp>
      <p:pic>
        <p:nvPicPr>
          <p:cNvPr id="60419" name="Picture 2">
            <a:extLst>
              <a:ext uri="{FF2B5EF4-FFF2-40B4-BE49-F238E27FC236}">
                <a16:creationId xmlns:a16="http://schemas.microsoft.com/office/drawing/2014/main" id="{2A2C4146-B72B-4510-2472-413C5349E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66294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9185EA73-D7A1-F406-C58C-F8EBCEA503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5.8</a:t>
            </a:r>
          </a:p>
        </p:txBody>
      </p:sp>
      <p:sp>
        <p:nvSpPr>
          <p:cNvPr id="61443" name="Subtitle 2">
            <a:extLst>
              <a:ext uri="{FF2B5EF4-FFF2-40B4-BE49-F238E27FC236}">
                <a16:creationId xmlns:a16="http://schemas.microsoft.com/office/drawing/2014/main" id="{675F9BB3-0A51-9B7C-29D0-94A70F58D3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Sentinels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70D0DE8C-4790-BE21-9834-35C3DA520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Sentinels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405DAE9A-C69C-941B-098A-8A3112113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u="sng"/>
              <a:t>sentinel</a:t>
            </a:r>
            <a:r>
              <a:rPr lang="en-US" altLang="en-US"/>
              <a:t>: value in a list of values that indicates end of data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Special value that cannot be confused with a valid value, </a:t>
            </a:r>
            <a:r>
              <a:rPr lang="en-US" altLang="en-US" i="1"/>
              <a:t>e.g.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-999</a:t>
            </a:r>
            <a:r>
              <a:rPr lang="en-US" altLang="en-US"/>
              <a:t> for a test score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Used to terminate input when user may not know how many values will be entered</a:t>
            </a:r>
            <a:endParaRPr lang="en-US" altLang="en-US" u="sng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8F101B6-16D0-F8DD-8FDC-74354E128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Prefix vs. Postfix - Examples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D13464A-7F5B-7003-3E69-8B1DC7A45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num,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 	// displays 12, 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//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now 13;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++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	// sets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14,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// then displays it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num = --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	// sets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13,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// stores 13 in num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num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   	// stores 13 in num,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// sets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12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0EDC5CFD-64DF-E621-24D2-B20D96DDA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Sentinel in Program 5-13</a:t>
            </a:r>
          </a:p>
        </p:txBody>
      </p:sp>
      <p:sp>
        <p:nvSpPr>
          <p:cNvPr id="63491" name="TextBox 4">
            <a:extLst>
              <a:ext uri="{FF2B5EF4-FFF2-40B4-BE49-F238E27FC236}">
                <a16:creationId xmlns:a16="http://schemas.microsoft.com/office/drawing/2014/main" id="{27A5C88A-B12D-886E-5EEB-FF995BAB0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  <p:pic>
        <p:nvPicPr>
          <p:cNvPr id="63492" name="Picture 1">
            <a:extLst>
              <a:ext uri="{FF2B5EF4-FFF2-40B4-BE49-F238E27FC236}">
                <a16:creationId xmlns:a16="http://schemas.microsoft.com/office/drawing/2014/main" id="{AF2DA686-2EFE-79C2-47FF-29985DCF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63547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FFA6DEF7-BBB4-C5D9-5C4A-16D5F4710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Sentinel in Program 5-13</a:t>
            </a:r>
          </a:p>
        </p:txBody>
      </p:sp>
      <p:pic>
        <p:nvPicPr>
          <p:cNvPr id="64515" name="Picture 1">
            <a:extLst>
              <a:ext uri="{FF2B5EF4-FFF2-40B4-BE49-F238E27FC236}">
                <a16:creationId xmlns:a16="http://schemas.microsoft.com/office/drawing/2014/main" id="{9FC56CED-083D-5EDC-99A5-D2859157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809750"/>
            <a:ext cx="74104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D6E4B80D-549A-047E-DA4B-8318405746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5.9</a:t>
            </a:r>
          </a:p>
        </p:txBody>
      </p:sp>
      <p:sp>
        <p:nvSpPr>
          <p:cNvPr id="65539" name="Subtitle 2">
            <a:extLst>
              <a:ext uri="{FF2B5EF4-FFF2-40B4-BE49-F238E27FC236}">
                <a16:creationId xmlns:a16="http://schemas.microsoft.com/office/drawing/2014/main" id="{44516624-8F06-B62B-FAED-4B77599E54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Deciding Which Loop to Use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7AFFC572-C20C-5119-DE4B-8F7FA5DB8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Deciding Which Loop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4330-3A95-9197-8D3E-F405F9D9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 is a conditional pretest loop </a:t>
            </a:r>
          </a:p>
          <a:p>
            <a:pPr lvl="1">
              <a:defRPr/>
            </a:pPr>
            <a:r>
              <a:rPr lang="en-US" dirty="0"/>
              <a:t>Iterates as long as a certain condition exits</a:t>
            </a:r>
          </a:p>
          <a:p>
            <a:pPr lvl="1">
              <a:defRPr/>
            </a:pPr>
            <a:r>
              <a:rPr lang="en-US" dirty="0"/>
              <a:t>Validating input</a:t>
            </a:r>
          </a:p>
          <a:p>
            <a:pPr lvl="1">
              <a:defRPr/>
            </a:pPr>
            <a:r>
              <a:rPr lang="en-US" dirty="0"/>
              <a:t>Reading lists of data terminated by a sentinel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/>
              <a:t> loop is a conditional posttest loop </a:t>
            </a:r>
          </a:p>
          <a:p>
            <a:pPr lvl="1">
              <a:defRPr/>
            </a:pPr>
            <a:r>
              <a:rPr lang="en-US" dirty="0"/>
              <a:t>Always iterates at least once</a:t>
            </a:r>
          </a:p>
          <a:p>
            <a:pPr lvl="1">
              <a:defRPr/>
            </a:pPr>
            <a:r>
              <a:rPr lang="en-US" dirty="0"/>
              <a:t>Repeating a menu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is a pretest loop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Built-in expressions for initializing, testing, and updating</a:t>
            </a:r>
            <a:endParaRPr lang="en-US" dirty="0"/>
          </a:p>
          <a:p>
            <a:pPr lvl="1">
              <a:defRPr/>
            </a:pPr>
            <a:r>
              <a:rPr lang="en-US" dirty="0"/>
              <a:t>Situations where the exact number of iterations is known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1AA05DEC-E5C6-0941-3DE2-F844AE41CC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5.10</a:t>
            </a:r>
          </a:p>
        </p:txBody>
      </p:sp>
      <p:sp>
        <p:nvSpPr>
          <p:cNvPr id="67587" name="Subtitle 2">
            <a:extLst>
              <a:ext uri="{FF2B5EF4-FFF2-40B4-BE49-F238E27FC236}">
                <a16:creationId xmlns:a16="http://schemas.microsoft.com/office/drawing/2014/main" id="{390DC6A9-37EB-F58D-6421-A00DBFC110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Nested Loops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08DAF034-B862-62E3-6690-D7847FC0D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AA5DE691-6593-16F2-912D-94BE59805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A </a:t>
            </a:r>
            <a:r>
              <a:rPr lang="en-US" altLang="en-US" u="sng"/>
              <a:t>nested loop</a:t>
            </a:r>
            <a:r>
              <a:rPr lang="en-US" altLang="en-US"/>
              <a:t> is a loop inside the body of another loop</a:t>
            </a:r>
          </a:p>
          <a:p>
            <a:pPr>
              <a:buFontTx/>
              <a:buChar char="•"/>
            </a:pPr>
            <a:r>
              <a:rPr lang="en-US" altLang="en-US" u="sng"/>
              <a:t>Inner </a:t>
            </a:r>
            <a:r>
              <a:rPr lang="en-US" altLang="en-US"/>
              <a:t>(inside), </a:t>
            </a:r>
            <a:r>
              <a:rPr lang="en-US" altLang="en-US" u="sng"/>
              <a:t>outer</a:t>
            </a:r>
            <a:r>
              <a:rPr lang="en-US" altLang="en-US"/>
              <a:t> (outside) loops:</a:t>
            </a:r>
            <a:br>
              <a:rPr lang="en-US" altLang="en-US"/>
            </a:br>
            <a:endParaRPr lang="en-US" altLang="en-US"/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for (row=1; row&lt;=3; row++) 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//outer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for (col=1; col&lt;=3; col++)//inner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cout &lt;&lt; row * col &lt;&lt; endl;</a:t>
            </a: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F0C1-B47B-2ED1-4C65-29811B34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Nested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in Program 5-14</a:t>
            </a:r>
          </a:p>
        </p:txBody>
      </p:sp>
      <p:pic>
        <p:nvPicPr>
          <p:cNvPr id="69635" name="Picture 2">
            <a:extLst>
              <a:ext uri="{FF2B5EF4-FFF2-40B4-BE49-F238E27FC236}">
                <a16:creationId xmlns:a16="http://schemas.microsoft.com/office/drawing/2014/main" id="{3CA1043E-D6B8-BE1D-91AC-9B0DCD9F2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743075"/>
            <a:ext cx="70548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5">
            <a:extLst>
              <a:ext uri="{FF2B5EF4-FFF2-40B4-BE49-F238E27FC236}">
                <a16:creationId xmlns:a16="http://schemas.microsoft.com/office/drawing/2014/main" id="{70316546-5E63-48B3-AD6B-4393ACAB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67000"/>
            <a:ext cx="5105400" cy="1828800"/>
          </a:xfrm>
          <a:prstGeom prst="rect">
            <a:avLst/>
          </a:prstGeom>
          <a:noFill/>
          <a:ln w="25400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7C524D07-D5A9-1531-8B28-45BFE577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81200"/>
            <a:ext cx="6324600" cy="3429000"/>
          </a:xfrm>
          <a:prstGeom prst="rect">
            <a:avLst/>
          </a:prstGeom>
          <a:noFill/>
          <a:ln w="25400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38" name="Text Box 4">
            <a:extLst>
              <a:ext uri="{FF2B5EF4-FFF2-40B4-BE49-F238E27FC236}">
                <a16:creationId xmlns:a16="http://schemas.microsoft.com/office/drawing/2014/main" id="{3030559E-8BF6-1937-9CA8-5D90F968E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148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Inner Loop</a:t>
            </a:r>
          </a:p>
        </p:txBody>
      </p:sp>
      <p:sp>
        <p:nvSpPr>
          <p:cNvPr id="69639" name="Text Box 4">
            <a:extLst>
              <a:ext uri="{FF2B5EF4-FFF2-40B4-BE49-F238E27FC236}">
                <a16:creationId xmlns:a16="http://schemas.microsoft.com/office/drawing/2014/main" id="{B094272C-6E71-7148-73E3-4524AB516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029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Outer Loop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58D91A3B-2267-CCB0-399B-F7EAF403D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 - Notes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B587A274-65E4-3896-A202-FD714058A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Inner loop goes through all repetitions for each repetition of outer loop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Inner loop repetitions complete sooner than outer loop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Total number of repetitions for inner loop is product of number of repetitions of the two loops.  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C8E33B06-789C-91F2-9BFE-99104C984A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5.11</a:t>
            </a:r>
          </a:p>
        </p:txBody>
      </p:sp>
      <p:sp>
        <p:nvSpPr>
          <p:cNvPr id="71683" name="Subtitle 2">
            <a:extLst>
              <a:ext uri="{FF2B5EF4-FFF2-40B4-BE49-F238E27FC236}">
                <a16:creationId xmlns:a16="http://schemas.microsoft.com/office/drawing/2014/main" id="{45587BCE-3334-D599-2230-8F8905BF98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Files for Data Storage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70E27531-B4C6-6FB3-B21F-FF78BD1DD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Files for Data Storage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628AC8E3-A454-B760-C963-4D860D507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Can use files instead of keyboard, monitor screen for program input, output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Allows data to be retained between program runs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Steps: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Open</a:t>
            </a:r>
            <a:r>
              <a:rPr lang="en-US" altLang="en-US"/>
              <a:t> the file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Use</a:t>
            </a:r>
            <a:r>
              <a:rPr lang="en-US" altLang="en-US"/>
              <a:t> the file (read from, write to, or both)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Close</a:t>
            </a:r>
            <a:r>
              <a:rPr lang="en-US" altLang="en-US"/>
              <a:t> the file</a:t>
            </a:r>
            <a:endParaRPr lang="en-US" altLang="en-US" i="1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1C7F-C123-3CF9-A103-3640A7F4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Notes on Increment and Decrement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AF7D6DD-7DC7-2EBF-D0A1-4221C29E9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Can be used in expressions: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result = num1++ + --num2;</a:t>
            </a:r>
          </a:p>
          <a:p>
            <a:r>
              <a:rPr lang="en-US" altLang="en-US" dirty="0"/>
              <a:t>Must be applied to something that has a location in memory. Cannot have:</a:t>
            </a:r>
          </a:p>
          <a:p>
            <a:pPr marL="201168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result = (num1 + num2)++;</a:t>
            </a:r>
          </a:p>
          <a:p>
            <a:r>
              <a:rPr lang="en-US" altLang="en-US" dirty="0"/>
              <a:t>Can be used in relational expressions: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if (++num &gt; limit)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sz="2000" dirty="0"/>
              <a:t>	pre- and post-operations will cause different comparisons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5BD03635-A08B-BFD6-F121-D32B38768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Files: What is Needed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4D981D50-E43F-9A22-11C3-1E430D2E3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Use </a:t>
            </a:r>
            <a:r>
              <a:rPr lang="en-US" altLang="en-US">
                <a:latin typeface="Courier New" panose="02070309020205020404" pitchFamily="49" charset="0"/>
              </a:rPr>
              <a:t>fstream</a:t>
            </a:r>
            <a:r>
              <a:rPr lang="en-US" altLang="en-US"/>
              <a:t> header file for file access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File stream types: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ifstream</a:t>
            </a:r>
            <a:r>
              <a:rPr lang="en-US" altLang="en-US"/>
              <a:t> for input from a file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ofstream</a:t>
            </a:r>
            <a:r>
              <a:rPr lang="en-US" altLang="en-US"/>
              <a:t> for output to a file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fstream</a:t>
            </a:r>
            <a:r>
              <a:rPr lang="en-US" altLang="en-US"/>
              <a:t> for input from or output to a file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Define file stream objects: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ifstream infile;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ofstream outfile;</a:t>
            </a: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4CC516A6-A0BB-6AB7-A099-2E6FE1451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Opening Files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AF6371CB-5D0F-DB78-C5AF-B3C49D249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Create a link between file name (outside the program) and file stream object (inside the program)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</a:rPr>
              <a:t>open</a:t>
            </a:r>
            <a:r>
              <a:rPr lang="en-US" altLang="en-US" sz="2400"/>
              <a:t> member function: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infile.open("inventory.dat");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outfile.open("report.txt");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Filename may include drive, path info.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Output file will be created if necessary; existing file will be erased first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Input file must exist for </a:t>
            </a:r>
            <a:r>
              <a:rPr lang="en-US" altLang="en-US" sz="2400">
                <a:latin typeface="Courier New" panose="02070309020205020404" pitchFamily="49" charset="0"/>
              </a:rPr>
              <a:t>open</a:t>
            </a:r>
            <a:r>
              <a:rPr lang="en-US" altLang="en-US" sz="2400"/>
              <a:t> to work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B11BCF92-07E5-A964-EF7D-62FA77FB3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for File Open Errors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D3ADCA0F-594A-0D24-5EB1-B9C7163CE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Can test a file stream object to detect if an open operation failed: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infile.open("test.txt");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if (!infile)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 cout &lt;&lt; "File open failure!";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Can also use the </a:t>
            </a:r>
            <a:r>
              <a:rPr lang="en-US" altLang="en-US" sz="2800">
                <a:latin typeface="Courier New" panose="02070309020205020404" pitchFamily="49" charset="0"/>
              </a:rPr>
              <a:t>fail</a:t>
            </a:r>
            <a:r>
              <a:rPr lang="en-US" altLang="en-US" sz="2800"/>
              <a:t> member function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C8108BB4-5363-7E88-3999-4FF5ED19D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Files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D1AA8BC8-6828-8246-7C4C-B8410F2CAE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Can use output file object and </a:t>
            </a:r>
            <a:r>
              <a:rPr lang="en-US" altLang="en-US">
                <a:latin typeface="Courier New" panose="02070309020205020404" pitchFamily="49" charset="0"/>
              </a:rPr>
              <a:t>&lt;&lt;</a:t>
            </a:r>
            <a:r>
              <a:rPr lang="en-US" altLang="en-US"/>
              <a:t> to send data to a file: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outfile &lt;&lt; "Inventory report";</a:t>
            </a:r>
          </a:p>
          <a:p>
            <a:pPr>
              <a:buFontTx/>
              <a:buChar char="•"/>
            </a:pPr>
            <a:r>
              <a:rPr lang="en-US" altLang="en-US"/>
              <a:t>Can use input file object and </a:t>
            </a:r>
            <a:r>
              <a:rPr lang="en-US" altLang="en-US">
                <a:latin typeface="Courier New" panose="02070309020205020404" pitchFamily="49" charset="0"/>
              </a:rPr>
              <a:t>&gt;&gt;</a:t>
            </a:r>
            <a:r>
              <a:rPr lang="en-US" altLang="en-US"/>
              <a:t> to copy data from file to variables: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infile &gt;&gt; partNum;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infile &gt;&gt; qtyInStock &gt;&gt; qtyOnOrder;</a:t>
            </a: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1949E96-1342-2F76-04AB-6DBC67B9D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Loops to Process Files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25CC09F6-1299-A4BE-BF03-C1B9216B6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The stream extraction operator </a:t>
            </a:r>
            <a:r>
              <a:rPr lang="en-US" altLang="en-US">
                <a:latin typeface="Courier New" panose="02070309020205020404" pitchFamily="49" charset="0"/>
              </a:rPr>
              <a:t>&gt;&gt;</a:t>
            </a:r>
            <a:r>
              <a:rPr lang="en-US" altLang="en-US"/>
              <a:t> returns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when a value was successfully read,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 otherwise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Can be tested in a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 to continue execution as long as values are read from the file: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while (inputFile &gt;&gt; number) ...</a:t>
            </a: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B25601AF-B1EA-856C-5EFE-BCD13AE69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Closing Files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BAF21FD7-B651-4C22-B9C7-D6E547BE10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Use the </a:t>
            </a:r>
            <a:r>
              <a:rPr lang="en-US" altLang="en-US">
                <a:latin typeface="Courier New" panose="02070309020205020404" pitchFamily="49" charset="0"/>
              </a:rPr>
              <a:t>close</a:t>
            </a:r>
            <a:r>
              <a:rPr lang="en-US" altLang="en-US"/>
              <a:t> member function: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infile.close();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outfile.close();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Don’t wait for operating system to close files at program end: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may be limit on number of open files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may be buffered output data waiting to send to file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530D1E88-991C-71A9-6080-35A2723DB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Letting the User Specify a Filename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18FD8853-D89B-7364-F08E-2CCAD7AF8E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many cases, you will want the user to specify the name of a file for the program to open.</a:t>
            </a:r>
          </a:p>
          <a:p>
            <a:pPr>
              <a:buFontTx/>
              <a:buChar char="•"/>
            </a:pPr>
            <a:r>
              <a:rPr lang="en-US" altLang="en-US"/>
              <a:t>In C++ 11, you can pass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object as an argument to a file stream object’s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/>
              <a:t> member function.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3DE8B566-027F-5A9F-0AB1-E89BCCEE9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Letting the User Specify a Filename</a:t>
            </a:r>
          </a:p>
        </p:txBody>
      </p:sp>
      <p:pic>
        <p:nvPicPr>
          <p:cNvPr id="80899" name="Picture 2">
            <a:extLst>
              <a:ext uri="{FF2B5EF4-FFF2-40B4-BE49-F238E27FC236}">
                <a16:creationId xmlns:a16="http://schemas.microsoft.com/office/drawing/2014/main" id="{C64F792D-B874-79BA-7BBC-06E79F500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65452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TextBox 4">
            <a:extLst>
              <a:ext uri="{FF2B5EF4-FFF2-40B4-BE49-F238E27FC236}">
                <a16:creationId xmlns:a16="http://schemas.microsoft.com/office/drawing/2014/main" id="{E1485621-9B3B-5C7F-4805-F61B8BCA8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4">
            <a:extLst>
              <a:ext uri="{FF2B5EF4-FFF2-40B4-BE49-F238E27FC236}">
                <a16:creationId xmlns:a16="http://schemas.microsoft.com/office/drawing/2014/main" id="{399C9D1F-298A-FCA3-9A2D-22FC9FD0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338263"/>
            <a:ext cx="6615112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itle 1">
            <a:extLst>
              <a:ext uri="{FF2B5EF4-FFF2-40B4-BE49-F238E27FC236}">
                <a16:creationId xmlns:a16="http://schemas.microsoft.com/office/drawing/2014/main" id="{5A394592-1C90-5FB5-34FA-59EC72556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Letting the User Specify a Filename</a:t>
            </a:r>
          </a:p>
        </p:txBody>
      </p:sp>
      <p:sp>
        <p:nvSpPr>
          <p:cNvPr id="81924" name="TextBox 4">
            <a:extLst>
              <a:ext uri="{FF2B5EF4-FFF2-40B4-BE49-F238E27FC236}">
                <a16:creationId xmlns:a16="http://schemas.microsoft.com/office/drawing/2014/main" id="{1DA50FF5-B774-61E8-B12C-9C367C080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FF5DD070-E062-6E65-A3CD-0DFC63322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Letting the User Specify a Filename</a:t>
            </a:r>
          </a:p>
        </p:txBody>
      </p:sp>
      <p:pic>
        <p:nvPicPr>
          <p:cNvPr id="82947" name="Picture 3">
            <a:extLst>
              <a:ext uri="{FF2B5EF4-FFF2-40B4-BE49-F238E27FC236}">
                <a16:creationId xmlns:a16="http://schemas.microsoft.com/office/drawing/2014/main" id="{DFB1980C-3E3F-F2D3-D69B-C2EBCD3BD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85975"/>
            <a:ext cx="670718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327B144-2832-2E2B-06B0-AC2C86429E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5.2</a:t>
            </a:r>
          </a:p>
        </p:txBody>
      </p:sp>
      <p:sp>
        <p:nvSpPr>
          <p:cNvPr id="12291" name="Subtitle 2">
            <a:extLst>
              <a:ext uri="{FF2B5EF4-FFF2-40B4-BE49-F238E27FC236}">
                <a16:creationId xmlns:a16="http://schemas.microsoft.com/office/drawing/2014/main" id="{179B1D20-45FA-B47B-479F-2C4350076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Introduction to Loops: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6180-0C41-BB66-F72F-8B8EF3E8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dirty="0"/>
              <a:t> Member Function in Older Versions of C++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49842C68-166F-9E9F-587A-A36E18D52D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Prior to C++ 11,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/>
              <a:t> member function requires that you pass the name of the file as a null-terminated string, which is also known as a </a:t>
            </a:r>
            <a:r>
              <a:rPr lang="en-US" altLang="en-US" i="1" u="sng"/>
              <a:t>C-string</a:t>
            </a:r>
            <a:r>
              <a:rPr lang="en-US" altLang="en-US" i="1"/>
              <a:t>. </a:t>
            </a:r>
          </a:p>
          <a:p>
            <a:pPr>
              <a:buFontTx/>
              <a:buChar char="•"/>
            </a:pPr>
            <a:r>
              <a:rPr lang="en-US" altLang="en-US" i="1"/>
              <a:t>String literals are stored </a:t>
            </a:r>
            <a:r>
              <a:rPr lang="en-US" altLang="en-US"/>
              <a:t>in memory as null-terminated C-strings, but </a:t>
            </a:r>
            <a:r>
              <a:rPr lang="en-US" altLang="en-US" i="1" u="sng"/>
              <a:t>string objects </a:t>
            </a:r>
            <a:r>
              <a:rPr lang="en-US" altLang="en-US"/>
              <a:t>are </a:t>
            </a:r>
            <a:r>
              <a:rPr lang="en-US" altLang="en-US" b="1"/>
              <a:t>not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C732-8762-75CA-DFA7-FA8372C0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dirty="0"/>
              <a:t> Member Function in Older Versions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8761-F9D7-ED8B-4A60-49FF3E5D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 dirty="0"/>
              <a:t> objects have a member function named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It returns the contents of the object formatted as a null-terminated C-string. 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Here is the general format of how you call the </a:t>
            </a:r>
            <a:r>
              <a:rPr lang="en-US" sz="2400" dirty="0" err="1">
                <a:latin typeface="Courier New" pitchFamily="49" charset="0"/>
                <a:ea typeface="+mn-ea"/>
                <a:cs typeface="Courier New" pitchFamily="49" charset="0"/>
              </a:rPr>
              <a:t>c_str</a:t>
            </a:r>
            <a:r>
              <a:rPr lang="en-US" sz="2400" dirty="0">
                <a:ea typeface="+mn-ea"/>
              </a:rPr>
              <a:t> function:</a:t>
            </a:r>
            <a:r>
              <a:rPr lang="en-US" sz="2400" i="1" dirty="0"/>
              <a:t> </a:t>
            </a:r>
          </a:p>
          <a:p>
            <a:pPr>
              <a:buFontTx/>
              <a:buNone/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stringObject.c_str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Tx/>
              <a:buNone/>
              <a:defRPr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857250" lvl="2" indent="-457200">
              <a:defRPr/>
            </a:pPr>
            <a:r>
              <a:rPr lang="en-US" dirty="0"/>
              <a:t>Line 18 in Program 5-24 could be rewritten in the following manner:</a:t>
            </a:r>
          </a:p>
          <a:p>
            <a:pPr marL="400050" lvl="2" indent="0">
              <a:buFontTx/>
              <a:buNone/>
              <a:defRPr/>
            </a:pPr>
            <a:endParaRPr lang="en-US" dirty="0"/>
          </a:p>
          <a:p>
            <a:pPr marL="400050" lvl="2" indent="0">
              <a:buFontTx/>
              <a:buNone/>
              <a:defRPr/>
            </a:pPr>
            <a:r>
              <a:rPr lang="en-US" dirty="0"/>
              <a:t>	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inputFile.open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0ABB862E-F61A-0FA3-A44F-CAC609383B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5.12</a:t>
            </a:r>
          </a:p>
        </p:txBody>
      </p:sp>
      <p:sp>
        <p:nvSpPr>
          <p:cNvPr id="86019" name="Subtitle 2">
            <a:extLst>
              <a:ext uri="{FF2B5EF4-FFF2-40B4-BE49-F238E27FC236}">
                <a16:creationId xmlns:a16="http://schemas.microsoft.com/office/drawing/2014/main" id="{9C5B6B49-2DCD-211D-86C6-EAE54F74B9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Breaking and Continuing a Loop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159B267F-9833-D952-25F2-FA86B7647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Breaking Out of a Loop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B6E1D0ED-9FDF-B0DE-CEEB-A23B2B3A46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Can use </a:t>
            </a:r>
            <a:r>
              <a:rPr lang="en-US" altLang="en-US">
                <a:latin typeface="Courier New" panose="02070309020205020404" pitchFamily="49" charset="0"/>
              </a:rPr>
              <a:t>break</a:t>
            </a:r>
            <a:r>
              <a:rPr lang="en-US" altLang="en-US"/>
              <a:t> to terminate execution of a loop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Use sparingly if at all – makes code harder to understand and debug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When used in an inner loop, terminates that loop only and goes back to outer loop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FF119535-E1B7-433A-B800-228A27C24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Statement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049E8D20-79D1-8EB5-B49E-197B9FA7FC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Can use </a:t>
            </a:r>
            <a:r>
              <a:rPr lang="en-US" altLang="en-US">
                <a:latin typeface="Courier New" panose="02070309020205020404" pitchFamily="49" charset="0"/>
              </a:rPr>
              <a:t>continue</a:t>
            </a:r>
            <a:r>
              <a:rPr lang="en-US" altLang="en-US"/>
              <a:t> to go to end of loop and prepare for next repetition</a:t>
            </a:r>
          </a:p>
          <a:p>
            <a:pPr lvl="1"/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do-while</a:t>
            </a:r>
            <a:r>
              <a:rPr lang="en-US" altLang="en-US"/>
              <a:t> loops: go to test, repeat loop if test passes</a:t>
            </a:r>
          </a:p>
          <a:p>
            <a:pPr lvl="1"/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loop: perform update step, then test, then repeat loop if test passes</a:t>
            </a:r>
          </a:p>
          <a:p>
            <a:pPr>
              <a:buFontTx/>
              <a:buChar char="•"/>
            </a:pPr>
            <a:r>
              <a:rPr lang="en-US" altLang="en-US"/>
              <a:t>Use sparingly – like </a:t>
            </a:r>
            <a:r>
              <a:rPr lang="en-US" altLang="en-US">
                <a:latin typeface="Courier New" panose="02070309020205020404" pitchFamily="49" charset="0"/>
              </a:rPr>
              <a:t>break</a:t>
            </a:r>
            <a:r>
              <a:rPr lang="en-US" altLang="en-US"/>
              <a:t>, can make program logic hard to follow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1BE8FE5-4FF7-FD8E-0F90-5BDEADAEC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Loops: </a:t>
            </a:r>
            <a:br>
              <a:rPr lang="en-US" altLang="en-US"/>
            </a:b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C4FE4D9-C864-DBE0-64FD-2E635255E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Loop</a:t>
            </a:r>
            <a:r>
              <a:rPr lang="en-US" altLang="en-US" dirty="0"/>
              <a:t>: a control structure that causes a statement or statements to repeat</a:t>
            </a:r>
          </a:p>
          <a:p>
            <a:r>
              <a:rPr lang="en-US" altLang="en-US" dirty="0"/>
              <a:t> General format of the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while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r>
              <a:rPr lang="en-US" altLang="en-US" dirty="0"/>
              <a:t> can also be a block of statements enclosed in </a:t>
            </a:r>
            <a:r>
              <a:rPr lang="en-US" altLang="en-US" dirty="0">
                <a:latin typeface="Courier New" panose="02070309020205020404" pitchFamily="49" charset="0"/>
              </a:rPr>
              <a:t>{ }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61A716D-DC7C-6B40-3E1D-6FEC342C8E79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Pr4-25.cpp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2E3B-A708-B905-89F0-323768EE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 – How It Works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F7E0E3E-52DE-95CB-5FCB-B66755359C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4434841" cy="4023360"/>
          </a:xfrm>
        </p:spPr>
        <p:txBody>
          <a:bodyPr/>
          <a:lstStyle/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while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evaluated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, then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executed, and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evaluated again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, then the loop is finished and program statements following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execute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3" name="Picture 3" descr="0501sowc copy">
            <a:extLst>
              <a:ext uri="{FF2B5EF4-FFF2-40B4-BE49-F238E27FC236}">
                <a16:creationId xmlns:a16="http://schemas.microsoft.com/office/drawing/2014/main" id="{E1411759-6532-53C6-61EA-D80B37E6F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62200"/>
            <a:ext cx="342537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764BF539-7D8C-1A48-C2FA-F2C5D28D3077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5_02_WhileLoop.cpp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ownGrey-ENGR1400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Grey-ENGR1400" id="{199556E3-E213-475B-96D9-0399347FB09B}" vid="{A2B44B86-ED6D-42DF-8B19-EB8429A69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BrownGrey-ENGR1400</Template>
  <TotalTime>868</TotalTime>
  <Words>2599</Words>
  <Application>Microsoft Office PowerPoint</Application>
  <PresentationFormat>On-screen Show (4:3)</PresentationFormat>
  <Paragraphs>293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Times New Roman</vt:lpstr>
      <vt:lpstr>Courier New</vt:lpstr>
      <vt:lpstr>Times</vt:lpstr>
      <vt:lpstr>BrownGrey-ENGR1400</vt:lpstr>
      <vt:lpstr>Chapter 5 Loops and Files</vt:lpstr>
      <vt:lpstr>The Increment and Decrement Operators</vt:lpstr>
      <vt:lpstr>The Increment and Decrement Operators</vt:lpstr>
      <vt:lpstr>Prefix vs. Postfix</vt:lpstr>
      <vt:lpstr>Prefix vs. Postfix - Examples</vt:lpstr>
      <vt:lpstr>Notes on Increment and Decrement</vt:lpstr>
      <vt:lpstr>5.2</vt:lpstr>
      <vt:lpstr>Introduction to Loops:  The while Loop</vt:lpstr>
      <vt:lpstr>The while Loop – How It Works</vt:lpstr>
      <vt:lpstr>The while Loop is a Pretest Loop</vt:lpstr>
      <vt:lpstr>Watch Out for Infinite Loops</vt:lpstr>
      <vt:lpstr>Example of an Infinite Loop</vt:lpstr>
      <vt:lpstr>5.3</vt:lpstr>
      <vt:lpstr>Using the while Loop for                 Input Validation</vt:lpstr>
      <vt:lpstr>Using the while Loop for                 Input Validation</vt:lpstr>
      <vt:lpstr>Input Validation Example</vt:lpstr>
      <vt:lpstr>Flowchart for Input Validation</vt:lpstr>
      <vt:lpstr>5.4</vt:lpstr>
      <vt:lpstr>Counters</vt:lpstr>
      <vt:lpstr>5.5</vt:lpstr>
      <vt:lpstr>The do-while Loop</vt:lpstr>
      <vt:lpstr>The Logic of a do-while Loop</vt:lpstr>
      <vt:lpstr>An Example do-while Loop</vt:lpstr>
      <vt:lpstr>A do-while Loop in Program 5-7</vt:lpstr>
      <vt:lpstr>A do-while Loop in Program 5-7</vt:lpstr>
      <vt:lpstr>do-while Loop Notes</vt:lpstr>
      <vt:lpstr>5.6</vt:lpstr>
      <vt:lpstr>The for Loop</vt:lpstr>
      <vt:lpstr>for Loop - Mechanics</vt:lpstr>
      <vt:lpstr>for Loop - Example</vt:lpstr>
      <vt:lpstr>A Closer Look                                           at the Previous Example</vt:lpstr>
      <vt:lpstr>Flowchart for the Previous Example</vt:lpstr>
      <vt:lpstr>A for Loop in Program 5-9</vt:lpstr>
      <vt:lpstr>A for Loop in Program 5-9</vt:lpstr>
      <vt:lpstr>A Closer Look at Lines 15 and 16 in Program 5-9</vt:lpstr>
      <vt:lpstr>Flowchart for Lines 15 and 16 in Program 5-9</vt:lpstr>
      <vt:lpstr>When to Use the for Loop</vt:lpstr>
      <vt:lpstr>The for Loop is a Pretest Loop</vt:lpstr>
      <vt:lpstr>for Loop - Modifications</vt:lpstr>
      <vt:lpstr>for Loop - Modifications</vt:lpstr>
      <vt:lpstr>for Loop - Modifications</vt:lpstr>
      <vt:lpstr>for Loop - Modifications</vt:lpstr>
      <vt:lpstr>5.7</vt:lpstr>
      <vt:lpstr>Keeping a Running Total</vt:lpstr>
      <vt:lpstr>Logic for Keeping a Running Total</vt:lpstr>
      <vt:lpstr>A Running Total in Program 5-12</vt:lpstr>
      <vt:lpstr>A Running Total in Program 5-12</vt:lpstr>
      <vt:lpstr>5.8</vt:lpstr>
      <vt:lpstr>Sentinels</vt:lpstr>
      <vt:lpstr>A Sentinel in Program 5-13</vt:lpstr>
      <vt:lpstr>A Sentinel in Program 5-13</vt:lpstr>
      <vt:lpstr>5.9</vt:lpstr>
      <vt:lpstr>Deciding Which Loop to Use</vt:lpstr>
      <vt:lpstr>5.10</vt:lpstr>
      <vt:lpstr>Nested Loops</vt:lpstr>
      <vt:lpstr>Nested for Loop in Program 5-14</vt:lpstr>
      <vt:lpstr>Nested Loops - Notes</vt:lpstr>
      <vt:lpstr>5.11</vt:lpstr>
      <vt:lpstr>Using Files for Data Storage</vt:lpstr>
      <vt:lpstr>Files: What is Needed</vt:lpstr>
      <vt:lpstr>Opening Files</vt:lpstr>
      <vt:lpstr>Testing for File Open Errors</vt:lpstr>
      <vt:lpstr>Using Files</vt:lpstr>
      <vt:lpstr>Using Loops to Process Files</vt:lpstr>
      <vt:lpstr>Closing Files</vt:lpstr>
      <vt:lpstr>Letting the User Specify a Filename</vt:lpstr>
      <vt:lpstr>Letting the User Specify a Filename</vt:lpstr>
      <vt:lpstr>Letting the User Specify a Filename</vt:lpstr>
      <vt:lpstr>Letting the User Specify a Filename</vt:lpstr>
      <vt:lpstr>Using the c_str Member Function in Older Versions of C++</vt:lpstr>
      <vt:lpstr>Using the c_str Member Function in Older Versions of C++</vt:lpstr>
      <vt:lpstr>5.12</vt:lpstr>
      <vt:lpstr>Breaking Out of a Loop</vt:lpstr>
      <vt:lpstr>The continue Statement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118</cp:revision>
  <dcterms:created xsi:type="dcterms:W3CDTF">2011-02-16T20:47:20Z</dcterms:created>
  <dcterms:modified xsi:type="dcterms:W3CDTF">2022-10-12T21:27:57Z</dcterms:modified>
</cp:coreProperties>
</file>