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63"/>
  </p:handoutMasterIdLst>
  <p:sldIdLst>
    <p:sldId id="347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9" r:id="rId21"/>
    <p:sldId id="290" r:id="rId22"/>
    <p:sldId id="291" r:id="rId23"/>
    <p:sldId id="292" r:id="rId24"/>
    <p:sldId id="295" r:id="rId25"/>
    <p:sldId id="296" r:id="rId26"/>
    <p:sldId id="297" r:id="rId27"/>
    <p:sldId id="298" r:id="rId28"/>
    <p:sldId id="300" r:id="rId29"/>
    <p:sldId id="301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7" r:id="rId40"/>
    <p:sldId id="318" r:id="rId41"/>
    <p:sldId id="321" r:id="rId42"/>
    <p:sldId id="322" r:id="rId43"/>
    <p:sldId id="323" r:id="rId44"/>
    <p:sldId id="324" r:id="rId45"/>
    <p:sldId id="325" r:id="rId46"/>
    <p:sldId id="326" r:id="rId47"/>
    <p:sldId id="339" r:id="rId48"/>
    <p:sldId id="340" r:id="rId49"/>
    <p:sldId id="341" r:id="rId50"/>
    <p:sldId id="327" r:id="rId51"/>
    <p:sldId id="328" r:id="rId52"/>
    <p:sldId id="348" r:id="rId53"/>
    <p:sldId id="329" r:id="rId54"/>
    <p:sldId id="330" r:id="rId55"/>
    <p:sldId id="331" r:id="rId56"/>
    <p:sldId id="332" r:id="rId57"/>
    <p:sldId id="333" r:id="rId58"/>
    <p:sldId id="334" r:id="rId59"/>
    <p:sldId id="342" r:id="rId60"/>
    <p:sldId id="335" r:id="rId61"/>
    <p:sldId id="33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2" y="4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BC2123-183E-DD6C-4F41-AC8201D6E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9ECD-C0B2-5213-11AD-48C59157F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3752FA-65C8-4606-9112-2455DBC2DB48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B25F-E721-765A-0688-270FE02A3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187F-3A5E-40DF-F7F4-E5AFDCB48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B8BE27-1FD1-43C9-996F-0D4D007ED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866A0-2CCF-4DA7-ABC8-3FFE936E68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5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943E-A2AC-4536-AAA5-D0E1D76D2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1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966B7-8291-4261-BBA7-CFBC21E422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1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B95F-288D-4E06-8776-58A61201EF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3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B118-414F-4531-8082-5CA0B12C5D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6AEC-DECB-4A6B-92BA-33ADC53D2F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3AF04-D425-4B5B-B806-786D89483C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09F9-93AA-4116-8B19-A793FF4AF4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DE867-C8D7-4A3B-9469-AC3424C9FB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2FF814-F70C-4E0C-9C55-D185A0B71E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52422-F69F-4D49-AFAE-37B213F87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5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E1BA4E-FEC5-4696-86B3-FE840F3246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4045F72-B9F2-38E6-D5A1-F85F57521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5</a:t>
            </a:r>
            <a:br>
              <a:rPr lang="en-US" sz="5200" dirty="0"/>
            </a:br>
            <a:r>
              <a:rPr lang="en-US" sz="5200" dirty="0"/>
              <a:t>Loops and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D70-C843-775D-8D2B-5528B62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is</a:t>
            </a:r>
            <a:br>
              <a:rPr lang="en-US" dirty="0"/>
            </a:br>
            <a:r>
              <a:rPr lang="en-US" dirty="0"/>
              <a:t>a Pretest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9A3A25-BC7C-210D-48B3-CE9597D9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0104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/>
              <a:t> is evaluated </a:t>
            </a:r>
            <a:r>
              <a:rPr lang="en-US" altLang="en-US" sz="2000" i="1" dirty="0"/>
              <a:t>before</a:t>
            </a:r>
            <a:r>
              <a:rPr lang="en-US" altLang="en-US" sz="2000" dirty="0"/>
              <a:t> the loop executes. The following loop will never execute: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number = 6;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number++;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2AF7017-55EB-0E7A-CFA7-71A7D397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Out for Infinite Loops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70FBE74-D931-B4CE-EC53-80C319A25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loop must contain code to make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dirty="0"/>
              <a:t>Otherwise, the loop will have no way of stopping</a:t>
            </a:r>
          </a:p>
          <a:p>
            <a:r>
              <a:rPr lang="en-US" altLang="en-US" dirty="0"/>
              <a:t>Such a loop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because it will repeat an infinite number of times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D87359-A9D6-DA40-B52B-3F572BDA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 Infinite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9F560F-4489-1C88-673A-34FD810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51063"/>
            <a:ext cx="624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number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D1E4A45-555C-5FC9-00E6-A2E313C15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5.3</a:t>
            </a:r>
          </a:p>
        </p:txBody>
      </p:sp>
      <p:sp>
        <p:nvSpPr>
          <p:cNvPr id="22531" name="Subtitle 2">
            <a:extLst>
              <a:ext uri="{FF2B5EF4-FFF2-40B4-BE49-F238E27FC236}">
                <a16:creationId xmlns:a16="http://schemas.microsoft.com/office/drawing/2014/main" id="{975FF909-F576-7998-2BB7-904B959D9D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for Input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D4F-A383-A828-A8AB-1620966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26AD0D0-8F68-B9EA-DF33-2CBD51E0F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validation is the process of inspecting data that is given to the program as input and determining whether it is valid.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can be used to create input routines that reject invalid data, and repeat until valid data is entered.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708-5D85-6AFE-50C3-2CF8790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DC4014-2902-1A02-24EC-B0097169B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Here's the general approach, in pseudocode: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9A904EB-B29F-6C7D-4C1C-26615EA7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71800"/>
            <a:ext cx="567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Read an item of input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While the input is invalid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Display an error message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Read the input again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End While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9C53379-3DC1-114E-6C48-CEC16FD71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Example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AEFD47A-2DCD-792E-6F9E-F09AC38B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&gt;=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Entry!"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B07870B-339D-7761-FAC0-23E4177A6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Flowchart for Input Validation</a:t>
            </a:r>
          </a:p>
        </p:txBody>
      </p:sp>
      <p:pic>
        <p:nvPicPr>
          <p:cNvPr id="26627" name="Picture 3" descr="0504sowc copy">
            <a:extLst>
              <a:ext uri="{FF2B5EF4-FFF2-40B4-BE49-F238E27FC236}">
                <a16:creationId xmlns:a16="http://schemas.microsoft.com/office/drawing/2014/main" id="{57B42EEF-E98C-F5DD-B157-2CDA0AFA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17688"/>
            <a:ext cx="5467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12EF14-72CC-A320-615F-79B503AC3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5.4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0BDA040A-F81B-956B-A031-11998C2E1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6C1F01F-50A4-CA12-E83D-DCE8F5F1D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403E75D-8098-3A83-DBF3-ADD1EDEF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Counter</a:t>
            </a:r>
            <a:r>
              <a:rPr lang="en-US" altLang="en-US" dirty="0"/>
              <a:t>: a variable that is incremented or decremented each time a loop repeats</a:t>
            </a:r>
          </a:p>
          <a:p>
            <a:r>
              <a:rPr lang="en-US" altLang="en-US" dirty="0"/>
              <a:t>Can be used to control execution of the loop (also known as the </a:t>
            </a:r>
            <a:r>
              <a:rPr lang="en-US" altLang="en-US" i="1" u="sng" dirty="0"/>
              <a:t>loop control variable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Must be initialized before entering loop</a:t>
            </a:r>
            <a:endParaRPr lang="en-US" altLang="en-US" u="sng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EF42C4F-606A-4DAF-0C64-ACE9E3574DD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Pr5-6.cpp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DE4ADE-888F-A9AE-A45F-2845FA89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B02C61-C6F9-B8B9-9868-B23A0F659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++ is the increment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adds one to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+ 1;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++ can be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++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5381728-D75C-21C8-6656-1AEB5D16A2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5.5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0184C940-7CAE-392D-0966-98F5B38223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BB3DDAB-F131-815A-DB42-9437CA12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0E8EDAE-544E-FE08-4AEF-D926EB4B9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: a pretest loop –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, then execute the loop if true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: a posttest loop – execute the loop, then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endParaRPr lang="en-US" altLang="en-US" dirty="0"/>
          </a:p>
          <a:p>
            <a:r>
              <a:rPr lang="en-US" altLang="en-US" dirty="0"/>
              <a:t>General Format: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000" dirty="0">
                <a:latin typeface="Courier New" panose="02070309020205020404" pitchFamily="49" charset="0"/>
              </a:rPr>
              <a:t>;  // or block in { }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Note that a semicolon is required after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75352ED-367B-0B3F-CB83-336ED7E5D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Logic of a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pic>
        <p:nvPicPr>
          <p:cNvPr id="34819" name="Picture 3" descr="0506sowc copy">
            <a:extLst>
              <a:ext uri="{FF2B5EF4-FFF2-40B4-BE49-F238E27FC236}">
                <a16:creationId xmlns:a16="http://schemas.microsoft.com/office/drawing/2014/main" id="{C4CE3A71-39D6-77E5-0088-D89F2F7A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30226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1E0015-D5D8-6789-EFDF-1A061364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7E7CB1D-9CBD-71CF-6D71-8542495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579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x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x 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 while(x &lt; 0);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C864807C-2860-B262-8142-FA2481AA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7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Although the test expression is false, this loop will execute one time because 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/>
              <a:t> is a posttest loop.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1AEA44B-4DA6-DAB4-58FD-7BBF904838C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Pr5-7.cpp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C7A1887-3D3E-71FB-CEFE-E4532A8D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 Notes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86C896D-213C-95CE-AFB6-A06586564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 always executes at least once</a:t>
            </a:r>
          </a:p>
          <a:p>
            <a:r>
              <a:rPr lang="en-US" altLang="en-US" dirty="0"/>
              <a:t>Execution continues as long as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stops repetition when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Useful in menu-driven programs to bring user back to menu to make another choice (</a:t>
            </a:r>
            <a:r>
              <a:rPr lang="en-US" altLang="en-US" i="1" dirty="0"/>
              <a:t>see </a:t>
            </a:r>
            <a:r>
              <a:rPr lang="en-US" altLang="en-US" dirty="0"/>
              <a:t>Program 5-8 </a:t>
            </a:r>
            <a:r>
              <a:rPr lang="en-US" altLang="en-US" i="1" dirty="0"/>
              <a:t>on pages </a:t>
            </a:r>
            <a:r>
              <a:rPr lang="en-US" altLang="en-US" dirty="0"/>
              <a:t>245-246)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E04AA64-755E-E124-7E6B-ADC860F0EB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5.6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5D7F0A3-BDA9-D00E-12FB-3C31E23AFB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71A101D-47B4-467B-6704-BEBFF3F1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9347BF-69A6-5A17-CBED-272541E8F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Useful for loops controlled by a counter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General Format: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for(</a:t>
            </a:r>
            <a:r>
              <a:rPr lang="en-US" altLang="en-US" sz="2400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test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update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400" dirty="0">
                <a:latin typeface="Courier New" panose="02070309020205020404" pitchFamily="49" charset="0"/>
              </a:rPr>
              <a:t>; // or block in { 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No semicolon after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800" dirty="0"/>
              <a:t> expression or after the 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34ED80-95C8-67B4-4BEC-61A7416CA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420D-FC92-BEA0-1F79-E439AC7D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sz="2400" dirty="0">
                <a:latin typeface="Courier New" pitchFamily="-16" charset="0"/>
              </a:rPr>
              <a:t>for(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update</a:t>
            </a:r>
            <a:r>
              <a:rPr lang="en-US" sz="2400" dirty="0">
                <a:latin typeface="Courier New" pitchFamily="-16" charset="0"/>
              </a:rPr>
              <a:t>)</a:t>
            </a:r>
          </a:p>
          <a:p>
            <a:pPr marL="990600" lvl="1" indent="-533400">
              <a:buFontTx/>
              <a:buNone/>
              <a:defRPr/>
            </a:pPr>
            <a:r>
              <a:rPr lang="en-US" sz="2400" dirty="0">
                <a:latin typeface="Courier New" pitchFamily="-16" charset="0"/>
              </a:rPr>
              <a:t>		</a:t>
            </a:r>
            <a:r>
              <a:rPr lang="en-US" sz="2400" i="1" dirty="0">
                <a:latin typeface="Courier New" pitchFamily="-16" charset="0"/>
              </a:rPr>
              <a:t>statement</a:t>
            </a:r>
            <a:r>
              <a:rPr lang="en-US" sz="2400" dirty="0">
                <a:latin typeface="Courier New" pitchFamily="-16" charset="0"/>
              </a:rPr>
              <a:t>; // or block in { }</a:t>
            </a:r>
            <a:br>
              <a:rPr lang="en-US" sz="2400" dirty="0">
                <a:latin typeface="Courier New" pitchFamily="-16" charset="0"/>
              </a:rPr>
            </a:br>
            <a:endParaRPr lang="en-US" sz="22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Perform </a:t>
            </a:r>
            <a:r>
              <a:rPr lang="en-US" sz="2200" i="1" dirty="0">
                <a:latin typeface="Courier New" pitchFamily="-16" charset="0"/>
              </a:rPr>
              <a:t>initialization</a:t>
            </a:r>
            <a:endParaRPr lang="en-US" sz="2200" i="1" baseline="300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  </a:t>
            </a:r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true</a:t>
            </a:r>
            <a:r>
              <a:rPr lang="en-US" sz="2000" dirty="0"/>
              <a:t>, execute </a:t>
            </a:r>
            <a:r>
              <a:rPr lang="en-US" sz="2000" i="1" dirty="0">
                <a:latin typeface="Courier New" pitchFamily="-16" charset="0"/>
              </a:rPr>
              <a:t>statement</a:t>
            </a:r>
            <a:endParaRPr lang="en-US" sz="2000" i="1" dirty="0"/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false</a:t>
            </a:r>
            <a:r>
              <a:rPr lang="en-US" sz="2000" dirty="0"/>
              <a:t>, terminate loop execution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Execute </a:t>
            </a:r>
            <a:r>
              <a:rPr lang="en-US" sz="2200" i="1" dirty="0">
                <a:latin typeface="Courier New" pitchFamily="-16" charset="0"/>
              </a:rPr>
              <a:t>update</a:t>
            </a:r>
            <a:r>
              <a:rPr lang="en-US" sz="2200" dirty="0"/>
              <a:t>, then re-evaluate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4FA-D69D-9565-0951-5E210622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- Example</a:t>
            </a:r>
            <a:endParaRPr lang="en-US" dirty="0"/>
          </a:p>
        </p:txBody>
      </p:sp>
      <p:pic>
        <p:nvPicPr>
          <p:cNvPr id="44035" name="Picture 3" descr="0507sowc copy">
            <a:extLst>
              <a:ext uri="{FF2B5EF4-FFF2-40B4-BE49-F238E27FC236}">
                <a16:creationId xmlns:a16="http://schemas.microsoft.com/office/drawing/2014/main" id="{465231A5-8DC6-65AC-5AEC-FFC7F259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376488"/>
            <a:ext cx="78359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B1-1078-11B8-5D0F-3E202972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the Previous Example</a:t>
            </a:r>
          </a:p>
        </p:txBody>
      </p:sp>
      <p:pic>
        <p:nvPicPr>
          <p:cNvPr id="45059" name="Picture 3" descr="0508sowc copy">
            <a:extLst>
              <a:ext uri="{FF2B5EF4-FFF2-40B4-BE49-F238E27FC236}">
                <a16:creationId xmlns:a16="http://schemas.microsoft.com/office/drawing/2014/main" id="{EB0BCE91-4043-2EE3-EA57-047E2E3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49438"/>
            <a:ext cx="65024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633218E-7D31-D079-05C5-8CD178249A6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5_06_ForLoop.cpp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8D7-0027-E0AE-B0F0-536F70CC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93D8C42-38D9-D437-8F12-D86071A06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is the decrement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subtracts one from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- 1;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can be also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--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C215A22-B4BA-85B5-F915-E5410A6C62D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275342A-5BB4-55E3-5A7A-8D1C1A66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36E9AA5-A859-E733-22B8-144FDA5CB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any situation that clearly requires</a:t>
            </a:r>
          </a:p>
          <a:p>
            <a:pPr lvl="1"/>
            <a:r>
              <a:rPr lang="en-US" altLang="en-US" dirty="0"/>
              <a:t>an initialization</a:t>
            </a:r>
          </a:p>
          <a:p>
            <a:pPr lvl="1"/>
            <a:r>
              <a:rPr lang="en-US" altLang="en-US" dirty="0"/>
              <a:t>a false condition to stop the loop</a:t>
            </a:r>
          </a:p>
          <a:p>
            <a:pPr lvl="1"/>
            <a:r>
              <a:rPr lang="en-US" altLang="en-US" dirty="0"/>
              <a:t>an update to occur at the end of each iteration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B3979F5-850D-01E9-1943-5B3325ECD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a Pretest Loop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7DDB1C4-5FD1-0C17-8D39-67004FF7C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for loop tests its test expression before each iteration, so it is a pretest loop.</a:t>
            </a:r>
          </a:p>
          <a:p>
            <a:r>
              <a:rPr lang="en-US" altLang="en-US" dirty="0"/>
              <a:t>The following loop will never iterate: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for (count = 11; count &lt;= 10; count++)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"Hello"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572E340-3C75-69F1-59FD-DF2BDF94A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3352-A599-6881-C197-C1F0A534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have multiple statements in the 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/>
              <a:t> expression. Separate the statements with a comma:</a:t>
            </a:r>
            <a:br>
              <a:rPr lang="en-US" sz="36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0D42522-AE0D-183A-5634-05585B3E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Initialization Expression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64C6D51-08FE-B9F7-22BA-4EC4B4A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657599"/>
            <a:ext cx="1203959" cy="304801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76F5BAC-FD8A-8C8C-4D1C-E0B5FD167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276600"/>
            <a:ext cx="381000" cy="228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47B249C-BA74-D0B7-97C4-4E3ABFE84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662-48E5-E869-DCF6-87B8BFD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also have multiple statements in the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/>
              <a:t> expression. Separate the statements with a comma:</a:t>
            </a:r>
            <a:br>
              <a:rPr lang="en-US" sz="24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x++, y++)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89F8E93-4DD4-7EF4-E2D5-2783EEAB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Test Expression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06B932-2CF8-2BC8-C7D4-6C68D9F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87710"/>
            <a:ext cx="1295400" cy="369889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616D079F-D9C9-38D8-DE5C-B0E952D0C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036888"/>
            <a:ext cx="533400" cy="30839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13CB5E6-CCED-E6CD-9134-0AB53D363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D9FD2DF-A8BF-4CD2-5412-9297CBBEE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omit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</a:t>
            </a:r>
            <a:r>
              <a:rPr lang="en-US" altLang="en-US" dirty="0"/>
              <a:t> expression if it has already been done:</a:t>
            </a:r>
            <a:br>
              <a:rPr lang="en-US" altLang="en-US" dirty="0"/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</a:rPr>
              <a:t>int sum = 0, num = 1;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for (; num &lt;= 10; num++)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D2969A-A0FA-F5A6-3BDE-001B856EB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284AF74-BD45-E993-52BE-3D503F20C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declare variables in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 </a:t>
            </a:r>
            <a:r>
              <a:rPr lang="en-US" altLang="en-US" dirty="0"/>
              <a:t>expression:</a:t>
            </a:r>
            <a:br>
              <a:rPr lang="en-US" altLang="en-US" dirty="0"/>
            </a:b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 = 0;</a:t>
            </a: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(int num = 0; num &lt;= 10; num++)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Clr>
                <a:srgbClr val="3333CC"/>
              </a:buClr>
            </a:pPr>
            <a:r>
              <a:rPr lang="en-US" altLang="en-US" dirty="0"/>
              <a:t>The scope of the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 is 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52EF675-31AA-28D4-2A7F-C7A930E9A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5.7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54D5BD5A-409C-C6B6-BC5D-B96D6FCCBF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BB08CB-0333-C191-5B53-5F987575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CADEEBA-F632-59F4-4B0B-3450E946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u="sng" dirty="0"/>
              <a:t>running total</a:t>
            </a:r>
            <a:r>
              <a:rPr lang="en-US" altLang="en-US" sz="2400" dirty="0"/>
              <a:t>: accumulated sum of numbers from each repetition of loop</a:t>
            </a:r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accumulator</a:t>
            </a:r>
            <a:r>
              <a:rPr lang="en-US" altLang="en-US" sz="2400" dirty="0"/>
              <a:t>: variable that holds running total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sum=0, num=1; // sum is the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 &lt;= 10) // accumulator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	  sum += num;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num++;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"Sum of numbers 1 </a:t>
            </a:r>
            <a:r>
              <a:rPr lang="en-US" altLang="en-US" sz="2000" dirty="0"/>
              <a:t>–</a:t>
            </a:r>
            <a:r>
              <a:rPr lang="en-US" altLang="en-US" sz="2000" dirty="0">
                <a:latin typeface="Courier New" panose="02070309020205020404" pitchFamily="49" charset="0"/>
              </a:rPr>
              <a:t> 10 is"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&lt;&lt; sum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5E7-898B-E0AF-9AFE-4924D007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Logic for Keeping a Running Total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20C3679C-A6B0-A126-023B-4A439E2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76400"/>
            <a:ext cx="74517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C0528C9-7762-4407-3153-FC6A8914FCD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Pr5-12.cpp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185EA73-D7A1-F406-C58C-F8EBCEA50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5.8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675F9BB3-0A51-9B7C-29D0-94A70F58D3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B4F0B2-1D36-D56C-EDE7-ABE5849B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6E22C16-75D6-620A-4683-34C1EE465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++ </a:t>
            </a:r>
            <a:r>
              <a:rPr lang="en-US" altLang="en-US" dirty="0"/>
              <a:t>and</a:t>
            </a:r>
            <a:r>
              <a:rPr lang="en-US" altLang="en-US" dirty="0">
                <a:latin typeface="Courier New" panose="02070309020205020404" pitchFamily="49" charset="0"/>
              </a:rPr>
              <a:t> --</a:t>
            </a:r>
            <a:r>
              <a:rPr lang="en-US" altLang="en-US" dirty="0"/>
              <a:t> operators can be used in complex statements and expressions</a:t>
            </a:r>
          </a:p>
          <a:p>
            <a:r>
              <a:rPr lang="en-US" altLang="en-US" dirty="0"/>
              <a:t>In prefix mode (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, --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) the operator increments or decrements, </a:t>
            </a:r>
            <a:r>
              <a:rPr lang="en-US" altLang="en-US" i="1" dirty="0"/>
              <a:t>then</a:t>
            </a:r>
            <a:r>
              <a:rPr lang="en-US" altLang="en-US" dirty="0"/>
              <a:t> returns the value of the variable</a:t>
            </a:r>
          </a:p>
          <a:p>
            <a:r>
              <a:rPr lang="en-US" altLang="en-US" dirty="0"/>
              <a:t>In postfix mode 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++,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 the operator returns the value of the variable, </a:t>
            </a:r>
            <a:r>
              <a:rPr lang="en-US" altLang="en-US" i="1" dirty="0"/>
              <a:t>then</a:t>
            </a:r>
            <a:r>
              <a:rPr lang="en-US" altLang="en-US" dirty="0"/>
              <a:t> increments or decrements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0D0DE8C-4790-BE21-9834-35C3DA52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05DAE9A-C69C-941B-098A-8A3112113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sentinel</a:t>
            </a:r>
            <a:r>
              <a:rPr lang="en-US" altLang="en-US" dirty="0"/>
              <a:t>: value in a list of values that indicates end of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Special value that cannot be confused with a valid value </a:t>
            </a:r>
          </a:p>
          <a:p>
            <a:pPr lvl="1"/>
            <a:r>
              <a:rPr lang="en-US" altLang="en-US" i="1" dirty="0"/>
              <a:t>For example,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-999</a:t>
            </a:r>
            <a:r>
              <a:rPr lang="en-US" altLang="en-US" dirty="0"/>
              <a:t> for a test score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Used to terminate input when user may not know how many values will be entered</a:t>
            </a:r>
            <a:endParaRPr lang="en-US" altLang="en-US" u="sng" dirty="0"/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A972BA-273D-BADB-64B4-13B7CE28E70D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Pr5-13.cpp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6E4B80D-549A-047E-DA4B-8318405746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5.9</a:t>
            </a:r>
          </a:p>
        </p:txBody>
      </p:sp>
      <p:sp>
        <p:nvSpPr>
          <p:cNvPr id="65539" name="Subtitle 2">
            <a:extLst>
              <a:ext uri="{FF2B5EF4-FFF2-40B4-BE49-F238E27FC236}">
                <a16:creationId xmlns:a16="http://schemas.microsoft.com/office/drawing/2014/main" id="{44516624-8F06-B62B-FAED-4B77599E54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AFFC572-C20C-5119-DE4B-8F7FA5DB8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330-3A95-9197-8D3E-F405F9D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is a conditional pretest loop </a:t>
            </a:r>
          </a:p>
          <a:p>
            <a:pPr lvl="1">
              <a:defRPr/>
            </a:pPr>
            <a:r>
              <a:rPr lang="en-US" dirty="0"/>
              <a:t>Iterates as long as a certain condition exits</a:t>
            </a:r>
          </a:p>
          <a:p>
            <a:pPr lvl="1">
              <a:defRPr/>
            </a:pPr>
            <a:r>
              <a:rPr lang="en-US" dirty="0"/>
              <a:t>Validating input</a:t>
            </a:r>
          </a:p>
          <a:p>
            <a:pPr lvl="1">
              <a:defRPr/>
            </a:pPr>
            <a:r>
              <a:rPr lang="en-US" dirty="0"/>
              <a:t>Reading lists of data terminated by a sentinel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is a conditional posttest loop </a:t>
            </a:r>
          </a:p>
          <a:p>
            <a:pPr lvl="1">
              <a:defRPr/>
            </a:pPr>
            <a:r>
              <a:rPr lang="en-US" dirty="0"/>
              <a:t>Always iterates at least once</a:t>
            </a:r>
          </a:p>
          <a:p>
            <a:pPr lvl="1">
              <a:defRPr/>
            </a:pPr>
            <a:r>
              <a:rPr lang="en-US" dirty="0"/>
              <a:t>Repeating a menu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pretest loop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Built-in expressions for initializing, testing, and updating</a:t>
            </a:r>
            <a:endParaRPr lang="en-US" dirty="0"/>
          </a:p>
          <a:p>
            <a:pPr lvl="1">
              <a:defRPr/>
            </a:pPr>
            <a:r>
              <a:rPr lang="en-US" dirty="0"/>
              <a:t>Situations where the exact number of iterations is known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AA05DEC-E5C6-0941-3DE2-F844AE41CC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5.10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390DC6A9-37EB-F58D-6421-A00DBFC11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8DAF034-B862-62E3-6690-D7847FC0D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A5DE691-6593-16F2-912D-94BE59805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nested loop</a:t>
            </a:r>
            <a:r>
              <a:rPr lang="en-US" altLang="en-US" dirty="0"/>
              <a:t> is a loop inside the body of another loop</a:t>
            </a:r>
          </a:p>
          <a:p>
            <a:r>
              <a:rPr lang="en-US" altLang="en-US" u="sng" dirty="0"/>
              <a:t>Inner </a:t>
            </a:r>
            <a:r>
              <a:rPr lang="en-US" altLang="en-US" dirty="0"/>
              <a:t>(inside), </a:t>
            </a:r>
            <a:r>
              <a:rPr lang="en-US" altLang="en-US" u="sng" dirty="0"/>
              <a:t>outer</a:t>
            </a:r>
            <a:r>
              <a:rPr lang="en-US" altLang="en-US" dirty="0"/>
              <a:t> (outside) loops: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(row=1; row&lt;=3; row++) 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//outer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(col=1; col&lt;=3; col++)//inner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row * col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0C1-B47B-2ED1-4C65-29811B34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Program 5-14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3CA1043E-D6B8-BE1D-91AC-9B0DCD9F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43075"/>
            <a:ext cx="7054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5">
            <a:extLst>
              <a:ext uri="{FF2B5EF4-FFF2-40B4-BE49-F238E27FC236}">
                <a16:creationId xmlns:a16="http://schemas.microsoft.com/office/drawing/2014/main" id="{70316546-5E63-48B3-AD6B-4393ACAB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5105400" cy="18288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C524D07-D5A9-1531-8B28-45BFE57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6324600" cy="34290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3030559E-8BF6-1937-9CA8-5D90F968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Inner Loop</a:t>
            </a:r>
          </a:p>
        </p:txBody>
      </p:sp>
      <p:sp>
        <p:nvSpPr>
          <p:cNvPr id="69639" name="Text Box 4">
            <a:extLst>
              <a:ext uri="{FF2B5EF4-FFF2-40B4-BE49-F238E27FC236}">
                <a16:creationId xmlns:a16="http://schemas.microsoft.com/office/drawing/2014/main" id="{B094272C-6E71-7148-73E3-4524AB51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Outer Loop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C186440-F7A9-B9BE-16C4-9A5D978C6D0B}"/>
              </a:ext>
            </a:extLst>
          </p:cNvPr>
          <p:cNvSpPr/>
          <p:nvPr/>
        </p:nvSpPr>
        <p:spPr>
          <a:xfrm>
            <a:off x="7086600" y="5869094"/>
            <a:ext cx="18288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5_10_NestedForLoop.cpp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62F9A7C6-F656-31F0-E2E3-8B657109E349}"/>
              </a:ext>
            </a:extLst>
          </p:cNvPr>
          <p:cNvSpPr/>
          <p:nvPr/>
        </p:nvSpPr>
        <p:spPr>
          <a:xfrm>
            <a:off x="7086600" y="6266596"/>
            <a:ext cx="18288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5_10_NestedTimeLoop.cpp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8D91A3B-2267-CCB0-399B-F7EAF403D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- Notes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587A274-65E4-3896-A202-FD714058A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Inner loop goes through all repetitions for each repetition of outer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Inner loop repetitions complete sooner than outer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Total number of repetitions for inner loop is product of number of repetitions of the two loops.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ABB862E-F61A-0FA3-A44F-CAC609383B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5.12</a:t>
            </a:r>
          </a:p>
        </p:txBody>
      </p:sp>
      <p:sp>
        <p:nvSpPr>
          <p:cNvPr id="86019" name="Subtitle 2">
            <a:extLst>
              <a:ext uri="{FF2B5EF4-FFF2-40B4-BE49-F238E27FC236}">
                <a16:creationId xmlns:a16="http://schemas.microsoft.com/office/drawing/2014/main" id="{9C5B6B49-2DCD-211D-86C6-EAE54F74B9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Breaking and Continuing a Loop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159B267F-9833-D952-25F2-FA86B764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Breaking Out of a Loop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6E1D0ED-9FDF-B0DE-CEEB-A23B2B3A4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to terminate execution of a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 sparingly if at all – makes code harder to understand and debug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used in an inner loop, terminates that loop only and goes back to outer loop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F119535-E1B7-433A-B800-228A27C24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49E8D20-79D1-8EB5-B49E-197B9FA7F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to go to end of loop and prepare for next repetition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 loops: go to test, repeat loop if test passes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loop: perform update step, then test, then repeat loop if test passes</a:t>
            </a:r>
          </a:p>
          <a:p>
            <a:r>
              <a:rPr lang="en-US" altLang="en-US" dirty="0"/>
              <a:t>Use sparingly – like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, can make program logic hard to follow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F101B6-16D0-F8DD-8FDC-74354E12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 - Examples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D13464A-7F5B-7003-3E69-8B1DC7A4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	// displays 12,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now 13;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++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14,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then displays it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13,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stores 13 in num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  	// stores 13 in num,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12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8E33B06-789C-91F2-9BFE-99104C984A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5.11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45587BCE-3334-D599-2230-8F8905BF98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0E27531-B4C6-6FB3-B21F-FF78BD1D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628AC8E3-A454-B760-C963-4D860D507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files instead of keyboard, monitor screen for program input, output</a:t>
            </a:r>
          </a:p>
          <a:p>
            <a:r>
              <a:rPr lang="en-US" altLang="en-US" dirty="0"/>
              <a:t>Allows data to be retained between program runs</a:t>
            </a:r>
          </a:p>
          <a:p>
            <a:r>
              <a:rPr lang="en-US" altLang="en-US" dirty="0"/>
              <a:t>Steps:</a:t>
            </a:r>
          </a:p>
          <a:p>
            <a:pPr lvl="1"/>
            <a:r>
              <a:rPr lang="en-US" altLang="en-US" i="1" dirty="0"/>
              <a:t>Open</a:t>
            </a:r>
            <a:r>
              <a:rPr lang="en-US" altLang="en-US" dirty="0"/>
              <a:t> the file</a:t>
            </a:r>
          </a:p>
          <a:p>
            <a:pPr lvl="1"/>
            <a:r>
              <a:rPr lang="en-US" altLang="en-US" i="1" dirty="0"/>
              <a:t>Use</a:t>
            </a:r>
            <a:r>
              <a:rPr lang="en-US" altLang="en-US" dirty="0"/>
              <a:t> the file (read from, write to, or both)</a:t>
            </a:r>
          </a:p>
          <a:p>
            <a:pPr lvl="2"/>
            <a:r>
              <a:rPr lang="en-US" altLang="en-US" dirty="0"/>
              <a:t>read: retrieve data	input file</a:t>
            </a:r>
          </a:p>
          <a:p>
            <a:pPr lvl="2"/>
            <a:r>
              <a:rPr lang="en-US" altLang="en-US" dirty="0"/>
              <a:t>write: save data		output file</a:t>
            </a:r>
          </a:p>
          <a:p>
            <a:pPr lvl="1"/>
            <a:r>
              <a:rPr lang="en-US" altLang="en-US" i="1" dirty="0"/>
              <a:t>Close</a:t>
            </a:r>
            <a:r>
              <a:rPr lang="en-US" altLang="en-US" dirty="0"/>
              <a:t> the file</a:t>
            </a:r>
            <a:endParaRPr lang="en-US" altLang="en-US" i="1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37DE-EDAA-49AF-2DDB-9EDACF9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DCE3-5A68-8BDF-9644-87F3CBF6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basic types of files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Text files</a:t>
            </a:r>
          </a:p>
          <a:p>
            <a:pPr lvl="2"/>
            <a:r>
              <a:rPr lang="en-US" dirty="0"/>
              <a:t>Data is saved using ASCII or Unicode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Binary files</a:t>
            </a:r>
          </a:p>
          <a:p>
            <a:pPr lvl="2"/>
            <a:r>
              <a:rPr lang="en-US" dirty="0"/>
              <a:t>Computer Language</a:t>
            </a:r>
          </a:p>
          <a:p>
            <a:pPr lvl="2"/>
            <a:endParaRPr lang="en-US" dirty="0"/>
          </a:p>
          <a:p>
            <a:r>
              <a:rPr lang="en-US" dirty="0"/>
              <a:t>In this course, we work with text files.</a:t>
            </a:r>
          </a:p>
          <a:p>
            <a:r>
              <a:rPr lang="en-US" dirty="0"/>
              <a:t>Binary files are addressed in Chapter 12.</a:t>
            </a:r>
          </a:p>
        </p:txBody>
      </p:sp>
    </p:spTree>
    <p:extLst>
      <p:ext uri="{BB962C8B-B14F-4D97-AF65-F5344CB8AC3E}">
        <p14:creationId xmlns:p14="http://schemas.microsoft.com/office/powerpoint/2010/main" val="1152403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BD03635-A08B-BFD6-F121-D32B3876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Files: What is Needed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D981D50-E43F-9A22-11C3-1E430D2E3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header file for file access</a:t>
            </a:r>
          </a:p>
          <a:p>
            <a:r>
              <a:rPr lang="en-US" altLang="en-US" dirty="0"/>
              <a:t>File stream types: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/>
              <a:t> for input from a file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/>
              <a:t> for output to a file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for input from or output to a file</a:t>
            </a:r>
          </a:p>
          <a:p>
            <a:r>
              <a:rPr lang="en-US" altLang="en-US" dirty="0"/>
              <a:t>Define file stream objects: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outfile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CC516A6-A0BB-6AB7-A099-2E6FE1451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Files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F6371CB-5D0F-DB78-C5AF-B3C49D249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a link between file name (outside the program) and file stream object (inside the program)</a:t>
            </a:r>
          </a:p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member function: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infile.open</a:t>
            </a:r>
            <a:r>
              <a:rPr lang="en-US" altLang="en-US" sz="2000" dirty="0">
                <a:latin typeface="Courier New" panose="02070309020205020404" pitchFamily="49" charset="0"/>
              </a:rPr>
              <a:t>("inventory.dat");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outfile.open</a:t>
            </a:r>
            <a:r>
              <a:rPr lang="en-US" altLang="en-US" sz="2000" dirty="0">
                <a:latin typeface="Courier New" panose="02070309020205020404" pitchFamily="49" charset="0"/>
              </a:rPr>
              <a:t>("report.txt");</a:t>
            </a:r>
          </a:p>
          <a:p>
            <a:r>
              <a:rPr lang="en-US" altLang="en-US" dirty="0"/>
              <a:t>Filename may include drive, path info.</a:t>
            </a:r>
          </a:p>
          <a:p>
            <a:r>
              <a:rPr lang="en-US" altLang="en-US" dirty="0"/>
              <a:t>Output file will be created if necessary; existing file will be erased first</a:t>
            </a:r>
          </a:p>
          <a:p>
            <a:r>
              <a:rPr lang="en-US" altLang="en-US" dirty="0"/>
              <a:t>Input file must exist for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to work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11BCF92-07E5-A964-EF7D-62FA77FB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File Open Errors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3ADCA0F-594A-0D24-5EB1-B9C7163CE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test a file stream object to detect if an open operation failed: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infile.open</a:t>
            </a:r>
            <a:r>
              <a:rPr lang="en-US" altLang="en-US" sz="2000" dirty="0">
                <a:latin typeface="Courier New" panose="02070309020205020404" pitchFamily="49" charset="0"/>
              </a:rPr>
              <a:t>("test.txt");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(!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"File open failure!";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en-US" dirty="0"/>
              <a:t>Can also use the </a:t>
            </a:r>
            <a:r>
              <a:rPr lang="en-US" altLang="en-US" dirty="0">
                <a:latin typeface="Courier New" panose="02070309020205020404" pitchFamily="49" charset="0"/>
              </a:rPr>
              <a:t>fail</a:t>
            </a:r>
            <a:r>
              <a:rPr lang="en-US" altLang="en-US" dirty="0"/>
              <a:t> member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8108BB4-5363-7E88-3999-4FF5ED19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1AA8BC8-6828-8246-7C4C-B8410F2CA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output file object and </a:t>
            </a:r>
            <a:r>
              <a:rPr lang="en-US" altLang="en-US" dirty="0">
                <a:latin typeface="Courier New" panose="02070309020205020404" pitchFamily="49" charset="0"/>
              </a:rPr>
              <a:t>&lt;&lt;</a:t>
            </a:r>
            <a:r>
              <a:rPr lang="en-US" altLang="en-US" dirty="0"/>
              <a:t> to send data to a file: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outfile</a:t>
            </a:r>
            <a:r>
              <a:rPr lang="en-US" altLang="en-US" dirty="0">
                <a:latin typeface="Courier New" panose="02070309020205020404" pitchFamily="49" charset="0"/>
              </a:rPr>
              <a:t> &lt;&lt; "Inventory report";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Can use input file object and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 to copy data from file to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partNum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qtyInStock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qtyOnOrder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6B1F80F-AF14-DD7B-4F0C-23EB2C1DCB15}"/>
              </a:ext>
            </a:extLst>
          </p:cNvPr>
          <p:cNvSpPr/>
          <p:nvPr/>
        </p:nvSpPr>
        <p:spPr>
          <a:xfrm>
            <a:off x="7086600" y="22860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C286181-4DF0-50EE-F1B9-BBCE93B19D40}"/>
              </a:ext>
            </a:extLst>
          </p:cNvPr>
          <p:cNvSpPr/>
          <p:nvPr/>
        </p:nvSpPr>
        <p:spPr>
          <a:xfrm>
            <a:off x="7086600" y="4070773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Pr5-20.cpp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FE754A6-4BBB-A4BC-F73D-E6B568F9D6B2}"/>
              </a:ext>
            </a:extLst>
          </p:cNvPr>
          <p:cNvSpPr/>
          <p:nvPr/>
        </p:nvSpPr>
        <p:spPr>
          <a:xfrm>
            <a:off x="7086600" y="36576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Pr5-19.cpp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1949E96-1342-2F76-04AB-6DBC67B9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5CC09F6-1299-A4BE-BF03-C1B9216B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stream extraction operator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when a value was successfully read,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be tested in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to continue execution as long as values are read from the file: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dirty="0" err="1">
                <a:latin typeface="Courier New" panose="02070309020205020404" pitchFamily="49" charset="0"/>
              </a:rPr>
              <a:t>inputFile</a:t>
            </a:r>
            <a:r>
              <a:rPr lang="en-US" altLang="en-US" dirty="0">
                <a:latin typeface="Courier New" panose="02070309020205020404" pitchFamily="49" charset="0"/>
              </a:rPr>
              <a:t> &gt;&gt; number) ...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5497EC0-3028-CDD1-9330-599DB187C21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Pr5-22.cpp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25601AF-B1EA-856C-5EFE-BCD13AE6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Files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AF21FD7-B651-4C22-B9C7-D6E547BE1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close</a:t>
            </a:r>
            <a:r>
              <a:rPr lang="en-US" altLang="en-US" dirty="0"/>
              <a:t> member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infile.close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outfile.close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dirty="0"/>
              <a:t>Don’t wait for operating system to close files at program end: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be limit on number of open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be buffered output data waiting to send to file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30D1E88-991C-71A9-6080-35A2723D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8FD8853-D89B-7364-F08E-2CCAD7AF8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many cases, you will want the user to specify the name of a file for the program to open.</a:t>
            </a:r>
          </a:p>
          <a:p>
            <a:r>
              <a:rPr lang="en-US" altLang="en-US" dirty="0"/>
              <a:t>In C++ 11, you can pass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 as an argument to a file stream object’s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/>
              <a:t> member function.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624CF68-C290-265A-A37C-67B26273CC3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Pr5-24.cpp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1C7F-C123-3CF9-A103-3640A7F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Notes on Increment and Decrement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AF7D6DD-7DC7-2EBF-D0A1-4221C29E9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be used in expressions: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result = num1++ + --num2;</a:t>
            </a:r>
          </a:p>
          <a:p>
            <a:r>
              <a:rPr lang="en-US" altLang="en-US" dirty="0"/>
              <a:t>Must be applied to something that has a location in memory. Cannot have: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result = (num1 + num2)++;</a:t>
            </a:r>
          </a:p>
          <a:p>
            <a:r>
              <a:rPr lang="en-US" altLang="en-US" dirty="0"/>
              <a:t>Can be used in relational expressions: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(++num &gt; limit)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pre- and post-operations will cause different comparisons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180-0C41-BB66-F72F-8B8EF3E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9842C68-166F-9E9F-587A-A36E18D52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Prior to C++ 11,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/>
              <a:t> member function requires that you pass the name of the file as a null-terminated string, which is also known as a </a:t>
            </a:r>
            <a:r>
              <a:rPr lang="en-US" altLang="en-US" i="1" u="sng" dirty="0"/>
              <a:t>C-string</a:t>
            </a:r>
            <a:r>
              <a:rPr lang="en-US" altLang="en-US" i="1" dirty="0"/>
              <a:t>. </a:t>
            </a:r>
          </a:p>
          <a:p>
            <a:r>
              <a:rPr lang="en-US" altLang="en-US" i="1" dirty="0"/>
              <a:t>String literals are stored </a:t>
            </a:r>
            <a:r>
              <a:rPr lang="en-US" altLang="en-US" dirty="0"/>
              <a:t>in memory as null-terminated C-strings, but </a:t>
            </a:r>
            <a:r>
              <a:rPr lang="en-US" altLang="en-US" i="1" u="sng" dirty="0"/>
              <a:t>string objects </a:t>
            </a:r>
            <a:r>
              <a:rPr lang="en-US" altLang="en-US" dirty="0"/>
              <a:t>are </a:t>
            </a:r>
            <a:r>
              <a:rPr lang="en-US" altLang="en-US" b="1" dirty="0"/>
              <a:t>not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732-8762-75CA-DFA7-FA8372C0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8761-F9D7-ED8B-4A60-49FF3E5D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 have a member function named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It returns the contents of the object formatted as a null-terminated C-string.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Here is the general format of how you call the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c_str</a:t>
            </a:r>
            <a:r>
              <a:rPr lang="en-US" sz="2000" dirty="0">
                <a:ea typeface="+mn-ea"/>
              </a:rPr>
              <a:t> function:</a:t>
            </a:r>
            <a:r>
              <a:rPr lang="en-US" sz="2000" i="1" dirty="0"/>
              <a:t> 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stringObject.c_str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Tx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Line 18 in Program 5-24 could be rewritten in the following manner:</a:t>
            </a:r>
          </a:p>
          <a:p>
            <a:pPr marL="400050" lvl="2" indent="0">
              <a:buFontTx/>
              <a:buNone/>
              <a:defRPr/>
            </a:pPr>
            <a:endParaRPr lang="en-US" dirty="0"/>
          </a:p>
          <a:p>
            <a:pPr marL="400050" lvl="2" indent="0">
              <a:buFontTx/>
              <a:buNone/>
              <a:defRPr/>
            </a:pPr>
            <a:r>
              <a:rPr lang="en-US" dirty="0"/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27B144-2832-2E2B-06B0-AC2C86429E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5.2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179B1D20-45FA-B47B-479F-2C4350076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Loops: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BE8FE5-4FF7-FD8E-0F90-5BDEADAE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Loops: 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4FE4D9-C864-DBE0-64FD-2E635255E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Loop</a:t>
            </a:r>
            <a:r>
              <a:rPr lang="en-US" altLang="en-US" dirty="0"/>
              <a:t>: a control structure that causes a statement or statements to repeat</a:t>
            </a:r>
          </a:p>
          <a:p>
            <a:r>
              <a:rPr lang="en-US" altLang="en-US" dirty="0"/>
              <a:t> General format of 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can also be a block of statements enclosed in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61A716D-DC7C-6B40-3E1D-6FEC342C8E7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E3B-A708-B905-89F0-323768EE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– How It Works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7E0E3E-52DE-95CB-5FCB-B66755359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4434841" cy="4023360"/>
          </a:xfrm>
        </p:spPr>
        <p:txBody>
          <a:bodyPr/>
          <a:lstStyle/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executed, and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 again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the loop is finished and program statements following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execute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501sowc copy">
            <a:extLst>
              <a:ext uri="{FF2B5EF4-FFF2-40B4-BE49-F238E27FC236}">
                <a16:creationId xmlns:a16="http://schemas.microsoft.com/office/drawing/2014/main" id="{E1411759-6532-53C6-61EA-D80B37E6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4253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64BF539-7D8C-1A48-C2FA-F2C5D28D307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5_02_WhileLoop.cpp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1140</TotalTime>
  <Words>2565</Words>
  <Application>Microsoft Office PowerPoint</Application>
  <PresentationFormat>On-screen Show (4:3)</PresentationFormat>
  <Paragraphs>296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5 Loops and Files</vt:lpstr>
      <vt:lpstr>The Increment and Decrement Operators</vt:lpstr>
      <vt:lpstr>The Increment and Decrement Operators</vt:lpstr>
      <vt:lpstr>Prefix vs. Postfix</vt:lpstr>
      <vt:lpstr>Prefix vs. Postfix - Examples</vt:lpstr>
      <vt:lpstr>Notes on Increment and Decrement</vt:lpstr>
      <vt:lpstr>5.2</vt:lpstr>
      <vt:lpstr>Introduction to Loops:  The while Loop</vt:lpstr>
      <vt:lpstr>The while Loop – How It Works</vt:lpstr>
      <vt:lpstr>The while Loop is a Pretest Loop</vt:lpstr>
      <vt:lpstr>Watch Out for Infinite Loops</vt:lpstr>
      <vt:lpstr>Example of an Infinite Loop</vt:lpstr>
      <vt:lpstr>5.3</vt:lpstr>
      <vt:lpstr>Using the while Loop for                 Input Validation</vt:lpstr>
      <vt:lpstr>Using the while Loop for                 Input Validation</vt:lpstr>
      <vt:lpstr>Input Validation Example</vt:lpstr>
      <vt:lpstr>Flowchart for Input Validation</vt:lpstr>
      <vt:lpstr>5.4</vt:lpstr>
      <vt:lpstr>Counters</vt:lpstr>
      <vt:lpstr>5.5</vt:lpstr>
      <vt:lpstr>The do-while Loop</vt:lpstr>
      <vt:lpstr>The Logic of a do-while Loop</vt:lpstr>
      <vt:lpstr>An Example do-while Loop</vt:lpstr>
      <vt:lpstr>do-while Loop Notes</vt:lpstr>
      <vt:lpstr>5.6</vt:lpstr>
      <vt:lpstr>The for Loop</vt:lpstr>
      <vt:lpstr>for Loop - Mechanics</vt:lpstr>
      <vt:lpstr>for Loop - Example</vt:lpstr>
      <vt:lpstr>Flowchart for the Previous Example</vt:lpstr>
      <vt:lpstr>When to Use the for Loop</vt:lpstr>
      <vt:lpstr>The for Loop is a Pretest Loop</vt:lpstr>
      <vt:lpstr>for Loop - Modifications</vt:lpstr>
      <vt:lpstr>for Loop - Modifications</vt:lpstr>
      <vt:lpstr>for Loop - Modifications</vt:lpstr>
      <vt:lpstr>for Loop - Modifications</vt:lpstr>
      <vt:lpstr>5.7</vt:lpstr>
      <vt:lpstr>Keeping a Running Total</vt:lpstr>
      <vt:lpstr>Logic for Keeping a Running Total</vt:lpstr>
      <vt:lpstr>5.8</vt:lpstr>
      <vt:lpstr>Sentinels</vt:lpstr>
      <vt:lpstr>5.9</vt:lpstr>
      <vt:lpstr>Deciding Which Loop to Use</vt:lpstr>
      <vt:lpstr>5.10</vt:lpstr>
      <vt:lpstr>Nested Loops</vt:lpstr>
      <vt:lpstr>Nested for Loop in Program 5-14</vt:lpstr>
      <vt:lpstr>Nested Loops - Notes</vt:lpstr>
      <vt:lpstr>5.12</vt:lpstr>
      <vt:lpstr>Breaking Out of a Loop</vt:lpstr>
      <vt:lpstr>The continue Statement</vt:lpstr>
      <vt:lpstr>5.11</vt:lpstr>
      <vt:lpstr>Using Files for Data Storage</vt:lpstr>
      <vt:lpstr>Basic file types</vt:lpstr>
      <vt:lpstr>Files: What is Needed</vt:lpstr>
      <vt:lpstr>Opening Files</vt:lpstr>
      <vt:lpstr>Testing for File Open Errors</vt:lpstr>
      <vt:lpstr>Using Files</vt:lpstr>
      <vt:lpstr>Using Loops to Process Files</vt:lpstr>
      <vt:lpstr>Closing Files</vt:lpstr>
      <vt:lpstr>Letting the User Specify a Filename</vt:lpstr>
      <vt:lpstr>Using the c_str Member Function in Older Versions of C++</vt:lpstr>
      <vt:lpstr>Using the c_str Member Function in Older Versions of C++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120</cp:revision>
  <dcterms:created xsi:type="dcterms:W3CDTF">2011-02-16T20:47:20Z</dcterms:created>
  <dcterms:modified xsi:type="dcterms:W3CDTF">2022-10-17T21:28:05Z</dcterms:modified>
</cp:coreProperties>
</file>