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handoutMasterIdLst>
    <p:handoutMasterId r:id="rId88"/>
  </p:handoutMasterIdLst>
  <p:sldIdLst>
    <p:sldId id="347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340" r:id="rId39"/>
    <p:sldId id="341" r:id="rId40"/>
    <p:sldId id="342" r:id="rId41"/>
    <p:sldId id="339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8" r:id="rId77"/>
    <p:sldId id="332" r:id="rId78"/>
    <p:sldId id="333" r:id="rId79"/>
    <p:sldId id="344" r:id="rId80"/>
    <p:sldId id="345" r:id="rId81"/>
    <p:sldId id="346" r:id="rId82"/>
    <p:sldId id="343" r:id="rId83"/>
    <p:sldId id="334" r:id="rId84"/>
    <p:sldId id="335" r:id="rId85"/>
    <p:sldId id="336" r:id="rId86"/>
    <p:sldId id="337" r:id="rId8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8218"/>
    <a:srgbClr val="0488AE"/>
    <a:srgbClr val="E6FCFE"/>
    <a:srgbClr val="DAFBFE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5D99CB-F5AF-4C7D-AD32-A9CF23A66002}" v="3" dt="2022-09-22T17:57:25.4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1218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8750"/>
    </p:cViewPr>
  </p:sorterViewPr>
  <p:notesViewPr>
    <p:cSldViewPr>
      <p:cViewPr varScale="1">
        <p:scale>
          <a:sx n="56" d="100"/>
          <a:sy n="56" d="100"/>
        </p:scale>
        <p:origin x="-285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handoutMaster" Target="handoutMasters/handout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Olson2" userId="7fb21594-b682-4edc-9482-c69c6202f15f" providerId="ADAL" clId="{BA5D99CB-F5AF-4C7D-AD32-A9CF23A66002}"/>
    <pc:docChg chg="custSel addSld delSld modSld modMainMaster">
      <pc:chgData name="Michael Olson2" userId="7fb21594-b682-4edc-9482-c69c6202f15f" providerId="ADAL" clId="{BA5D99CB-F5AF-4C7D-AD32-A9CF23A66002}" dt="2022-09-22T17:57:36.841" v="51" actId="20577"/>
      <pc:docMkLst>
        <pc:docMk/>
      </pc:docMkLst>
      <pc:sldChg chg="del">
        <pc:chgData name="Michael Olson2" userId="7fb21594-b682-4edc-9482-c69c6202f15f" providerId="ADAL" clId="{BA5D99CB-F5AF-4C7D-AD32-A9CF23A66002}" dt="2022-09-22T17:57:28.077" v="31" actId="47"/>
        <pc:sldMkLst>
          <pc:docMk/>
          <pc:sldMk cId="0" sldId="261"/>
        </pc:sldMkLst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262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62"/>
            <ac:spMk id="5122" creationId="{85579C84-3F80-86CF-7AAE-26B767EABB27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62"/>
            <ac:spMk id="5123" creationId="{27FFA47C-EACE-D18C-3E92-1CA030E47A1F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263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63"/>
            <ac:spMk id="6146" creationId="{548A5AAE-A305-AACE-3913-8E70DB433C73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63"/>
            <ac:spMk id="6147" creationId="{F66E208A-A7CF-54A3-EE4D-5BF07E43C3F3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264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64"/>
            <ac:spMk id="7170" creationId="{54623AAB-5E87-5EFD-8372-CAC1B44A5C12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64"/>
            <ac:spMk id="7171" creationId="{CC29FCDD-296A-4565-46D4-DC05F112DF36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265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65"/>
            <ac:spMk id="8194" creationId="{5872B02E-DD44-E121-4B03-2BD4C2E3E175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65"/>
            <ac:spMk id="8195" creationId="{D279F53E-AF2C-49AA-8133-E57E82B7E819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266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66"/>
            <ac:spMk id="9218" creationId="{29F51A05-D782-4AA5-A9AD-EA49F0575AE1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66"/>
            <ac:spMk id="9219" creationId="{8E39E6C8-6E0D-1F51-C002-6D22D4DDE206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267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67"/>
            <ac:spMk id="10242" creationId="{497ADC64-B6F7-14FC-F746-F27FA39B5551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67"/>
            <ac:spMk id="10243" creationId="{80162389-6650-2FF0-3BA8-8AC22D10858F}"/>
          </ac:spMkLst>
        </pc:spChg>
      </pc:sldChg>
      <pc:sldChg chg="modSp mod">
        <pc:chgData name="Michael Olson2" userId="7fb21594-b682-4edc-9482-c69c6202f15f" providerId="ADAL" clId="{BA5D99CB-F5AF-4C7D-AD32-A9CF23A66002}" dt="2022-09-22T17:57:10.007" v="29"/>
        <pc:sldMkLst>
          <pc:docMk/>
          <pc:sldMk cId="0" sldId="268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68"/>
            <ac:spMk id="2" creationId="{FB552B73-8A9B-8FC3-B44D-324C21911502}"/>
          </ac:spMkLst>
        </pc:spChg>
      </pc:sldChg>
      <pc:sldChg chg="modSp mod">
        <pc:chgData name="Michael Olson2" userId="7fb21594-b682-4edc-9482-c69c6202f15f" providerId="ADAL" clId="{BA5D99CB-F5AF-4C7D-AD32-A9CF23A66002}" dt="2022-09-22T17:57:10.007" v="29"/>
        <pc:sldMkLst>
          <pc:docMk/>
          <pc:sldMk cId="0" sldId="269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69"/>
            <ac:spMk id="2" creationId="{DDDE3F83-A65A-EE7B-D9D1-C7B1A8027C00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270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70"/>
            <ac:spMk id="13314" creationId="{1E78EC52-69ED-41FE-51AD-7EBBA54210B6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70"/>
            <ac:spMk id="13315" creationId="{D59C714F-1FEC-7315-940E-1BFAA8F17207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271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71"/>
            <ac:spMk id="14338" creationId="{B1AD9996-DD4E-BA68-299E-D88B1E26EB5B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71"/>
            <ac:spMk id="14339" creationId="{CF8DC177-62A1-0BCD-751E-176853F346E4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272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72"/>
            <ac:spMk id="15362" creationId="{31E43247-CE60-07D7-BB02-6EFF8DE7B4C6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273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73"/>
            <ac:spMk id="16386" creationId="{A2BAFD41-2CDA-0072-6D13-83B6BF163149}"/>
          </ac:spMkLst>
        </pc:spChg>
      </pc:sldChg>
      <pc:sldChg chg="modSp mod">
        <pc:chgData name="Michael Olson2" userId="7fb21594-b682-4edc-9482-c69c6202f15f" providerId="ADAL" clId="{BA5D99CB-F5AF-4C7D-AD32-A9CF23A66002}" dt="2022-09-22T17:57:10.007" v="29"/>
        <pc:sldMkLst>
          <pc:docMk/>
          <pc:sldMk cId="0" sldId="274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74"/>
            <ac:spMk id="2" creationId="{731509C8-9778-F4A9-005C-0D3EBF74BF26}"/>
          </ac:spMkLst>
        </pc:spChg>
      </pc:sldChg>
      <pc:sldChg chg="modSp mod">
        <pc:chgData name="Michael Olson2" userId="7fb21594-b682-4edc-9482-c69c6202f15f" providerId="ADAL" clId="{BA5D99CB-F5AF-4C7D-AD32-A9CF23A66002}" dt="2022-09-22T17:57:10.007" v="29"/>
        <pc:sldMkLst>
          <pc:docMk/>
          <pc:sldMk cId="0" sldId="275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75"/>
            <ac:spMk id="18434" creationId="{127DEEF6-F063-FEC2-4DF3-18756E8F9D51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75"/>
            <ac:spMk id="18435" creationId="{758AA361-1A23-F8FE-DF84-3979CF2B4A8F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276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76"/>
            <ac:spMk id="19458" creationId="{CB128E79-DB4C-46E4-CC06-640272F0F9F1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76"/>
            <ac:spMk id="19459" creationId="{654141D3-EA6B-57E2-BE3A-780DEE61B658}"/>
          </ac:spMkLst>
        </pc:spChg>
      </pc:sldChg>
      <pc:sldChg chg="modSp mod">
        <pc:chgData name="Michael Olson2" userId="7fb21594-b682-4edc-9482-c69c6202f15f" providerId="ADAL" clId="{BA5D99CB-F5AF-4C7D-AD32-A9CF23A66002}" dt="2022-09-22T17:57:10.007" v="29"/>
        <pc:sldMkLst>
          <pc:docMk/>
          <pc:sldMk cId="0" sldId="277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77"/>
            <ac:spMk id="20482" creationId="{F74E73C7-0D4A-3B92-0C08-140FD26A5426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77"/>
            <ac:spMk id="20483" creationId="{B0381FD6-C640-2854-5172-FBA692105E02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278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78"/>
            <ac:spMk id="21506" creationId="{6C74090F-3BB5-3263-730D-9709061D0DC5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78"/>
            <ac:spMk id="21507" creationId="{2A947654-0F5D-A23C-4678-6E79E8A65564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279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79"/>
            <ac:spMk id="22530" creationId="{EA4800EB-2595-CCE8-0596-E786550E5722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79"/>
            <ac:spMk id="22531" creationId="{F4DBD76D-1D97-9264-B165-A524DF63C6BA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280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80"/>
            <ac:spMk id="23554" creationId="{F512001F-2594-D180-BF82-35BE75468F4D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80"/>
            <ac:spMk id="23555" creationId="{8DB1E609-2F3D-881A-7799-E441E8084196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281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81"/>
            <ac:spMk id="24578" creationId="{7C910BA5-E31F-AA7B-B711-19351F2F94CB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81"/>
            <ac:spMk id="24579" creationId="{A16D0798-38AC-D6A3-EA5A-A8670D793C8F}"/>
          </ac:spMkLst>
        </pc:spChg>
      </pc:sldChg>
      <pc:sldChg chg="modSp mod">
        <pc:chgData name="Michael Olson2" userId="7fb21594-b682-4edc-9482-c69c6202f15f" providerId="ADAL" clId="{BA5D99CB-F5AF-4C7D-AD32-A9CF23A66002}" dt="2022-09-22T17:57:10.007" v="29"/>
        <pc:sldMkLst>
          <pc:docMk/>
          <pc:sldMk cId="0" sldId="282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82"/>
            <ac:spMk id="2" creationId="{BC8B779F-40AF-3D59-D299-9519446FF719}"/>
          </ac:spMkLst>
        </pc:spChg>
      </pc:sldChg>
      <pc:sldChg chg="modSp mod">
        <pc:chgData name="Michael Olson2" userId="7fb21594-b682-4edc-9482-c69c6202f15f" providerId="ADAL" clId="{BA5D99CB-F5AF-4C7D-AD32-A9CF23A66002}" dt="2022-09-22T17:57:10.007" v="29"/>
        <pc:sldMkLst>
          <pc:docMk/>
          <pc:sldMk cId="0" sldId="283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83"/>
            <ac:spMk id="2" creationId="{CFD1D9A1-A14F-502F-9CFF-0611F0E915D0}"/>
          </ac:spMkLst>
        </pc:spChg>
      </pc:sldChg>
      <pc:sldChg chg="modSp mod">
        <pc:chgData name="Michael Olson2" userId="7fb21594-b682-4edc-9482-c69c6202f15f" providerId="ADAL" clId="{BA5D99CB-F5AF-4C7D-AD32-A9CF23A66002}" dt="2022-09-22T17:57:10.007" v="29"/>
        <pc:sldMkLst>
          <pc:docMk/>
          <pc:sldMk cId="0" sldId="284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84"/>
            <ac:spMk id="2" creationId="{73D61B10-7EEE-0A6F-A910-2F930986DF5E}"/>
          </ac:spMkLst>
        </pc:spChg>
      </pc:sldChg>
      <pc:sldChg chg="modSp mod">
        <pc:chgData name="Michael Olson2" userId="7fb21594-b682-4edc-9482-c69c6202f15f" providerId="ADAL" clId="{BA5D99CB-F5AF-4C7D-AD32-A9CF23A66002}" dt="2022-09-22T17:57:10.007" v="29"/>
        <pc:sldMkLst>
          <pc:docMk/>
          <pc:sldMk cId="0" sldId="285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85"/>
            <ac:spMk id="2" creationId="{F6B1BC0F-AC97-7507-CB31-BD666525A8BF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286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86"/>
            <ac:spMk id="29698" creationId="{8AD11718-4742-CDEB-6128-25C617C6634F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86"/>
            <ac:spMk id="29699" creationId="{212B98E6-09D9-D5C5-DAB0-D56896EC0170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287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87"/>
            <ac:spMk id="30722" creationId="{C96135F3-F49A-A700-E90C-531F5532FB0F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87"/>
            <ac:spMk id="30723" creationId="{520CEDED-EBF7-3915-1BFB-910D8853DE46}"/>
          </ac:spMkLst>
        </pc:spChg>
      </pc:sldChg>
      <pc:sldChg chg="modSp mod">
        <pc:chgData name="Michael Olson2" userId="7fb21594-b682-4edc-9482-c69c6202f15f" providerId="ADAL" clId="{BA5D99CB-F5AF-4C7D-AD32-A9CF23A66002}" dt="2022-09-22T17:57:10.007" v="29"/>
        <pc:sldMkLst>
          <pc:docMk/>
          <pc:sldMk cId="0" sldId="288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88"/>
            <ac:spMk id="2" creationId="{40FE50A3-60BA-F004-8172-F5DDFDEA6EA8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289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89"/>
            <ac:spMk id="32770" creationId="{9BECBA6A-EBFC-9F4B-F41C-A72F1437CC64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89"/>
            <ac:spMk id="32771" creationId="{01A163D0-892A-6B61-0C10-2A8787A203AB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290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90"/>
            <ac:spMk id="33794" creationId="{DBE08F80-EF9E-7415-05C9-C1900171675F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291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91"/>
            <ac:spMk id="34818" creationId="{82C8A0DB-E566-18C0-1CE4-2A0BF9F2E667}"/>
          </ac:spMkLst>
        </pc:spChg>
        <pc:picChg chg="mod">
          <ac:chgData name="Michael Olson2" userId="7fb21594-b682-4edc-9482-c69c6202f15f" providerId="ADAL" clId="{BA5D99CB-F5AF-4C7D-AD32-A9CF23A66002}" dt="2022-09-22T17:57:10.007" v="29"/>
          <ac:picMkLst>
            <pc:docMk/>
            <pc:sldMk cId="0" sldId="291"/>
            <ac:picMk id="34819" creationId="{CB1EE37D-6061-17C9-87B4-F107A647967D}"/>
          </ac:picMkLst>
        </pc:pic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292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92"/>
            <ac:spMk id="35842" creationId="{1EC98500-3889-2B73-FAF8-8D5D09F8BCDA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92"/>
            <ac:spMk id="35843" creationId="{BEF8B7E0-859A-18AD-3F9A-A934C762A493}"/>
          </ac:spMkLst>
        </pc:spChg>
      </pc:sldChg>
      <pc:sldChg chg="modSp mod">
        <pc:chgData name="Michael Olson2" userId="7fb21594-b682-4edc-9482-c69c6202f15f" providerId="ADAL" clId="{BA5D99CB-F5AF-4C7D-AD32-A9CF23A66002}" dt="2022-09-22T17:57:10.007" v="29"/>
        <pc:sldMkLst>
          <pc:docMk/>
          <pc:sldMk cId="0" sldId="293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93"/>
            <ac:spMk id="3" creationId="{08B5814F-C887-02D5-3FAB-36ED650BF8DC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93"/>
            <ac:spMk id="36866" creationId="{A615F666-9488-BFBF-C7DC-668C8AADEB92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294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94"/>
            <ac:spMk id="37890" creationId="{053236D7-90E2-03C3-B27A-51302BF95545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94"/>
            <ac:spMk id="37891" creationId="{335DA215-C423-C9CD-D116-7B9E5B85EEF6}"/>
          </ac:spMkLst>
        </pc:spChg>
      </pc:sldChg>
      <pc:sldChg chg="modSp mod">
        <pc:chgData name="Michael Olson2" userId="7fb21594-b682-4edc-9482-c69c6202f15f" providerId="ADAL" clId="{BA5D99CB-F5AF-4C7D-AD32-A9CF23A66002}" dt="2022-09-22T17:57:10.007" v="29"/>
        <pc:sldMkLst>
          <pc:docMk/>
          <pc:sldMk cId="0" sldId="295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95"/>
            <ac:spMk id="2" creationId="{C75EB425-AD06-BDCC-1A75-1DC94674FFF7}"/>
          </ac:spMkLst>
        </pc:spChg>
      </pc:sldChg>
      <pc:sldChg chg="modSp mod">
        <pc:chgData name="Michael Olson2" userId="7fb21594-b682-4edc-9482-c69c6202f15f" providerId="ADAL" clId="{BA5D99CB-F5AF-4C7D-AD32-A9CF23A66002}" dt="2022-09-22T17:57:10.007" v="29"/>
        <pc:sldMkLst>
          <pc:docMk/>
          <pc:sldMk cId="0" sldId="296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96"/>
            <ac:spMk id="2" creationId="{A98B39FF-59E1-23AE-748E-523A388ECA5A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96"/>
            <ac:spMk id="39939" creationId="{F5E7A887-65F7-F57C-FE47-36825CA7EE58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297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97"/>
            <ac:spMk id="40962" creationId="{7AABAEDA-4C2B-E4D1-93AC-5D9DAB5F1E99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97"/>
            <ac:spMk id="40963" creationId="{82271105-FD32-2833-E8AC-700EE4FCB698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298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98"/>
            <ac:spMk id="46082" creationId="{349FE875-4DBF-8B08-DBB2-FE89B50515E1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98"/>
            <ac:spMk id="46083" creationId="{E1A70CC8-753A-8E6B-91F6-96730710124B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299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99"/>
            <ac:spMk id="47106" creationId="{07994B44-2270-32C3-5E05-508C3F417BD0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99"/>
            <ac:spMk id="47107" creationId="{0A5036FA-18CC-EDDC-B10A-F44A55223062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300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00"/>
            <ac:spMk id="48130" creationId="{BD3430A4-68D5-DBD5-8782-2C7530D28F11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00"/>
            <ac:spMk id="48131" creationId="{82A83F0D-D93B-536A-0F11-5BFF1F3470ED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301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01"/>
            <ac:spMk id="49154" creationId="{7356158F-5A1D-A70B-0953-C35588CBB816}"/>
          </ac:spMkLst>
        </pc:spChg>
      </pc:sldChg>
      <pc:sldChg chg="modSp mod">
        <pc:chgData name="Michael Olson2" userId="7fb21594-b682-4edc-9482-c69c6202f15f" providerId="ADAL" clId="{BA5D99CB-F5AF-4C7D-AD32-A9CF23A66002}" dt="2022-09-22T17:57:10.007" v="29"/>
        <pc:sldMkLst>
          <pc:docMk/>
          <pc:sldMk cId="0" sldId="302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02"/>
            <ac:spMk id="2" creationId="{9B6633BB-E853-50CE-0AAF-1E052263B695}"/>
          </ac:spMkLst>
        </pc:spChg>
      </pc:sldChg>
      <pc:sldChg chg="modSp mod">
        <pc:chgData name="Michael Olson2" userId="7fb21594-b682-4edc-9482-c69c6202f15f" providerId="ADAL" clId="{BA5D99CB-F5AF-4C7D-AD32-A9CF23A66002}" dt="2022-09-22T17:57:10.007" v="29"/>
        <pc:sldMkLst>
          <pc:docMk/>
          <pc:sldMk cId="0" sldId="303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03"/>
            <ac:spMk id="2" creationId="{4213D7CF-162C-CBE4-DE94-96DEC18B23DA}"/>
          </ac:spMkLst>
        </pc:spChg>
      </pc:sldChg>
      <pc:sldChg chg="modSp mod">
        <pc:chgData name="Michael Olson2" userId="7fb21594-b682-4edc-9482-c69c6202f15f" providerId="ADAL" clId="{BA5D99CB-F5AF-4C7D-AD32-A9CF23A66002}" dt="2022-09-22T17:57:10.007" v="29"/>
        <pc:sldMkLst>
          <pc:docMk/>
          <pc:sldMk cId="0" sldId="304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04"/>
            <ac:spMk id="2" creationId="{4E14E6EE-DA2E-2FC8-3F14-701FB74C9000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305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05"/>
            <ac:spMk id="53250" creationId="{582EF820-D7B8-7FDB-4915-C47805FE5413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05"/>
            <ac:spMk id="53251" creationId="{EA0B5166-19E3-90C5-233D-814D71A14776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306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06"/>
            <ac:spMk id="54274" creationId="{6E84F6D3-6F7F-9EFD-2D23-215B03AB45ED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06"/>
            <ac:spMk id="54275" creationId="{86B8E6B3-2526-636F-CFE6-5A4041318330}"/>
          </ac:spMkLst>
        </pc:spChg>
      </pc:sldChg>
      <pc:sldChg chg="modSp mod">
        <pc:chgData name="Michael Olson2" userId="7fb21594-b682-4edc-9482-c69c6202f15f" providerId="ADAL" clId="{BA5D99CB-F5AF-4C7D-AD32-A9CF23A66002}" dt="2022-09-22T17:57:10.007" v="29"/>
        <pc:sldMkLst>
          <pc:docMk/>
          <pc:sldMk cId="0" sldId="307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07"/>
            <ac:spMk id="2" creationId="{85EDA599-D634-D11E-9782-BBAB2AE661DB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07"/>
            <ac:spMk id="55299" creationId="{AE996CE2-2C78-517B-2265-7CD90AE47AD4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308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08"/>
            <ac:spMk id="56322" creationId="{C1CE88F2-4410-0E08-3B9F-4E3B73B389C3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08"/>
            <ac:spMk id="56323" creationId="{EC495CCB-1EAB-B861-EFBB-774D719C3A52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309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09"/>
            <ac:spMk id="57346" creationId="{4EC0D69E-2847-7538-EB5C-A9F349C79054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09"/>
            <ac:spMk id="57347" creationId="{0D585F53-CF1A-A37F-C4D5-3EAA816ADB65}"/>
          </ac:spMkLst>
        </pc:spChg>
      </pc:sldChg>
      <pc:sldChg chg="modSp mod">
        <pc:chgData name="Michael Olson2" userId="7fb21594-b682-4edc-9482-c69c6202f15f" providerId="ADAL" clId="{BA5D99CB-F5AF-4C7D-AD32-A9CF23A66002}" dt="2022-09-22T17:57:10.007" v="29"/>
        <pc:sldMkLst>
          <pc:docMk/>
          <pc:sldMk cId="0" sldId="310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10"/>
            <ac:spMk id="2" creationId="{1995E358-8A66-6EDA-DBD8-A8A8E597967C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10"/>
            <ac:spMk id="58371" creationId="{6E04A763-DE1B-35C4-5F43-30C8E4941E6D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311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11"/>
            <ac:spMk id="59394" creationId="{B2ABDC51-2744-5C2C-6E6A-BE08A6F18634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11"/>
            <ac:spMk id="59395" creationId="{FF9B605B-A3E9-DF7F-5311-AE422A8107AE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312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12"/>
            <ac:spMk id="60418" creationId="{4FEEB642-F508-DA6A-B7A5-350F53FFD5DE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12"/>
            <ac:spMk id="60419" creationId="{59362CB4-00D5-C89B-0C86-D09381B0EBF0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313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13"/>
            <ac:spMk id="61442" creationId="{7CDD4938-3806-EB6B-C6F2-8FB1FE8E43E5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314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14"/>
            <ac:spMk id="62466" creationId="{1197B533-013C-6FC1-4131-92F3C595DE32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14"/>
            <ac:spMk id="62467" creationId="{09D65AAA-3171-2BA4-3C38-FE5D419EA202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315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15"/>
            <ac:spMk id="3" creationId="{B1F92F48-D205-2848-CED7-7107474038A5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15"/>
            <ac:spMk id="63490" creationId="{329D245C-2377-3F57-1F67-9132696D717A}"/>
          </ac:spMkLst>
        </pc:spChg>
      </pc:sldChg>
      <pc:sldChg chg="modSp mod">
        <pc:chgData name="Michael Olson2" userId="7fb21594-b682-4edc-9482-c69c6202f15f" providerId="ADAL" clId="{BA5D99CB-F5AF-4C7D-AD32-A9CF23A66002}" dt="2022-09-22T17:57:10.007" v="29"/>
        <pc:sldMkLst>
          <pc:docMk/>
          <pc:sldMk cId="0" sldId="316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16"/>
            <ac:spMk id="2" creationId="{EFE2AB40-1AA6-930D-A4C7-DFC8E3492090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317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17"/>
            <ac:spMk id="65538" creationId="{C2CB4376-2DC0-9D0B-FFF5-20988D4BB81C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17"/>
            <ac:spMk id="65539" creationId="{D926EF10-228F-D339-4AC1-CA9882D378CC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318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18"/>
            <ac:spMk id="66562" creationId="{0244C993-A1CE-B1B1-BEF3-487CADEB48A4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319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19"/>
            <ac:spMk id="67586" creationId="{FE178C1B-1478-785E-958F-4DD2B89F9A81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19"/>
            <ac:spMk id="67587" creationId="{92FFE32B-69BF-A28B-D8F0-323141E26CC9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320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20"/>
            <ac:spMk id="68610" creationId="{5335022A-526F-EAEF-7B30-1EF719FDC060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20"/>
            <ac:spMk id="68611" creationId="{8CE1853B-2C92-7E0D-6933-726706B3D5F5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321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21"/>
            <ac:spMk id="69634" creationId="{3F68584C-D269-751C-F661-6F3C98F55FE9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21"/>
            <ac:spMk id="69635" creationId="{52937456-D1BD-4EEE-8279-F02FEF4A2E92}"/>
          </ac:spMkLst>
        </pc:spChg>
      </pc:sldChg>
      <pc:sldChg chg="modSp mod">
        <pc:chgData name="Michael Olson2" userId="7fb21594-b682-4edc-9482-c69c6202f15f" providerId="ADAL" clId="{BA5D99CB-F5AF-4C7D-AD32-A9CF23A66002}" dt="2022-09-22T17:57:10.007" v="29"/>
        <pc:sldMkLst>
          <pc:docMk/>
          <pc:sldMk cId="0" sldId="322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22"/>
            <ac:spMk id="2" creationId="{758BE4F7-4DAE-391A-C345-58DAFDDEB444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323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23"/>
            <ac:spMk id="71682" creationId="{F7A2B9E7-4F2B-DCD8-9617-9E94E106D444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23"/>
            <ac:spMk id="71683" creationId="{A5D3D534-3AEE-F027-4044-B0E944DE9F9E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324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24"/>
            <ac:spMk id="72706" creationId="{44B1CAEF-A5B9-695C-0346-7999B2DE887E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24"/>
            <ac:spMk id="72707" creationId="{14D332AF-FB29-114F-620F-8408C5324759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325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25"/>
            <ac:spMk id="73730" creationId="{89306CAA-D2FB-A41C-9F90-6EF0D790AEE9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25"/>
            <ac:spMk id="73731" creationId="{80307587-DC65-0DF8-B209-0EBBA23D8596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326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26"/>
            <ac:spMk id="74754" creationId="{DA95C73F-2B92-0437-9F85-20466C152DE9}"/>
          </ac:spMkLst>
        </pc:spChg>
      </pc:sldChg>
      <pc:sldChg chg="modSp mod">
        <pc:chgData name="Michael Olson2" userId="7fb21594-b682-4edc-9482-c69c6202f15f" providerId="ADAL" clId="{BA5D99CB-F5AF-4C7D-AD32-A9CF23A66002}" dt="2022-09-22T17:57:10.007" v="29"/>
        <pc:sldMkLst>
          <pc:docMk/>
          <pc:sldMk cId="0" sldId="327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27"/>
            <ac:spMk id="2" creationId="{88359F8A-16C0-DA90-3222-7668C4AA85E6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27"/>
            <ac:spMk id="3" creationId="{6ED4C9E4-3385-24DB-5D51-D7677BFB6469}"/>
          </ac:spMkLst>
        </pc:spChg>
      </pc:sldChg>
      <pc:sldChg chg="modSp mod">
        <pc:chgData name="Michael Olson2" userId="7fb21594-b682-4edc-9482-c69c6202f15f" providerId="ADAL" clId="{BA5D99CB-F5AF-4C7D-AD32-A9CF23A66002}" dt="2022-09-22T17:57:10.007" v="29"/>
        <pc:sldMkLst>
          <pc:docMk/>
          <pc:sldMk cId="0" sldId="328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28"/>
            <ac:spMk id="2" creationId="{49A9C4C5-7DC7-1FA3-2BFA-1FE3192A0F8F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28"/>
            <ac:spMk id="3" creationId="{FCD84FB3-465F-0D62-5D91-061BB3F8A651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329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29"/>
            <ac:spMk id="77826" creationId="{4FD341EB-867C-D072-AFBC-761AF33882CB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29"/>
            <ac:spMk id="77827" creationId="{E5678808-8872-D744-F456-25698136A5F3}"/>
          </ac:spMkLst>
        </pc:spChg>
      </pc:sldChg>
      <pc:sldChg chg="modSp mod">
        <pc:chgData name="Michael Olson2" userId="7fb21594-b682-4edc-9482-c69c6202f15f" providerId="ADAL" clId="{BA5D99CB-F5AF-4C7D-AD32-A9CF23A66002}" dt="2022-09-22T17:57:10.007" v="29"/>
        <pc:sldMkLst>
          <pc:docMk/>
          <pc:sldMk cId="0" sldId="330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30"/>
            <ac:spMk id="2" creationId="{03C2CAD3-70D3-87D7-8A1B-810004D536DB}"/>
          </ac:spMkLst>
        </pc:spChg>
      </pc:sldChg>
      <pc:sldChg chg="modSp mod">
        <pc:chgData name="Michael Olson2" userId="7fb21594-b682-4edc-9482-c69c6202f15f" providerId="ADAL" clId="{BA5D99CB-F5AF-4C7D-AD32-A9CF23A66002}" dt="2022-09-22T17:57:10.007" v="29"/>
        <pc:sldMkLst>
          <pc:docMk/>
          <pc:sldMk cId="0" sldId="331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31"/>
            <ac:spMk id="2" creationId="{10C29D34-47EE-0E56-2739-57DD12FC8511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332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32"/>
            <ac:spMk id="81922" creationId="{41B0E83C-4323-31FC-A9ED-C762911E814A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32"/>
            <ac:spMk id="81923" creationId="{53319258-DFF6-B1A1-01CA-89AF7FFBC167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333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33"/>
            <ac:spMk id="82946" creationId="{FAB7038E-3C57-A71E-40FF-E6D9F92332D1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33"/>
            <ac:spMk id="82947" creationId="{9EB0ADA6-9754-8FA8-6A43-06468513BA69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334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34"/>
            <ac:spMk id="88066" creationId="{4337D163-3007-7CB9-D674-BF4D6C587427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34"/>
            <ac:spMk id="88067" creationId="{DEBCBF7C-9915-121F-44E9-28DD11C16DF8}"/>
          </ac:spMkLst>
        </pc:spChg>
      </pc:sldChg>
      <pc:sldChg chg="modSp mod">
        <pc:chgData name="Michael Olson2" userId="7fb21594-b682-4edc-9482-c69c6202f15f" providerId="ADAL" clId="{BA5D99CB-F5AF-4C7D-AD32-A9CF23A66002}" dt="2022-09-22T17:57:10.007" v="29"/>
        <pc:sldMkLst>
          <pc:docMk/>
          <pc:sldMk cId="0" sldId="335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35"/>
            <ac:spMk id="2" creationId="{6D1F3485-9BFF-770A-8157-BF2FA0143133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336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36"/>
            <ac:spMk id="90114" creationId="{7639269B-A78C-1232-6316-BB7362964A8F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36"/>
            <ac:spMk id="90115" creationId="{D517F4A0-289F-F9EC-66A8-35E679F09EE7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337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37"/>
            <ac:spMk id="91138" creationId="{480A303C-F1FE-4BAF-079D-CDB53AC8BF9B}"/>
          </ac:spMkLst>
        </pc:spChg>
      </pc:sldChg>
      <pc:sldChg chg="modSp mod">
        <pc:chgData name="Michael Olson2" userId="7fb21594-b682-4edc-9482-c69c6202f15f" providerId="ADAL" clId="{BA5D99CB-F5AF-4C7D-AD32-A9CF23A66002}" dt="2022-09-22T17:57:10.007" v="29"/>
        <pc:sldMkLst>
          <pc:docMk/>
          <pc:sldMk cId="0" sldId="338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38"/>
            <ac:spMk id="2" creationId="{7C2FE6A7-FA3E-B3A4-B069-033372D2A3A2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339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39"/>
            <ac:spMk id="45058" creationId="{BE8B0C7F-54AE-511B-140F-2350D2820CCE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39"/>
            <ac:spMk id="45059" creationId="{4D9025D7-31BA-DADD-889B-C7E5F3817E3C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340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40"/>
            <ac:spMk id="41986" creationId="{ADF6FF0B-0D50-5675-7354-CA3E2DAB5702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40"/>
            <ac:spMk id="41987" creationId="{66B5B5D0-E4F8-3CD5-0C34-3BD52BE1B68A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341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41"/>
            <ac:spMk id="43010" creationId="{60CBF2E5-EA28-96DA-EB95-2E9FBBE880E6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41"/>
            <ac:spMk id="43011" creationId="{5F234EEB-3BE6-4BD4-DC9C-E5F349B494C6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342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42"/>
            <ac:spMk id="44034" creationId="{618FA64F-89F4-2E36-ADB0-0A8E790C7CCB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42"/>
            <ac:spMk id="44035" creationId="{1D8CB182-3D43-67F6-2DCE-410730ED0642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343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43"/>
            <ac:spMk id="87042" creationId="{E57612C1-7559-B9EA-4D43-861E2BEB4581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43"/>
            <ac:spMk id="87043" creationId="{DCE9804C-B2D9-540E-6AC4-FAC5AA3684BC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344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44"/>
            <ac:spMk id="83970" creationId="{AA4BA5CE-2F9A-F436-3E99-E7B831E28FEB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44"/>
            <ac:spMk id="83971" creationId="{5EA01892-3BEC-3FEF-3D96-0991524D306C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345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45"/>
            <ac:spMk id="84994" creationId="{7C428C1F-BA15-7A0A-6E17-2BEE42638264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45"/>
            <ac:spMk id="84995" creationId="{7A6408C5-328E-239C-C283-1A1E6759C8F3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346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46"/>
            <ac:spMk id="86018" creationId="{ECE85167-BD58-AFB0-BA74-9AC7396B7F3D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46"/>
            <ac:spMk id="86019" creationId="{719944A0-9E37-C9B6-3C33-8A0FE697ED0A}"/>
          </ac:spMkLst>
        </pc:spChg>
      </pc:sldChg>
      <pc:sldChg chg="modSp add mod">
        <pc:chgData name="Michael Olson2" userId="7fb21594-b682-4edc-9482-c69c6202f15f" providerId="ADAL" clId="{BA5D99CB-F5AF-4C7D-AD32-A9CF23A66002}" dt="2022-09-22T17:57:36.841" v="51" actId="20577"/>
        <pc:sldMkLst>
          <pc:docMk/>
          <pc:sldMk cId="0" sldId="347"/>
        </pc:sldMkLst>
        <pc:spChg chg="mod">
          <ac:chgData name="Michael Olson2" userId="7fb21594-b682-4edc-9482-c69c6202f15f" providerId="ADAL" clId="{BA5D99CB-F5AF-4C7D-AD32-A9CF23A66002}" dt="2022-09-22T17:57:36.841" v="51" actId="20577"/>
          <ac:spMkLst>
            <pc:docMk/>
            <pc:sldMk cId="0" sldId="347"/>
            <ac:spMk id="4" creationId="{035FDE51-1EAF-41A2-EF4F-4093CE7D5F9B}"/>
          </ac:spMkLst>
        </pc:spChg>
      </pc:sldChg>
      <pc:sldMasterChg chg="addSp">
        <pc:chgData name="Michael Olson2" userId="7fb21594-b682-4edc-9482-c69c6202f15f" providerId="ADAL" clId="{BA5D99CB-F5AF-4C7D-AD32-A9CF23A66002}" dt="2022-09-22T17:57:08.641" v="0"/>
        <pc:sldMasterMkLst>
          <pc:docMk/>
          <pc:sldMasterMk cId="1137456211" sldId="2147483852"/>
        </pc:sldMasterMkLst>
        <pc:spChg chg="add">
          <ac:chgData name="Michael Olson2" userId="7fb21594-b682-4edc-9482-c69c6202f15f" providerId="ADAL" clId="{BA5D99CB-F5AF-4C7D-AD32-A9CF23A66002}" dt="2022-09-22T17:57:08.641" v="0"/>
          <ac:spMkLst>
            <pc:docMk/>
            <pc:sldMasterMk cId="1137456211" sldId="2147483852"/>
            <ac:spMk id="8" creationId="{13D115D8-7531-24E4-67D8-2D4EBD358144}"/>
          </ac:spMkLst>
        </pc:spChg>
        <pc:picChg chg="add">
          <ac:chgData name="Michael Olson2" userId="7fb21594-b682-4edc-9482-c69c6202f15f" providerId="ADAL" clId="{BA5D99CB-F5AF-4C7D-AD32-A9CF23A66002}" dt="2022-09-22T17:57:08.641" v="0"/>
          <ac:picMkLst>
            <pc:docMk/>
            <pc:sldMasterMk cId="1137456211" sldId="2147483852"/>
            <ac:picMk id="11" creationId="{96D5426F-1A95-1430-4389-99395ABE1EE7}"/>
          </ac:picMkLst>
        </pc:picChg>
      </pc:sldMasterChg>
      <pc:sldMasterChg chg="addSp">
        <pc:chgData name="Michael Olson2" userId="7fb21594-b682-4edc-9482-c69c6202f15f" providerId="ADAL" clId="{BA5D99CB-F5AF-4C7D-AD32-A9CF23A66002}" dt="2022-09-22T17:57:10.007" v="29"/>
        <pc:sldMasterMkLst>
          <pc:docMk/>
          <pc:sldMasterMk cId="1786936359" sldId="2147483864"/>
        </pc:sldMasterMkLst>
        <pc:spChg chg="add">
          <ac:chgData name="Michael Olson2" userId="7fb21594-b682-4edc-9482-c69c6202f15f" providerId="ADAL" clId="{BA5D99CB-F5AF-4C7D-AD32-A9CF23A66002}" dt="2022-09-22T17:57:10.007" v="29"/>
          <ac:spMkLst>
            <pc:docMk/>
            <pc:sldMasterMk cId="1786936359" sldId="2147483864"/>
            <ac:spMk id="8" creationId="{5EB77E44-3DC2-8632-E77A-BF83CE44FBE2}"/>
          </ac:spMkLst>
        </pc:spChg>
        <pc:picChg chg="add">
          <ac:chgData name="Michael Olson2" userId="7fb21594-b682-4edc-9482-c69c6202f15f" providerId="ADAL" clId="{BA5D99CB-F5AF-4C7D-AD32-A9CF23A66002}" dt="2022-09-22T17:57:10.007" v="29"/>
          <ac:picMkLst>
            <pc:docMk/>
            <pc:sldMasterMk cId="1786936359" sldId="2147483864"/>
            <ac:picMk id="11" creationId="{69FA368E-8556-1994-9ADE-AB552975BDFB}"/>
          </ac:picMkLst>
        </pc:pic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C319D03-EC6C-75F9-7C67-1D91763ECD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2DCCF8-FA75-88C5-06A0-30D1C0EE37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D0EEA930-E605-4B7C-90C4-14B18C826B33}" type="datetimeFigureOut">
              <a:rPr lang="en-US"/>
              <a:pPr>
                <a:defRPr/>
              </a:pPr>
              <a:t>9/22/2022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07A053-B255-1C66-9EC3-71FA28AFFB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6FF48F-A339-E9B1-DF28-79E7344DE11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F1021A0-4F54-48CC-9974-63D9356092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F4C23E-5B64-4730-875E-4A140EE564E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52050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9825CE-9814-4CEA-B693-1C7B557A154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3049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398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D28CE9-E155-4652-94E6-6091C079DA7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3993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8D29-1ECB-41DF-951B-2A23F95AD026}" type="datetimeFigureOut">
              <a:rPr lang="en-US" smtClean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35687B-0E26-4BDD-AB92-976EDA792FC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2135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768D77-F469-4A04-A959-BE70528CFD7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13380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639953-6C07-4103-AE06-7BB77518E74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7653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F3D17-6473-48BC-A450-638D241D101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172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BC69F6-EB27-478F-AC84-CDCB67A0708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2140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AD1C74-4563-4C8A-BC79-0459063EB03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2320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142A906-1B0D-442C-9FD1-59897CF6C9B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6826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9AD6B5-10DA-45D9-AF47-118311102FC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7604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E5396D3-3177-4513-92D1-776D00FD0F1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14">
            <a:extLst>
              <a:ext uri="{FF2B5EF4-FFF2-40B4-BE49-F238E27FC236}">
                <a16:creationId xmlns:a16="http://schemas.microsoft.com/office/drawing/2014/main" id="{5EB77E44-3DC2-8632-E77A-BF83CE44FBE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30313" y="6423025"/>
            <a:ext cx="5551487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 dirty="0">
                <a:latin typeface="Times New Roman" pitchFamily="18" charset="0"/>
              </a:rPr>
              <a:t>Copyright © 2021, 2018, 2015, 2012, 2009 Pearson Education, Inc. All rights reserved.</a:t>
            </a:r>
          </a:p>
        </p:txBody>
      </p:sp>
      <p:pic>
        <p:nvPicPr>
          <p:cNvPr id="11" name="Picture 3">
            <a:extLst>
              <a:ext uri="{FF2B5EF4-FFF2-40B4-BE49-F238E27FC236}">
                <a16:creationId xmlns:a16="http://schemas.microsoft.com/office/drawing/2014/main" id="{69FA368E-8556-1994-9ADE-AB552975BDF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394450"/>
            <a:ext cx="998538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6936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5FDE51-1EAF-41A2-EF4F-4093CE7D5F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200" dirty="0"/>
              <a:t>Chapter 4</a:t>
            </a:r>
            <a:br>
              <a:rPr lang="en-US" sz="5200" dirty="0"/>
            </a:br>
            <a:r>
              <a:rPr lang="en-US" sz="5200" dirty="0"/>
              <a:t>Making Decisions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2DD4312-61CA-0E60-2777-1ED305CD5B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/>
              <a:t>Starting Out with C++ from Control Structures through Objects, Tony Gaddis, 9</a:t>
            </a:r>
            <a:r>
              <a:rPr lang="en-US" sz="1600" baseline="30000"/>
              <a:t>th</a:t>
            </a:r>
            <a:r>
              <a:rPr lang="en-US" sz="1600"/>
              <a:t> Edition</a:t>
            </a:r>
          </a:p>
          <a:p>
            <a:r>
              <a:rPr lang="en-US" sz="1600"/>
              <a:t>ENGR 1400 – Dr. Michael E. Olson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1E78EC52-69ED-41FE-51AD-7EBBA54210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/>
              <a:t> Statement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D59C714F-1FEC-7315-940E-1BFAA8F172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General Format:</a:t>
            </a:r>
            <a:br>
              <a:rPr lang="en-US" altLang="en-US"/>
            </a:br>
            <a:endParaRPr lang="en-US" altLang="en-US"/>
          </a:p>
          <a:p>
            <a:pPr lvl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if (</a:t>
            </a:r>
            <a:r>
              <a:rPr lang="en-US" altLang="en-US" i="1">
                <a:latin typeface="Courier New" panose="02070309020205020404" pitchFamily="49" charset="0"/>
              </a:rPr>
              <a:t>expression</a:t>
            </a:r>
            <a:r>
              <a:rPr lang="en-US" altLang="en-US">
                <a:latin typeface="Courier New" panose="02070309020205020404" pitchFamily="49" charset="0"/>
              </a:rPr>
              <a:t>)</a:t>
            </a:r>
          </a:p>
          <a:p>
            <a:pPr lvl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		</a:t>
            </a:r>
            <a:r>
              <a:rPr lang="en-US" altLang="en-US" i="1">
                <a:latin typeface="Courier New" panose="02070309020205020404" pitchFamily="49" charset="0"/>
              </a:rPr>
              <a:t>statement</a:t>
            </a:r>
            <a:r>
              <a:rPr lang="en-US" altLang="en-US">
                <a:latin typeface="Courier New" panose="02070309020205020404" pitchFamily="49" charset="0"/>
              </a:rPr>
              <a:t>;</a:t>
            </a:r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B1AD9996-DD4E-BA68-299E-D88B1E26EB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if Statement-What Happens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CF8DC177-62A1-0BCD-751E-176853F346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Times" panose="02020603050405020304" pitchFamily="18" charset="0"/>
              <a:buNone/>
            </a:pPr>
            <a:r>
              <a:rPr lang="en-US" altLang="en-US"/>
              <a:t>To evaluate:</a:t>
            </a:r>
          </a:p>
          <a:p>
            <a:pPr lvl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if (</a:t>
            </a:r>
            <a:r>
              <a:rPr lang="en-US" altLang="en-US" i="1">
                <a:latin typeface="Courier New" panose="02070309020205020404" pitchFamily="49" charset="0"/>
              </a:rPr>
              <a:t>expression</a:t>
            </a:r>
            <a:r>
              <a:rPr lang="en-US" altLang="en-US">
                <a:latin typeface="Courier New" panose="02070309020205020404" pitchFamily="49" charset="0"/>
              </a:rPr>
              <a:t>)</a:t>
            </a:r>
          </a:p>
          <a:p>
            <a:pPr lvl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	 </a:t>
            </a:r>
            <a:r>
              <a:rPr lang="en-US" altLang="en-US" i="1">
                <a:latin typeface="Courier New" panose="02070309020205020404" pitchFamily="49" charset="0"/>
              </a:rPr>
              <a:t>statement</a:t>
            </a:r>
            <a:r>
              <a:rPr lang="en-US" altLang="en-US">
                <a:latin typeface="Courier New" panose="02070309020205020404" pitchFamily="49" charset="0"/>
              </a:rPr>
              <a:t>;</a:t>
            </a:r>
            <a:endParaRPr lang="en-US" altLang="en-US"/>
          </a:p>
          <a:p>
            <a:pPr>
              <a:buFontTx/>
              <a:buChar char="•"/>
            </a:pPr>
            <a:r>
              <a:rPr lang="en-US" altLang="en-US"/>
              <a:t>If the </a:t>
            </a:r>
            <a:r>
              <a:rPr lang="en-US" altLang="en-US" i="1">
                <a:latin typeface="Courier New" panose="02070309020205020404" pitchFamily="49" charset="0"/>
              </a:rPr>
              <a:t>expression</a:t>
            </a:r>
            <a:r>
              <a:rPr lang="en-US" altLang="en-US"/>
              <a:t> is </a:t>
            </a:r>
            <a:r>
              <a:rPr lang="en-US" altLang="en-US">
                <a:latin typeface="Courier New" panose="02070309020205020404" pitchFamily="49" charset="0"/>
              </a:rPr>
              <a:t>true</a:t>
            </a:r>
            <a:r>
              <a:rPr lang="en-US" altLang="en-US"/>
              <a:t>, then </a:t>
            </a:r>
            <a:r>
              <a:rPr lang="en-US" altLang="en-US" i="1">
                <a:latin typeface="Courier New" panose="02070309020205020404" pitchFamily="49" charset="0"/>
              </a:rPr>
              <a:t>statement</a:t>
            </a:r>
            <a:r>
              <a:rPr lang="en-US" altLang="en-US"/>
              <a:t> is executed.</a:t>
            </a:r>
            <a:br>
              <a:rPr lang="en-US" altLang="en-US"/>
            </a:br>
            <a:endParaRPr lang="en-US" altLang="en-US"/>
          </a:p>
          <a:p>
            <a:pPr>
              <a:buFontTx/>
              <a:buChar char="•"/>
            </a:pPr>
            <a:r>
              <a:rPr lang="en-US" altLang="en-US"/>
              <a:t>If the </a:t>
            </a:r>
            <a:r>
              <a:rPr lang="en-US" altLang="en-US" i="1">
                <a:latin typeface="Courier New" panose="02070309020205020404" pitchFamily="49" charset="0"/>
              </a:rPr>
              <a:t>expression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/>
              <a:t>is </a:t>
            </a:r>
            <a:r>
              <a:rPr lang="en-US" altLang="en-US">
                <a:latin typeface="Courier New" panose="02070309020205020404" pitchFamily="49" charset="0"/>
              </a:rPr>
              <a:t>false</a:t>
            </a:r>
            <a:r>
              <a:rPr lang="en-US" altLang="en-US"/>
              <a:t>, then </a:t>
            </a:r>
            <a:r>
              <a:rPr lang="en-US" altLang="en-US" i="1">
                <a:latin typeface="Courier New" panose="02070309020205020404" pitchFamily="49" charset="0"/>
              </a:rPr>
              <a:t>statement</a:t>
            </a:r>
            <a:r>
              <a:rPr lang="en-US" altLang="en-US"/>
              <a:t> is skipped.</a:t>
            </a:r>
            <a:endParaRPr lang="en-US" altLang="en-US">
              <a:latin typeface="Courier New" panose="02070309020205020404" pitchFamily="49" charset="0"/>
            </a:endParaRPr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31E43247-CE60-07D7-BB02-6EFF8DE7B4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/>
              <a:t> Statement</a:t>
            </a:r>
          </a:p>
        </p:txBody>
      </p:sp>
      <p:sp>
        <p:nvSpPr>
          <p:cNvPr id="15363" name="TextBox 4">
            <a:extLst>
              <a:ext uri="{FF2B5EF4-FFF2-40B4-BE49-F238E27FC236}">
                <a16:creationId xmlns:a16="http://schemas.microsoft.com/office/drawing/2014/main" id="{76E3619A-78A3-B0EB-0E27-9DC72EF387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6019800"/>
            <a:ext cx="1466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Continued…</a:t>
            </a:r>
          </a:p>
        </p:txBody>
      </p:sp>
      <p:pic>
        <p:nvPicPr>
          <p:cNvPr id="15364" name="Picture 1">
            <a:extLst>
              <a:ext uri="{FF2B5EF4-FFF2-40B4-BE49-F238E27FC236}">
                <a16:creationId xmlns:a16="http://schemas.microsoft.com/office/drawing/2014/main" id="{F6460058-0554-CF51-B425-48B13D4D8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8001000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A2BAFD41-2CDA-0072-6D13-83B6BF1631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/>
              <a:t> Statement</a:t>
            </a:r>
          </a:p>
        </p:txBody>
      </p:sp>
      <p:pic>
        <p:nvPicPr>
          <p:cNvPr id="16387" name="Picture 1">
            <a:extLst>
              <a:ext uri="{FF2B5EF4-FFF2-40B4-BE49-F238E27FC236}">
                <a16:creationId xmlns:a16="http://schemas.microsoft.com/office/drawing/2014/main" id="{C25F7A24-E575-4ACD-E8DE-32D429590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19200"/>
            <a:ext cx="6843713" cy="508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509C8-9778-F4A9-005C-0D3EBF74B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Flowchart for Program 4-2 Lines 22 and 23</a:t>
            </a:r>
          </a:p>
        </p:txBody>
      </p:sp>
      <p:pic>
        <p:nvPicPr>
          <p:cNvPr id="17411" name="Picture 3" descr="0404sowc copy">
            <a:extLst>
              <a:ext uri="{FF2B5EF4-FFF2-40B4-BE49-F238E27FC236}">
                <a16:creationId xmlns:a16="http://schemas.microsoft.com/office/drawing/2014/main" id="{F051A3FF-C2A0-29E7-67EC-1BF137101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763" y="2349500"/>
            <a:ext cx="4287837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127DEEF6-F063-FEC2-4DF3-18756E8F9D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/>
              <a:t> Statement Notes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758AA361-1A23-F8FE-DF84-3979CF2B4A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 sz="2800"/>
              <a:t>Do not place </a:t>
            </a:r>
            <a:r>
              <a:rPr lang="en-US" altLang="en-US" sz="2800">
                <a:latin typeface="Courier New" panose="02070309020205020404" pitchFamily="49" charset="0"/>
              </a:rPr>
              <a:t>;</a:t>
            </a:r>
            <a:r>
              <a:rPr lang="en-US" altLang="en-US" sz="2800"/>
              <a:t> after </a:t>
            </a:r>
            <a:r>
              <a:rPr lang="en-US" altLang="en-US" sz="2800">
                <a:latin typeface="Courier New" panose="02070309020205020404" pitchFamily="49" charset="0"/>
              </a:rPr>
              <a:t>(</a:t>
            </a:r>
            <a:r>
              <a:rPr lang="en-US" altLang="en-US" sz="2800" i="1">
                <a:latin typeface="Courier New" panose="02070309020205020404" pitchFamily="49" charset="0"/>
              </a:rPr>
              <a:t>expression</a:t>
            </a:r>
            <a:r>
              <a:rPr lang="en-US" altLang="en-US" sz="2800">
                <a:latin typeface="Courier New" panose="02070309020205020404" pitchFamily="49" charset="0"/>
              </a:rPr>
              <a:t>)</a:t>
            </a:r>
            <a:endParaRPr lang="en-US" altLang="en-US" sz="2800"/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 sz="2800"/>
              <a:t>Place </a:t>
            </a:r>
            <a:r>
              <a:rPr lang="en-US" altLang="en-US" sz="2800" i="1">
                <a:latin typeface="Courier New" panose="02070309020205020404" pitchFamily="49" charset="0"/>
              </a:rPr>
              <a:t>statement</a:t>
            </a:r>
            <a:r>
              <a:rPr lang="en-US" altLang="en-US" sz="2800">
                <a:latin typeface="Courier New" panose="02070309020205020404" pitchFamily="49" charset="0"/>
              </a:rPr>
              <a:t>;</a:t>
            </a:r>
            <a:r>
              <a:rPr lang="en-US" altLang="en-US" sz="2800"/>
              <a:t> on a separate line after </a:t>
            </a:r>
            <a:r>
              <a:rPr lang="en-US" altLang="en-US" sz="2800">
                <a:latin typeface="Courier New" panose="02070309020205020404" pitchFamily="49" charset="0"/>
              </a:rPr>
              <a:t>(</a:t>
            </a:r>
            <a:r>
              <a:rPr lang="en-US" altLang="en-US" sz="2800" i="1">
                <a:latin typeface="Courier New" panose="02070309020205020404" pitchFamily="49" charset="0"/>
              </a:rPr>
              <a:t>expression</a:t>
            </a:r>
            <a:r>
              <a:rPr lang="en-US" altLang="en-US" sz="2800">
                <a:latin typeface="Courier New" panose="02070309020205020404" pitchFamily="49" charset="0"/>
              </a:rPr>
              <a:t>)</a:t>
            </a:r>
            <a:r>
              <a:rPr lang="en-US" altLang="en-US" sz="2800"/>
              <a:t>, indented:</a:t>
            </a:r>
            <a:br>
              <a:rPr lang="en-US" altLang="en-US" sz="2800"/>
            </a:br>
            <a:endParaRPr lang="en-US" altLang="en-US" sz="2800"/>
          </a:p>
          <a:p>
            <a:pPr marL="457200" lvl="1" indent="0"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	if (score &gt; 90)</a:t>
            </a:r>
          </a:p>
          <a:p>
            <a:pPr marL="457200" lvl="1" indent="0"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	   grade = 'A';</a:t>
            </a:r>
            <a:br>
              <a:rPr lang="en-US" altLang="en-US" sz="2400">
                <a:latin typeface="Courier New" panose="02070309020205020404" pitchFamily="49" charset="0"/>
              </a:rPr>
            </a:br>
            <a:endParaRPr lang="en-US" altLang="en-US" sz="2400"/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 sz="2800"/>
              <a:t>Be careful testing </a:t>
            </a:r>
            <a:r>
              <a:rPr lang="en-US" altLang="en-US" sz="2800">
                <a:latin typeface="Courier New" panose="02070309020205020404" pitchFamily="49" charset="0"/>
              </a:rPr>
              <a:t>float</a:t>
            </a:r>
            <a:r>
              <a:rPr lang="en-US" altLang="en-US" sz="2800"/>
              <a:t>s and </a:t>
            </a:r>
            <a:r>
              <a:rPr lang="en-US" altLang="en-US" sz="2800">
                <a:latin typeface="Courier New" panose="02070309020205020404" pitchFamily="49" charset="0"/>
              </a:rPr>
              <a:t>double</a:t>
            </a:r>
            <a:r>
              <a:rPr lang="en-US" altLang="en-US" sz="2800"/>
              <a:t>s for equality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 sz="2800">
                <a:latin typeface="Courier New" panose="02070309020205020404" pitchFamily="49" charset="0"/>
              </a:rPr>
              <a:t>0</a:t>
            </a:r>
            <a:r>
              <a:rPr lang="en-US" altLang="en-US" sz="2800"/>
              <a:t> is </a:t>
            </a:r>
            <a:r>
              <a:rPr lang="en-US" altLang="en-US" sz="2800">
                <a:latin typeface="Courier New" panose="02070309020205020404" pitchFamily="49" charset="0"/>
              </a:rPr>
              <a:t>false</a:t>
            </a:r>
            <a:r>
              <a:rPr lang="en-US" altLang="en-US" sz="2800"/>
              <a:t>; any other value is </a:t>
            </a:r>
            <a:r>
              <a:rPr lang="en-US" altLang="en-US" sz="2800">
                <a:latin typeface="Courier New" panose="02070309020205020404" pitchFamily="49" charset="0"/>
              </a:rPr>
              <a:t>true</a:t>
            </a:r>
          </a:p>
          <a:p>
            <a:pPr>
              <a:buFontTx/>
              <a:buChar char="•"/>
            </a:pPr>
            <a:endParaRPr lang="en-US" altLang="en-US" sz="2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CB128E79-DB4C-46E4-CC06-640272F0F9F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4.3</a:t>
            </a:r>
          </a:p>
        </p:txBody>
      </p:sp>
      <p:sp>
        <p:nvSpPr>
          <p:cNvPr id="19459" name="Subtitle 2">
            <a:extLst>
              <a:ext uri="{FF2B5EF4-FFF2-40B4-BE49-F238E27FC236}">
                <a16:creationId xmlns:a16="http://schemas.microsoft.com/office/drawing/2014/main" id="{654141D3-EA6B-57E2-BE3A-780DEE61B65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Expanding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/>
              <a:t> Statement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F74E73C7-0D4A-3B92-0C08-140FD26A54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Expanding the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/>
              <a:t> Statement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B0381FD6-C640-2854-5172-FBA692105E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Char char="•"/>
            </a:pPr>
            <a:r>
              <a:rPr lang="en-US" altLang="en-US" sz="2800"/>
              <a:t>To execute more than one statement as part of an </a:t>
            </a:r>
            <a:r>
              <a:rPr lang="en-US" altLang="en-US" sz="2800">
                <a:latin typeface="Courier New" panose="02070309020205020404" pitchFamily="49" charset="0"/>
              </a:rPr>
              <a:t>if</a:t>
            </a:r>
            <a:r>
              <a:rPr lang="en-US" altLang="en-US" sz="2800"/>
              <a:t> statement, enclose them in </a:t>
            </a:r>
            <a:r>
              <a:rPr lang="en-US" altLang="en-US" sz="2800">
                <a:latin typeface="Courier New" panose="02070309020205020404" pitchFamily="49" charset="0"/>
              </a:rPr>
              <a:t>{ }</a:t>
            </a:r>
            <a:r>
              <a:rPr lang="en-US" altLang="en-US" sz="2800"/>
              <a:t>:</a:t>
            </a:r>
            <a:br>
              <a:rPr lang="en-US" altLang="en-US" sz="2800"/>
            </a:br>
            <a:endParaRPr lang="en-US" altLang="en-US" sz="2800"/>
          </a:p>
          <a:p>
            <a:pPr lvl="1">
              <a:buFontTx/>
              <a:buNone/>
            </a:pPr>
            <a:r>
              <a:rPr lang="en-US" altLang="en-US" sz="2400"/>
              <a:t>	</a:t>
            </a:r>
            <a:r>
              <a:rPr lang="en-US" altLang="en-US" sz="2400">
                <a:latin typeface="Courier New" panose="02070309020205020404" pitchFamily="49" charset="0"/>
              </a:rPr>
              <a:t>if (score &gt; 90)</a:t>
            </a:r>
          </a:p>
          <a:p>
            <a:pPr lvl="1"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	{</a:t>
            </a:r>
          </a:p>
          <a:p>
            <a:pPr lvl="1"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		   grade = 'A';</a:t>
            </a:r>
          </a:p>
          <a:p>
            <a:pPr lvl="1"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		   cout &lt;&lt; "Good Job!\n";</a:t>
            </a:r>
          </a:p>
          <a:p>
            <a:pPr lvl="1"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	}</a:t>
            </a:r>
            <a:br>
              <a:rPr lang="en-US" altLang="en-US" sz="2400">
                <a:latin typeface="Courier New" panose="02070309020205020404" pitchFamily="49" charset="0"/>
              </a:rPr>
            </a:br>
            <a:endParaRPr lang="en-US" altLang="en-US" sz="2400"/>
          </a:p>
          <a:p>
            <a:pPr>
              <a:buFontTx/>
              <a:buChar char="•"/>
            </a:pPr>
            <a:r>
              <a:rPr lang="en-US" altLang="en-US" sz="2800"/>
              <a:t> </a:t>
            </a:r>
            <a:r>
              <a:rPr lang="en-US" altLang="en-US" sz="2800">
                <a:latin typeface="Courier New" panose="02070309020205020404" pitchFamily="49" charset="0"/>
              </a:rPr>
              <a:t>{ }</a:t>
            </a:r>
            <a:r>
              <a:rPr lang="en-US" altLang="en-US" sz="2800"/>
              <a:t> creates a </a:t>
            </a:r>
            <a:r>
              <a:rPr lang="en-US" altLang="en-US" sz="2800" u="sng"/>
              <a:t>block</a:t>
            </a:r>
            <a:r>
              <a:rPr lang="en-US" altLang="en-US" sz="2800"/>
              <a:t> of code</a:t>
            </a:r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6C74090F-3BB5-3263-730D-9709061D0DC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4.4</a:t>
            </a:r>
          </a:p>
        </p:txBody>
      </p:sp>
      <p:sp>
        <p:nvSpPr>
          <p:cNvPr id="21507" name="Subtitle 2">
            <a:extLst>
              <a:ext uri="{FF2B5EF4-FFF2-40B4-BE49-F238E27FC236}">
                <a16:creationId xmlns:a16="http://schemas.microsoft.com/office/drawing/2014/main" id="{2A947654-0F5D-A23C-4678-6E79E8A6556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if/else</a:t>
            </a:r>
            <a:r>
              <a:rPr lang="en-US" altLang="en-US"/>
              <a:t> Statement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EA4800EB-2595-CCE8-0596-E786550E57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if/else</a:t>
            </a:r>
            <a:r>
              <a:rPr lang="en-US" altLang="en-US"/>
              <a:t> statement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F4DBD76D-1D97-9264-B165-A524DF63C6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Provides two possible paths of execution</a:t>
            </a:r>
          </a:p>
          <a:p>
            <a:pPr>
              <a:buFontTx/>
              <a:buChar char="•"/>
            </a:pPr>
            <a:r>
              <a:rPr lang="en-US" altLang="en-US"/>
              <a:t>Performs one statement or block if the </a:t>
            </a:r>
            <a:r>
              <a:rPr lang="en-US" altLang="en-US" i="1">
                <a:latin typeface="Courier New" panose="02070309020205020404" pitchFamily="49" charset="0"/>
              </a:rPr>
              <a:t>expression</a:t>
            </a:r>
            <a:r>
              <a:rPr lang="en-US" altLang="en-US"/>
              <a:t> is true, otherwise performs another statement or block.</a:t>
            </a:r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>
            <a:extLst>
              <a:ext uri="{FF2B5EF4-FFF2-40B4-BE49-F238E27FC236}">
                <a16:creationId xmlns:a16="http://schemas.microsoft.com/office/drawing/2014/main" id="{85579C84-3F80-86CF-7AAE-26B767EABB2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4.1</a:t>
            </a:r>
          </a:p>
        </p:txBody>
      </p:sp>
      <p:sp>
        <p:nvSpPr>
          <p:cNvPr id="5123" name="Rectangle 5">
            <a:extLst>
              <a:ext uri="{FF2B5EF4-FFF2-40B4-BE49-F238E27FC236}">
                <a16:creationId xmlns:a16="http://schemas.microsoft.com/office/drawing/2014/main" id="{27FFA47C-EACE-D18C-3E92-1CA030E47A1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Relational Operators</a:t>
            </a:r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F512001F-2594-D180-BF82-35BE75468F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if/else</a:t>
            </a:r>
            <a:r>
              <a:rPr lang="en-US" altLang="en-US"/>
              <a:t> statement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8DB1E609-2F3D-881A-7799-E441E80841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General Format:</a:t>
            </a:r>
            <a:br>
              <a:rPr lang="en-US" altLang="en-US"/>
            </a:br>
            <a:endParaRPr lang="en-US" altLang="en-US"/>
          </a:p>
          <a:p>
            <a:pPr lvl="1">
              <a:buFontTx/>
              <a:buNone/>
            </a:pPr>
            <a:r>
              <a:rPr lang="en-US" altLang="en-US"/>
              <a:t>	</a:t>
            </a:r>
            <a:r>
              <a:rPr lang="en-US" altLang="en-US">
                <a:latin typeface="Courier New" panose="02070309020205020404" pitchFamily="49" charset="0"/>
              </a:rPr>
              <a:t>if (</a:t>
            </a:r>
            <a:r>
              <a:rPr lang="en-US" altLang="en-US" i="1">
                <a:latin typeface="Courier New" panose="02070309020205020404" pitchFamily="49" charset="0"/>
              </a:rPr>
              <a:t>expression</a:t>
            </a:r>
            <a:r>
              <a:rPr lang="en-US" altLang="en-US">
                <a:latin typeface="Courier New" panose="02070309020205020404" pitchFamily="49" charset="0"/>
              </a:rPr>
              <a:t>)</a:t>
            </a:r>
          </a:p>
          <a:p>
            <a:pPr lvl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   </a:t>
            </a:r>
            <a:r>
              <a:rPr lang="en-US" altLang="en-US" i="1">
                <a:latin typeface="Courier New" panose="02070309020205020404" pitchFamily="49" charset="0"/>
              </a:rPr>
              <a:t>statement1</a:t>
            </a:r>
            <a:r>
              <a:rPr lang="en-US" altLang="en-US">
                <a:latin typeface="Courier New" panose="02070309020205020404" pitchFamily="49" charset="0"/>
              </a:rPr>
              <a:t>;  // or block</a:t>
            </a:r>
          </a:p>
          <a:p>
            <a:pPr lvl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else</a:t>
            </a:r>
          </a:p>
          <a:p>
            <a:pPr lvl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   </a:t>
            </a:r>
            <a:r>
              <a:rPr lang="en-US" altLang="en-US" i="1">
                <a:latin typeface="Courier New" panose="02070309020205020404" pitchFamily="49" charset="0"/>
              </a:rPr>
              <a:t>statement2</a:t>
            </a:r>
            <a:r>
              <a:rPr lang="en-US" altLang="en-US">
                <a:latin typeface="Courier New" panose="02070309020205020404" pitchFamily="49" charset="0"/>
              </a:rPr>
              <a:t>;  // or block</a:t>
            </a:r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7C910BA5-E31F-AA7B-B711-19351F2F94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if/else</a:t>
            </a:r>
            <a:r>
              <a:rPr lang="en-US" altLang="en-US"/>
              <a:t>-What Happens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A16D0798-38AC-D6A3-EA5A-A8670D793C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Times" panose="02020603050405020304" pitchFamily="18" charset="0"/>
              <a:buNone/>
            </a:pPr>
            <a:r>
              <a:rPr lang="en-US" altLang="en-US" sz="2400"/>
              <a:t>To evaluate: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/>
              <a:t>	</a:t>
            </a:r>
            <a:r>
              <a:rPr lang="en-US" altLang="en-US" sz="2000">
                <a:latin typeface="Courier New" panose="02070309020205020404" pitchFamily="49" charset="0"/>
              </a:rPr>
              <a:t>if (</a:t>
            </a:r>
            <a:r>
              <a:rPr lang="en-US" altLang="en-US" sz="2000" i="1">
                <a:latin typeface="Courier New" panose="02070309020205020404" pitchFamily="49" charset="0"/>
              </a:rPr>
              <a:t>expression</a:t>
            </a:r>
            <a:r>
              <a:rPr lang="en-US" altLang="en-US" sz="2000">
                <a:latin typeface="Courier New" panose="02070309020205020404" pitchFamily="49" charset="0"/>
              </a:rPr>
              <a:t>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   </a:t>
            </a:r>
            <a:r>
              <a:rPr lang="en-US" altLang="en-US" sz="2000" i="1">
                <a:latin typeface="Courier New" panose="02070309020205020404" pitchFamily="49" charset="0"/>
              </a:rPr>
              <a:t>statement1</a:t>
            </a:r>
            <a:r>
              <a:rPr lang="en-US" altLang="en-US" sz="2000">
                <a:latin typeface="Courier New" panose="02070309020205020404" pitchFamily="49" charset="0"/>
              </a:rPr>
              <a:t>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else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   </a:t>
            </a:r>
            <a:r>
              <a:rPr lang="en-US" altLang="en-US" sz="2000" i="1">
                <a:latin typeface="Courier New" panose="02070309020205020404" pitchFamily="49" charset="0"/>
              </a:rPr>
              <a:t>statement2</a:t>
            </a:r>
            <a:r>
              <a:rPr lang="en-US" altLang="en-US" sz="2000">
                <a:latin typeface="Courier New" panose="02070309020205020404" pitchFamily="49" charset="0"/>
              </a:rPr>
              <a:t>;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2000"/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 sz="2400"/>
              <a:t>If the </a:t>
            </a:r>
            <a:r>
              <a:rPr lang="en-US" altLang="en-US" sz="2400" i="1">
                <a:latin typeface="Courier New" panose="02070309020205020404" pitchFamily="49" charset="0"/>
              </a:rPr>
              <a:t>expression</a:t>
            </a:r>
            <a:r>
              <a:rPr lang="en-US" altLang="en-US" sz="2400"/>
              <a:t> is </a:t>
            </a:r>
            <a:r>
              <a:rPr lang="en-US" altLang="en-US" sz="2400">
                <a:latin typeface="Courier New" panose="02070309020205020404" pitchFamily="49" charset="0"/>
              </a:rPr>
              <a:t>true</a:t>
            </a:r>
            <a:r>
              <a:rPr lang="en-US" altLang="en-US" sz="2400"/>
              <a:t>, then </a:t>
            </a:r>
            <a:r>
              <a:rPr lang="en-US" altLang="en-US" sz="2400" i="1">
                <a:latin typeface="Courier New" panose="02070309020205020404" pitchFamily="49" charset="0"/>
              </a:rPr>
              <a:t>statement1</a:t>
            </a:r>
            <a:r>
              <a:rPr lang="en-US" altLang="en-US" sz="2400"/>
              <a:t> is executed and </a:t>
            </a:r>
            <a:r>
              <a:rPr lang="en-US" altLang="en-US" sz="2400" i="1">
                <a:latin typeface="Courier New" panose="02070309020205020404" pitchFamily="49" charset="0"/>
              </a:rPr>
              <a:t>statement2</a:t>
            </a:r>
            <a:r>
              <a:rPr lang="en-US" altLang="en-US" sz="2400"/>
              <a:t> is skipped.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 sz="2400"/>
              <a:t>If the </a:t>
            </a:r>
            <a:r>
              <a:rPr lang="en-US" altLang="en-US" sz="2400" i="1">
                <a:latin typeface="Courier New" panose="02070309020205020404" pitchFamily="49" charset="0"/>
              </a:rPr>
              <a:t>expression</a:t>
            </a:r>
            <a:r>
              <a:rPr lang="en-US" altLang="en-US" sz="2400"/>
              <a:t> is </a:t>
            </a:r>
            <a:r>
              <a:rPr lang="en-US" altLang="en-US" sz="2400" i="1">
                <a:latin typeface="Courier New" panose="02070309020205020404" pitchFamily="49" charset="0"/>
              </a:rPr>
              <a:t>false</a:t>
            </a:r>
            <a:r>
              <a:rPr lang="en-US" altLang="en-US" sz="2400"/>
              <a:t>, then </a:t>
            </a:r>
            <a:r>
              <a:rPr lang="en-US" altLang="en-US" sz="2400" i="1">
                <a:latin typeface="Courier New" panose="02070309020205020404" pitchFamily="49" charset="0"/>
              </a:rPr>
              <a:t>statement1</a:t>
            </a:r>
            <a:r>
              <a:rPr lang="en-US" altLang="en-US" sz="2400"/>
              <a:t> is skipped and </a:t>
            </a:r>
            <a:r>
              <a:rPr lang="en-US" altLang="en-US" sz="2400" i="1">
                <a:latin typeface="Courier New" panose="02070309020205020404" pitchFamily="49" charset="0"/>
              </a:rPr>
              <a:t>statement2</a:t>
            </a:r>
            <a:r>
              <a:rPr lang="en-US" altLang="en-US" sz="2400"/>
              <a:t> is executed.</a:t>
            </a:r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B779F-40AF-3D59-D299-9519446FF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The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if/else</a:t>
            </a:r>
            <a:r>
              <a:rPr lang="en-US" dirty="0"/>
              <a:t> statement and Modulus Operator</a:t>
            </a:r>
          </a:p>
        </p:txBody>
      </p:sp>
      <p:pic>
        <p:nvPicPr>
          <p:cNvPr id="25603" name="Picture 2">
            <a:extLst>
              <a:ext uri="{FF2B5EF4-FFF2-40B4-BE49-F238E27FC236}">
                <a16:creationId xmlns:a16="http://schemas.microsoft.com/office/drawing/2014/main" id="{D237D905-EA41-5749-174E-429F4C43B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452563"/>
            <a:ext cx="7521575" cy="487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4CA2F2C-9317-3AD5-49FD-DD4399CC3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2895600"/>
            <a:ext cx="5370513" cy="99060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1D9A1-A14F-502F-9CFF-0611F0E91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Flowchart for Program 4-8 Lines 14 through 18</a:t>
            </a:r>
          </a:p>
        </p:txBody>
      </p:sp>
      <p:pic>
        <p:nvPicPr>
          <p:cNvPr id="26627" name="Picture 3" descr="0406sowc copy">
            <a:extLst>
              <a:ext uri="{FF2B5EF4-FFF2-40B4-BE49-F238E27FC236}">
                <a16:creationId xmlns:a16="http://schemas.microsoft.com/office/drawing/2014/main" id="{B378B566-AEA2-5622-A480-C2B161EF2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133600"/>
            <a:ext cx="5638800" cy="319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61B10-7EEE-0A6F-A910-2F930986D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Testing the Divisor in Program 4-9</a:t>
            </a:r>
          </a:p>
        </p:txBody>
      </p:sp>
      <p:sp>
        <p:nvSpPr>
          <p:cNvPr id="27651" name="TextBox 4">
            <a:extLst>
              <a:ext uri="{FF2B5EF4-FFF2-40B4-BE49-F238E27FC236}">
                <a16:creationId xmlns:a16="http://schemas.microsoft.com/office/drawing/2014/main" id="{C2FF1519-320F-9AFB-B8D5-5090834A08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6019800"/>
            <a:ext cx="1466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Continued…</a:t>
            </a:r>
          </a:p>
        </p:txBody>
      </p:sp>
      <p:pic>
        <p:nvPicPr>
          <p:cNvPr id="27652" name="Picture 2">
            <a:extLst>
              <a:ext uri="{FF2B5EF4-FFF2-40B4-BE49-F238E27FC236}">
                <a16:creationId xmlns:a16="http://schemas.microsoft.com/office/drawing/2014/main" id="{DF70969F-5412-F83A-1066-1C31671D3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43000"/>
            <a:ext cx="7170738" cy="475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1BC0F-AC97-7507-CB31-BD666525A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Testing the Divisor in Program 4-9</a:t>
            </a:r>
          </a:p>
        </p:txBody>
      </p:sp>
      <p:pic>
        <p:nvPicPr>
          <p:cNvPr id="28675" name="Picture 2">
            <a:extLst>
              <a:ext uri="{FF2B5EF4-FFF2-40B4-BE49-F238E27FC236}">
                <a16:creationId xmlns:a16="http://schemas.microsoft.com/office/drawing/2014/main" id="{C51188B5-7A7E-2B28-4B11-EF53ADC03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95400"/>
            <a:ext cx="6858000" cy="497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8AD11718-4742-CDEB-6128-25C617C6634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4.5</a:t>
            </a:r>
          </a:p>
        </p:txBody>
      </p:sp>
      <p:sp>
        <p:nvSpPr>
          <p:cNvPr id="29699" name="Subtitle 2">
            <a:extLst>
              <a:ext uri="{FF2B5EF4-FFF2-40B4-BE49-F238E27FC236}">
                <a16:creationId xmlns:a16="http://schemas.microsoft.com/office/drawing/2014/main" id="{212B98E6-09D9-D5C5-DAB0-D56896EC017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Nested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/>
              <a:t> Statements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C96135F3-F49A-A700-E90C-531F5532FB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Nested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/>
              <a:t> Statements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520CEDED-EBF7-3915-1BFB-910D8853DE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An </a:t>
            </a:r>
            <a:r>
              <a:rPr lang="en-US" altLang="en-US">
                <a:latin typeface="Courier New" panose="02070309020205020404" pitchFamily="49" charset="0"/>
              </a:rPr>
              <a:t>if</a:t>
            </a:r>
            <a:r>
              <a:rPr lang="en-US" altLang="en-US"/>
              <a:t> statement that is nested inside another </a:t>
            </a:r>
            <a:r>
              <a:rPr lang="en-US" altLang="en-US">
                <a:latin typeface="Courier New" panose="02070309020205020404" pitchFamily="49" charset="0"/>
              </a:rPr>
              <a:t>if</a:t>
            </a:r>
            <a:r>
              <a:rPr lang="en-US" altLang="en-US"/>
              <a:t> statement</a:t>
            </a:r>
          </a:p>
          <a:p>
            <a:pPr>
              <a:buFontTx/>
              <a:buChar char="•"/>
            </a:pPr>
            <a:r>
              <a:rPr lang="en-US" altLang="en-US"/>
              <a:t>Nested </a:t>
            </a:r>
            <a:r>
              <a:rPr lang="en-US" altLang="en-US">
                <a:latin typeface="Courier New" panose="02070309020205020404" pitchFamily="49" charset="0"/>
              </a:rPr>
              <a:t>if</a:t>
            </a:r>
            <a:r>
              <a:rPr lang="en-US" altLang="en-US"/>
              <a:t> statements can be used to test more than one condition</a:t>
            </a:r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E50A3-60BA-F004-8172-F5DDFDEA6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Flowchart for a Nested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/>
              <a:t> Statement</a:t>
            </a:r>
          </a:p>
        </p:txBody>
      </p:sp>
      <p:pic>
        <p:nvPicPr>
          <p:cNvPr id="31747" name="Picture 5" descr="Figure 4-7">
            <a:extLst>
              <a:ext uri="{FF2B5EF4-FFF2-40B4-BE49-F238E27FC236}">
                <a16:creationId xmlns:a16="http://schemas.microsoft.com/office/drawing/2014/main" id="{CC78C218-C2D4-DCE0-67EE-EE703675D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88" y="1600200"/>
            <a:ext cx="6829425" cy="481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9BECBA6A-EBFC-9F4B-F41C-A72F1437CC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Nested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/>
              <a:t> Statements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01A163D0-892A-6B61-0C10-2A8787A203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From Program 4-10</a:t>
            </a:r>
          </a:p>
          <a:p>
            <a:pPr>
              <a:buFontTx/>
              <a:buChar char="•"/>
            </a:pPr>
            <a:endParaRPr lang="en-US" altLang="en-US"/>
          </a:p>
        </p:txBody>
      </p:sp>
      <p:pic>
        <p:nvPicPr>
          <p:cNvPr id="32772" name="Picture 4" descr="Pink tissue paper">
            <a:extLst>
              <a:ext uri="{FF2B5EF4-FFF2-40B4-BE49-F238E27FC236}">
                <a16:creationId xmlns:a16="http://schemas.microsoft.com/office/drawing/2014/main" id="{B1DDE155-68A1-B5D2-64F0-144078A47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87650"/>
            <a:ext cx="8229600" cy="292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48A5AAE-A305-AACE-3913-8E70DB433C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Relational Operators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F66E208A-A7CF-54A3-EE4D-5BF07E43C3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Used to compare numbers to determine relative order</a:t>
            </a:r>
          </a:p>
          <a:p>
            <a:pPr>
              <a:buFontTx/>
              <a:buChar char="•"/>
            </a:pPr>
            <a:r>
              <a:rPr lang="en-US" altLang="en-US"/>
              <a:t>Operators:</a:t>
            </a:r>
          </a:p>
          <a:p>
            <a:pPr eaLnBrk="1" hangingPunct="1">
              <a:buFontTx/>
              <a:buChar char="•"/>
            </a:pPr>
            <a:endParaRPr lang="en-US" altLang="en-US"/>
          </a:p>
        </p:txBody>
      </p:sp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B793EC9C-AB71-AEDB-8EF9-7A89BA8215BC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3581400"/>
          <a:ext cx="6096000" cy="222885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&gt;</a:t>
                      </a:r>
                    </a:p>
                  </a:txBody>
                  <a:tcPr marT="44760" marB="4476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Greater than</a:t>
                      </a:r>
                    </a:p>
                  </a:txBody>
                  <a:tcPr marT="44760" marB="4476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&lt;</a:t>
                      </a:r>
                    </a:p>
                  </a:txBody>
                  <a:tcPr marT="44760" marB="4476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Less than</a:t>
                      </a:r>
                    </a:p>
                  </a:txBody>
                  <a:tcPr marT="44760" marB="4476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&gt;=</a:t>
                      </a:r>
                    </a:p>
                  </a:txBody>
                  <a:tcPr marT="44760" marB="4476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Greater than or equal to</a:t>
                      </a:r>
                    </a:p>
                  </a:txBody>
                  <a:tcPr marT="44760" marB="4476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&lt;=</a:t>
                      </a:r>
                    </a:p>
                  </a:txBody>
                  <a:tcPr marT="44760" marB="4476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Less than or equal to</a:t>
                      </a:r>
                    </a:p>
                  </a:txBody>
                  <a:tcPr marT="44760" marB="4476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==</a:t>
                      </a:r>
                    </a:p>
                  </a:txBody>
                  <a:tcPr marT="44760" marB="4476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Equal to</a:t>
                      </a:r>
                    </a:p>
                  </a:txBody>
                  <a:tcPr marT="44760" marB="4476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!=</a:t>
                      </a:r>
                    </a:p>
                  </a:txBody>
                  <a:tcPr marT="44760" marB="4476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Not equal to</a:t>
                      </a:r>
                    </a:p>
                  </a:txBody>
                  <a:tcPr marT="44760" marB="4476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DBE08F80-EF9E-7415-05C9-C190017167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Nested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/>
              <a:t> Statements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5714CFAA-FE2D-B8B5-66CE-CA53B79533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165225"/>
            <a:ext cx="8229600" cy="4525963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/>
              <a:t>Another example, from Program 4-11</a:t>
            </a:r>
          </a:p>
        </p:txBody>
      </p:sp>
      <p:pic>
        <p:nvPicPr>
          <p:cNvPr id="33796" name="Picture 4" descr="Pink tissue paper">
            <a:extLst>
              <a:ext uri="{FF2B5EF4-FFF2-40B4-BE49-F238E27FC236}">
                <a16:creationId xmlns:a16="http://schemas.microsoft.com/office/drawing/2014/main" id="{93D47CBA-4A26-E432-AF42-9F32E0FE7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828800"/>
            <a:ext cx="61849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82C8A0DB-E566-18C0-1CE4-2A0BF9F2E6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Use Proper Indentation!</a:t>
            </a:r>
          </a:p>
        </p:txBody>
      </p:sp>
      <p:pic>
        <p:nvPicPr>
          <p:cNvPr id="34819" name="Picture 4" descr="Figure 4-8">
            <a:extLst>
              <a:ext uri="{FF2B5EF4-FFF2-40B4-BE49-F238E27FC236}">
                <a16:creationId xmlns:a16="http://schemas.microsoft.com/office/drawing/2014/main" id="{CB1EE37D-6061-17C9-87B4-F107A647967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2051786"/>
            <a:ext cx="7543800" cy="3611679"/>
          </a:xfr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1EC98500-3889-2B73-FAF8-8D5D09F8BCD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4.6</a:t>
            </a:r>
          </a:p>
        </p:txBody>
      </p:sp>
      <p:sp>
        <p:nvSpPr>
          <p:cNvPr id="35843" name="Subtitle 2">
            <a:extLst>
              <a:ext uri="{FF2B5EF4-FFF2-40B4-BE49-F238E27FC236}">
                <a16:creationId xmlns:a16="http://schemas.microsoft.com/office/drawing/2014/main" id="{BEF8B7E0-859A-18AD-3F9A-A934C762A49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if/else if</a:t>
            </a:r>
            <a:r>
              <a:rPr lang="en-US" altLang="en-US">
                <a:cs typeface="Courier New" panose="02070309020205020404" pitchFamily="49" charset="0"/>
              </a:rPr>
              <a:t> </a:t>
            </a:r>
            <a:r>
              <a:rPr lang="en-US" altLang="en-US"/>
              <a:t>Statement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A615F666-9488-BFBF-C7DC-668C8AADEB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if/else if </a:t>
            </a:r>
            <a:r>
              <a:rPr lang="en-US" altLang="en-US"/>
              <a:t>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5814F-C887-02D5-3FAB-36ED650BF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dirty="0"/>
              <a:t>Tests a series of conditions until one is found to be true</a:t>
            </a:r>
          </a:p>
          <a:p>
            <a:pPr>
              <a:lnSpc>
                <a:spcPct val="90000"/>
              </a:lnSpc>
              <a:defRPr/>
            </a:pPr>
            <a:r>
              <a:rPr lang="en-US" dirty="0"/>
              <a:t>Often simpler than using nested </a:t>
            </a:r>
            <a:r>
              <a:rPr lang="en-US" dirty="0">
                <a:latin typeface="Courier New" pitchFamily="-16" charset="0"/>
              </a:rPr>
              <a:t>if/else</a:t>
            </a:r>
            <a:r>
              <a:rPr lang="en-US" dirty="0"/>
              <a:t> statements</a:t>
            </a:r>
          </a:p>
          <a:p>
            <a:pPr>
              <a:lnSpc>
                <a:spcPct val="90000"/>
              </a:lnSpc>
              <a:defRPr/>
            </a:pPr>
            <a:r>
              <a:rPr lang="en-US" dirty="0"/>
              <a:t>Can be used to model thought processes such as: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"If it is raining, take an umbrella, </a:t>
            </a:r>
            <a:br>
              <a:rPr lang="en-US" dirty="0"/>
            </a:br>
            <a:r>
              <a:rPr lang="en-US" dirty="0"/>
              <a:t>else, if it is windy, take a hat, </a:t>
            </a:r>
            <a:br>
              <a:rPr lang="en-US" dirty="0"/>
            </a:br>
            <a:r>
              <a:rPr lang="en-US" dirty="0"/>
              <a:t>else, take sunglasses”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053236D7-90E2-03C3-B27A-51302BF955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if/else if </a:t>
            </a:r>
            <a:r>
              <a:rPr lang="en-US" altLang="en-US"/>
              <a:t>Format</a:t>
            </a:r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335DA215-C423-C9CD-D116-7B9E5B85EE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if (</a:t>
            </a:r>
            <a:r>
              <a:rPr lang="en-US" altLang="en-US" i="1">
                <a:latin typeface="Courier New" panose="02070309020205020404" pitchFamily="49" charset="0"/>
              </a:rPr>
              <a:t>expression</a:t>
            </a:r>
            <a:r>
              <a:rPr lang="en-US" altLang="en-US">
                <a:latin typeface="Courier New" panose="02070309020205020404" pitchFamily="49" charset="0"/>
              </a:rPr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	   </a:t>
            </a:r>
            <a:r>
              <a:rPr lang="en-US" altLang="en-US" i="1">
                <a:latin typeface="Courier New" panose="02070309020205020404" pitchFamily="49" charset="0"/>
              </a:rPr>
              <a:t>statement</a:t>
            </a:r>
            <a:r>
              <a:rPr lang="en-US" altLang="en-US" b="1" i="1">
                <a:latin typeface="Courier New" panose="02070309020205020404" pitchFamily="49" charset="0"/>
              </a:rPr>
              <a:t>1</a:t>
            </a:r>
            <a:r>
              <a:rPr lang="en-US" altLang="en-US">
                <a:latin typeface="Courier New" panose="02070309020205020404" pitchFamily="49" charset="0"/>
              </a:rPr>
              <a:t>;  // or block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else if (</a:t>
            </a:r>
            <a:r>
              <a:rPr lang="en-US" altLang="en-US" i="1">
                <a:latin typeface="Courier New" panose="02070309020205020404" pitchFamily="49" charset="0"/>
              </a:rPr>
              <a:t>expression</a:t>
            </a:r>
            <a:r>
              <a:rPr lang="en-US" altLang="en-US">
                <a:latin typeface="Courier New" panose="02070309020205020404" pitchFamily="49" charset="0"/>
              </a:rPr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	   </a:t>
            </a:r>
            <a:r>
              <a:rPr lang="en-US" altLang="en-US" i="1">
                <a:latin typeface="Courier New" panose="02070309020205020404" pitchFamily="49" charset="0"/>
              </a:rPr>
              <a:t>statement</a:t>
            </a:r>
            <a:r>
              <a:rPr lang="en-US" altLang="en-US" b="1" i="1">
                <a:latin typeface="Courier New" panose="02070309020205020404" pitchFamily="49" charset="0"/>
              </a:rPr>
              <a:t>2</a:t>
            </a:r>
            <a:r>
              <a:rPr lang="en-US" altLang="en-US">
                <a:latin typeface="Courier New" panose="02070309020205020404" pitchFamily="49" charset="0"/>
              </a:rPr>
              <a:t>;  // or block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	  . 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	  . // other else ifs 		  	  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else if (</a:t>
            </a:r>
            <a:r>
              <a:rPr lang="en-US" altLang="en-US" i="1">
                <a:latin typeface="Courier New" panose="02070309020205020404" pitchFamily="49" charset="0"/>
              </a:rPr>
              <a:t>expression</a:t>
            </a:r>
            <a:r>
              <a:rPr lang="en-US" altLang="en-US">
                <a:latin typeface="Courier New" panose="02070309020205020404" pitchFamily="49" charset="0"/>
              </a:rPr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	   </a:t>
            </a:r>
            <a:r>
              <a:rPr lang="en-US" altLang="en-US" i="1">
                <a:latin typeface="Courier New" panose="02070309020205020404" pitchFamily="49" charset="0"/>
              </a:rPr>
              <a:t>statement</a:t>
            </a:r>
            <a:r>
              <a:rPr lang="en-US" altLang="en-US" b="1" i="1">
                <a:latin typeface="Courier New" panose="02070309020205020404" pitchFamily="49" charset="0"/>
              </a:rPr>
              <a:t>n</a:t>
            </a:r>
            <a:r>
              <a:rPr lang="en-US" altLang="en-US">
                <a:latin typeface="Courier New" panose="02070309020205020404" pitchFamily="49" charset="0"/>
              </a:rPr>
              <a:t>;  // or block  </a:t>
            </a:r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EB425-AD06-BDCC-1A75-1DC94674F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The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if/else if </a:t>
            </a:r>
            <a:r>
              <a:rPr lang="en-US" dirty="0"/>
              <a:t>Statement in Program 4-13</a:t>
            </a:r>
          </a:p>
        </p:txBody>
      </p:sp>
      <p:pic>
        <p:nvPicPr>
          <p:cNvPr id="38915" name="Picture 2">
            <a:extLst>
              <a:ext uri="{FF2B5EF4-FFF2-40B4-BE49-F238E27FC236}">
                <a16:creationId xmlns:a16="http://schemas.microsoft.com/office/drawing/2014/main" id="{88BFEC63-B17A-734F-144B-5EA8C0C30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763" y="1905000"/>
            <a:ext cx="6340475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B39FF-59E1-23AE-748E-523A388EC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Using a Trailing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dirty="0"/>
              <a:t> to Catch Errors in Program 4-14</a:t>
            </a:r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F5E7A887-65F7-F57C-FE47-36825CA7EE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The trailing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/>
              <a:t> clause is optional, but it is best used to catch errors.</a:t>
            </a:r>
          </a:p>
        </p:txBody>
      </p:sp>
      <p:pic>
        <p:nvPicPr>
          <p:cNvPr id="39940" name="Picture 2">
            <a:extLst>
              <a:ext uri="{FF2B5EF4-FFF2-40B4-BE49-F238E27FC236}">
                <a16:creationId xmlns:a16="http://schemas.microsoft.com/office/drawing/2014/main" id="{F2A7E624-7B56-AC73-B9E0-DF283260F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538" y="2667000"/>
            <a:ext cx="5876925" cy="379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1" name="Line 6">
            <a:extLst>
              <a:ext uri="{FF2B5EF4-FFF2-40B4-BE49-F238E27FC236}">
                <a16:creationId xmlns:a16="http://schemas.microsoft.com/office/drawing/2014/main" id="{33DE009C-BE8D-6377-3B7F-0273A1BDF7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58000" y="4876800"/>
            <a:ext cx="1219200" cy="1312863"/>
          </a:xfrm>
          <a:prstGeom prst="line">
            <a:avLst/>
          </a:prstGeom>
          <a:noFill/>
          <a:ln w="25400">
            <a:solidFill>
              <a:srgbClr val="FA821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2" name="Rectangle 5">
            <a:extLst>
              <a:ext uri="{FF2B5EF4-FFF2-40B4-BE49-F238E27FC236}">
                <a16:creationId xmlns:a16="http://schemas.microsoft.com/office/drawing/2014/main" id="{622B4CAD-E120-C423-EFA1-51C38CAA8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429000"/>
            <a:ext cx="15240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rgbClr val="FA8218"/>
                </a:solidFill>
              </a:rPr>
              <a:t>This trailing </a:t>
            </a:r>
            <a:r>
              <a:rPr lang="en-US" altLang="en-US" sz="1800">
                <a:solidFill>
                  <a:srgbClr val="FA8218"/>
                </a:solidFill>
                <a:latin typeface="Courier New" panose="02070309020205020404" pitchFamily="49" charset="0"/>
              </a:rPr>
              <a:t>else</a:t>
            </a:r>
            <a:r>
              <a:rPr lang="en-US" altLang="en-US" sz="1800">
                <a:solidFill>
                  <a:srgbClr val="FA8218"/>
                </a:solidFill>
              </a:rPr>
              <a:t> catches invalid test scores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7AABAEDA-4C2B-E4D1-93AC-5D9DAB5F1E9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4.7</a:t>
            </a:r>
          </a:p>
        </p:txBody>
      </p:sp>
      <p:sp>
        <p:nvSpPr>
          <p:cNvPr id="40963" name="Subtitle 2">
            <a:extLst>
              <a:ext uri="{FF2B5EF4-FFF2-40B4-BE49-F238E27FC236}">
                <a16:creationId xmlns:a16="http://schemas.microsoft.com/office/drawing/2014/main" id="{82271105-FD32-2833-E8AC-700EE4FCB69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/>
              <a:t> Statement with Initialization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ADF6FF0B-0D50-5675-7354-CA3E2DAB57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/>
              <a:t> Statement Initialization</a:t>
            </a:r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66B5B5D0-E4F8-3CD5-0C34-3BD52BE1B6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z="2800"/>
              <a:t>A feature introduced in C++17</a:t>
            </a:r>
          </a:p>
          <a:p>
            <a:pPr>
              <a:buFontTx/>
              <a:buChar char="•"/>
            </a:pP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800"/>
              <a:t> statements can have an optional initialization clause that is executed before the conditional expression is evaluated</a:t>
            </a:r>
          </a:p>
          <a:p>
            <a:pPr>
              <a:buFontTx/>
              <a:buChar char="•"/>
            </a:pPr>
            <a:r>
              <a:rPr lang="en-US" altLang="en-US" sz="2800"/>
              <a:t>General format: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AA72FB-5010-3277-CB23-97544E92687B}"/>
              </a:ext>
            </a:extLst>
          </p:cNvPr>
          <p:cNvSpPr txBox="1"/>
          <p:nvPr/>
        </p:nvSpPr>
        <p:spPr>
          <a:xfrm>
            <a:off x="914400" y="4114800"/>
            <a:ext cx="7010400" cy="17541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 (</a:t>
            </a:r>
            <a:r>
              <a:rPr lang="en-US" i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initialization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i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expression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statement;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statement;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// Place as many statements here as necessary.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60CBF2E5-EA28-96DA-EB95-2E9FBBE880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/>
              <a:t> Statement Initialization</a:t>
            </a:r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5F234EEB-3BE6-4BD4-DC9C-E5F349B494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z="2800"/>
              <a:t>General format of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800"/>
              <a:t>-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 sz="2800"/>
              <a:t> with initialization: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A84476-2C18-7DB7-283C-5C7B82A9B3E5}"/>
              </a:ext>
            </a:extLst>
          </p:cNvPr>
          <p:cNvSpPr txBox="1"/>
          <p:nvPr/>
        </p:nvSpPr>
        <p:spPr>
          <a:xfrm>
            <a:off x="1066800" y="2438400"/>
            <a:ext cx="7010400" cy="3416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 (</a:t>
            </a:r>
            <a:r>
              <a:rPr lang="en-US" i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initialization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i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expression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statement;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statement;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// Place as many statements here as necessary.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statement;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statement;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// Place as many statements here as necessary.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</a:rPr>
              <a:t>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54623AAB-5E87-5EFD-8372-CAC1B44A5C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Relational Expressions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CC29FCDD-296A-4565-46D4-DC05F112DF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z="2800"/>
              <a:t>Boolean expressions – </a:t>
            </a:r>
            <a:r>
              <a:rPr lang="en-US" altLang="en-US" sz="2800">
                <a:latin typeface="Courier New" panose="02070309020205020404" pitchFamily="49" charset="0"/>
              </a:rPr>
              <a:t>true</a:t>
            </a:r>
            <a:r>
              <a:rPr lang="en-US" altLang="en-US" sz="2800"/>
              <a:t> or </a:t>
            </a:r>
            <a:r>
              <a:rPr lang="en-US" altLang="en-US" sz="2800">
                <a:latin typeface="Courier New" panose="02070309020205020404" pitchFamily="49" charset="0"/>
              </a:rPr>
              <a:t>false</a:t>
            </a:r>
          </a:p>
          <a:p>
            <a:pPr>
              <a:buFontTx/>
              <a:buChar char="•"/>
            </a:pPr>
            <a:r>
              <a:rPr lang="en-US" altLang="en-US" sz="2800"/>
              <a:t>Examples:</a:t>
            </a:r>
          </a:p>
          <a:p>
            <a:pPr lvl="1">
              <a:buFontTx/>
              <a:buNone/>
            </a:pPr>
            <a:r>
              <a:rPr lang="en-US" altLang="en-US" sz="2400"/>
              <a:t>	</a:t>
            </a:r>
            <a:r>
              <a:rPr lang="en-US" altLang="en-US" sz="2400">
                <a:latin typeface="Courier New" panose="02070309020205020404" pitchFamily="49" charset="0"/>
              </a:rPr>
              <a:t>12 &gt; 5</a:t>
            </a:r>
            <a:r>
              <a:rPr lang="en-US" altLang="en-US" sz="2400"/>
              <a:t> is </a:t>
            </a:r>
            <a:r>
              <a:rPr lang="en-US" altLang="en-US" sz="2400">
                <a:latin typeface="Courier New" panose="02070309020205020404" pitchFamily="49" charset="0"/>
              </a:rPr>
              <a:t>true</a:t>
            </a:r>
          </a:p>
          <a:p>
            <a:pPr lvl="1"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	7 &lt;= 5</a:t>
            </a:r>
            <a:r>
              <a:rPr lang="en-US" altLang="en-US" sz="2400"/>
              <a:t> is </a:t>
            </a:r>
            <a:r>
              <a:rPr lang="en-US" altLang="en-US" sz="2400">
                <a:latin typeface="Courier New" panose="02070309020205020404" pitchFamily="49" charset="0"/>
              </a:rPr>
              <a:t>false</a:t>
            </a:r>
          </a:p>
          <a:p>
            <a:pPr lvl="1"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	</a:t>
            </a:r>
          </a:p>
          <a:p>
            <a:pPr lvl="1"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	</a:t>
            </a:r>
            <a:r>
              <a:rPr lang="en-US" altLang="en-US" sz="2400"/>
              <a:t>if </a:t>
            </a:r>
            <a:r>
              <a:rPr lang="en-US" altLang="en-US" sz="2400">
                <a:latin typeface="Courier New" panose="02070309020205020404" pitchFamily="49" charset="0"/>
              </a:rPr>
              <a:t>x </a:t>
            </a:r>
            <a:r>
              <a:rPr lang="en-US" altLang="en-US" sz="2400"/>
              <a:t>is 10, then </a:t>
            </a:r>
          </a:p>
          <a:p>
            <a:pPr lvl="1">
              <a:buFontTx/>
              <a:buNone/>
            </a:pPr>
            <a:r>
              <a:rPr lang="en-US" altLang="en-US" sz="2400"/>
              <a:t>	</a:t>
            </a:r>
            <a:r>
              <a:rPr lang="en-US" altLang="en-US" sz="2400">
                <a:latin typeface="Courier New" panose="02070309020205020404" pitchFamily="49" charset="0"/>
              </a:rPr>
              <a:t>x == 10</a:t>
            </a:r>
            <a:r>
              <a:rPr lang="en-US" altLang="en-US" sz="2400"/>
              <a:t> is</a:t>
            </a:r>
            <a:r>
              <a:rPr lang="en-US" altLang="en-US" sz="2400">
                <a:latin typeface="Courier New" panose="02070309020205020404" pitchFamily="49" charset="0"/>
              </a:rPr>
              <a:t> true</a:t>
            </a:r>
            <a:r>
              <a:rPr lang="en-US" altLang="en-US" sz="2400"/>
              <a:t>, </a:t>
            </a:r>
          </a:p>
          <a:p>
            <a:pPr lvl="1">
              <a:buFontTx/>
              <a:buNone/>
            </a:pPr>
            <a:r>
              <a:rPr lang="en-US" altLang="en-US" sz="2400"/>
              <a:t>	</a:t>
            </a:r>
            <a:r>
              <a:rPr lang="en-US" altLang="en-US" sz="2400">
                <a:latin typeface="Courier New" panose="02070309020205020404" pitchFamily="49" charset="0"/>
              </a:rPr>
              <a:t>x != 8</a:t>
            </a:r>
            <a:r>
              <a:rPr lang="en-US" altLang="en-US" sz="2400"/>
              <a:t> is </a:t>
            </a:r>
            <a:r>
              <a:rPr lang="en-US" altLang="en-US" sz="2400">
                <a:latin typeface="Courier New" panose="02070309020205020404" pitchFamily="49" charset="0"/>
              </a:rPr>
              <a:t>true</a:t>
            </a:r>
            <a:r>
              <a:rPr lang="en-US" altLang="en-US" sz="2400"/>
              <a:t>, and </a:t>
            </a:r>
          </a:p>
          <a:p>
            <a:pPr lvl="1">
              <a:buFontTx/>
              <a:buNone/>
            </a:pPr>
            <a:r>
              <a:rPr lang="en-US" altLang="en-US" sz="2400"/>
              <a:t>	</a:t>
            </a:r>
            <a:r>
              <a:rPr lang="en-US" altLang="en-US" sz="2400">
                <a:latin typeface="Courier New" panose="02070309020205020404" pitchFamily="49" charset="0"/>
              </a:rPr>
              <a:t>x == 8</a:t>
            </a:r>
            <a:r>
              <a:rPr lang="en-US" altLang="en-US" sz="2400"/>
              <a:t> is </a:t>
            </a:r>
            <a:r>
              <a:rPr lang="en-US" altLang="en-US" sz="2400">
                <a:latin typeface="Courier New" panose="02070309020205020404" pitchFamily="49" charset="0"/>
              </a:rPr>
              <a:t>false</a:t>
            </a:r>
            <a:endParaRPr lang="en-US" altLang="en-US" sz="24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618FA64F-89F4-2E36-ADB0-0A8E790C7C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/>
              <a:t> Statement Initialization</a:t>
            </a:r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1D8CB182-3D43-67F6-2DCE-410730ED06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z="2800"/>
              <a:t>Example: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79E93D-90FF-9CC5-F4E0-2FBF4F9AA91A}"/>
              </a:ext>
            </a:extLst>
          </p:cNvPr>
          <p:cNvSpPr txBox="1"/>
          <p:nvPr/>
        </p:nvSpPr>
        <p:spPr>
          <a:xfrm>
            <a:off x="914400" y="2671763"/>
            <a:ext cx="7010400" cy="25860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 (int 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len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password.length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 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len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 MIN_LENGTH)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"Your password is too short." &lt;&lt; 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"Your password has " &lt;&lt; 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len</a:t>
            </a:r>
            <a:endParaRPr lang="en-US" dirty="0"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&lt;&lt; " characters." &lt;&lt; 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BE8B0C7F-54AE-511B-140F-2350D2820CC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4.8</a:t>
            </a:r>
          </a:p>
        </p:txBody>
      </p:sp>
      <p:sp>
        <p:nvSpPr>
          <p:cNvPr id="45059" name="Subtitle 2">
            <a:extLst>
              <a:ext uri="{FF2B5EF4-FFF2-40B4-BE49-F238E27FC236}">
                <a16:creationId xmlns:a16="http://schemas.microsoft.com/office/drawing/2014/main" id="{4D9025D7-31BA-DADD-889B-C7E5F3817E3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Flags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349FE875-4DBF-8B08-DBB2-FE89B50515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Flags</a:t>
            </a:r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E1A70CC8-753A-8E6B-91F6-9673071012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Variable that signals a condition</a:t>
            </a:r>
          </a:p>
          <a:p>
            <a:pPr>
              <a:buFontTx/>
              <a:buChar char="•"/>
            </a:pPr>
            <a:r>
              <a:rPr lang="en-US" altLang="en-US"/>
              <a:t>Usually implemented as a </a:t>
            </a:r>
            <a:r>
              <a:rPr lang="en-US" altLang="en-US">
                <a:latin typeface="Courier New" panose="02070309020205020404" pitchFamily="49" charset="0"/>
              </a:rPr>
              <a:t>bool</a:t>
            </a:r>
            <a:r>
              <a:rPr lang="en-US" altLang="en-US"/>
              <a:t> variable</a:t>
            </a:r>
          </a:p>
          <a:p>
            <a:pPr>
              <a:buFontTx/>
              <a:buChar char="•"/>
            </a:pPr>
            <a:r>
              <a:rPr lang="en-US" altLang="en-US"/>
              <a:t>Can also be an integer</a:t>
            </a:r>
          </a:p>
          <a:p>
            <a:pPr lvl="1"/>
            <a:r>
              <a:rPr lang="en-US" altLang="en-US"/>
              <a:t>The value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/>
              <a:t> is considered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lvl="1"/>
            <a:r>
              <a:rPr lang="en-US" altLang="en-US"/>
              <a:t>Any nonzero value is considered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>
              <a:buFontTx/>
              <a:buChar char="•"/>
            </a:pPr>
            <a:r>
              <a:rPr lang="en-US" altLang="en-US"/>
              <a:t>As with other variables in functions, must be assigned an initial value before it is used</a:t>
            </a:r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07994B44-2270-32C3-5E05-508C3F417BD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4.9</a:t>
            </a:r>
          </a:p>
        </p:txBody>
      </p:sp>
      <p:sp>
        <p:nvSpPr>
          <p:cNvPr id="47107" name="Subtitle 2">
            <a:extLst>
              <a:ext uri="{FF2B5EF4-FFF2-40B4-BE49-F238E27FC236}">
                <a16:creationId xmlns:a16="http://schemas.microsoft.com/office/drawing/2014/main" id="{0A5036FA-18CC-EDDC-B10A-F44A5522306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Logical Operators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BD3430A4-68D5-DBD5-8782-2C7530D28F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Logical Operators</a:t>
            </a:r>
          </a:p>
        </p:txBody>
      </p:sp>
      <p:sp>
        <p:nvSpPr>
          <p:cNvPr id="48131" name="Content Placeholder 2">
            <a:extLst>
              <a:ext uri="{FF2B5EF4-FFF2-40B4-BE49-F238E27FC236}">
                <a16:creationId xmlns:a16="http://schemas.microsoft.com/office/drawing/2014/main" id="{82A83F0D-D93B-536A-0F11-5BFF1F3470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Used to create relational expressions from other relational expressions</a:t>
            </a:r>
          </a:p>
          <a:p>
            <a:pPr>
              <a:buFontTx/>
              <a:buChar char="•"/>
            </a:pPr>
            <a:r>
              <a:rPr lang="en-US" altLang="en-US"/>
              <a:t>Operators, meaning, and explanation:</a:t>
            </a:r>
          </a:p>
          <a:p>
            <a:pPr>
              <a:buFontTx/>
              <a:buChar char="•"/>
            </a:pPr>
            <a:endParaRPr lang="en-US" altLang="en-US"/>
          </a:p>
        </p:txBody>
      </p:sp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AD76BC54-8BEB-1DE1-4152-559AC9E7BE80}"/>
              </a:ext>
            </a:extLst>
          </p:cNvPr>
          <p:cNvGraphicFramePr>
            <a:graphicFrameLocks noGrp="1"/>
          </p:cNvGraphicFramePr>
          <p:nvPr/>
        </p:nvGraphicFramePr>
        <p:xfrm>
          <a:off x="685800" y="3657600"/>
          <a:ext cx="7467600" cy="2316163"/>
        </p:xfrm>
        <a:graphic>
          <a:graphicData uri="http://schemas.openxmlformats.org/drawingml/2006/table">
            <a:tbl>
              <a:tblPr/>
              <a:tblGrid>
                <a:gridCol w="839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4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4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&amp;&amp;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New relational expression is true if both expressions are 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4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||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New relational expression is true if either expression is 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6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!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NOT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Reverses the value of an expression – true expression becomes false, and false becomes 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7356158F-5A1D-A70B-0953-C35588CBB8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Logical Operators-Examples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0EDB7950-1F9B-8EEB-4CCA-44308755A569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1855788"/>
            <a:ext cx="7523163" cy="752475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Times" pitchFamily="-16" charset="0"/>
              <a:buNone/>
              <a:defRPr/>
            </a:pPr>
            <a:r>
              <a:rPr lang="en-US" sz="2000" kern="0">
                <a:latin typeface="Courier New" pitchFamily="-16" charset="0"/>
                <a:cs typeface="+mn-cs"/>
              </a:rPr>
              <a:t>	</a:t>
            </a:r>
            <a:r>
              <a:rPr lang="en-US" sz="2400" kern="0">
                <a:latin typeface="Courier New" pitchFamily="-16" charset="0"/>
                <a:cs typeface="+mn-cs"/>
              </a:rPr>
              <a:t>int x = 12, y = 5, z = -4;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Times" pitchFamily="-16" charset="0"/>
              <a:buNone/>
              <a:defRPr/>
            </a:pPr>
            <a:endParaRPr lang="en-US" sz="1000" kern="0">
              <a:latin typeface="Courier New" pitchFamily="-16" charset="0"/>
              <a:cs typeface="+mn-cs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Times" pitchFamily="-16" charset="0"/>
              <a:buNone/>
              <a:defRPr/>
            </a:pPr>
            <a:r>
              <a:rPr lang="en-US" sz="1000" kern="0">
                <a:latin typeface="Courier New" pitchFamily="-16" charset="0"/>
                <a:cs typeface="+mn-cs"/>
              </a:rPr>
              <a:t> </a:t>
            </a:r>
            <a:endParaRPr lang="en-US" sz="1000" kern="0" dirty="0">
              <a:latin typeface="Courier New" pitchFamily="-16" charset="0"/>
              <a:cs typeface="+mn-cs"/>
            </a:endParaRPr>
          </a:p>
        </p:txBody>
      </p:sp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CB8695BA-164E-7CC5-E88B-BC9344EB3A00}"/>
              </a:ext>
            </a:extLst>
          </p:cNvPr>
          <p:cNvGraphicFramePr>
            <a:graphicFrameLocks/>
          </p:cNvGraphicFramePr>
          <p:nvPr/>
        </p:nvGraphicFramePr>
        <p:xfrm>
          <a:off x="773113" y="2293938"/>
          <a:ext cx="7885112" cy="3167062"/>
        </p:xfrm>
        <a:graphic>
          <a:graphicData uri="http://schemas.openxmlformats.org/drawingml/2006/table">
            <a:tbl>
              <a:tblPr/>
              <a:tblGrid>
                <a:gridCol w="5849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7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(x &gt; y) &amp;&amp; (y &gt; z)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5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(x &gt; y) &amp;&amp; (z &gt; y)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3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(x &lt;= z) || (y == z)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(x &lt;= z) || (y != z)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3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!(x &gt;= z)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633BB-E853-50CE-0AAF-1E052263B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The logical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&amp;&amp;</a:t>
            </a:r>
            <a:r>
              <a:rPr lang="en-US" dirty="0"/>
              <a:t> operator in Program 4-15</a:t>
            </a:r>
          </a:p>
        </p:txBody>
      </p:sp>
      <p:pic>
        <p:nvPicPr>
          <p:cNvPr id="50179" name="Picture 2">
            <a:extLst>
              <a:ext uri="{FF2B5EF4-FFF2-40B4-BE49-F238E27FC236}">
                <a16:creationId xmlns:a16="http://schemas.microsoft.com/office/drawing/2014/main" id="{ADF49EB6-814B-11EF-FD4D-6069FDF70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150" y="1828800"/>
            <a:ext cx="64897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3D7CF-162C-CBE4-DE94-96DEC18B2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The logical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||</a:t>
            </a:r>
            <a:r>
              <a:rPr lang="en-US" dirty="0"/>
              <a:t> Operator in Program 4-16</a:t>
            </a:r>
          </a:p>
        </p:txBody>
      </p:sp>
      <p:pic>
        <p:nvPicPr>
          <p:cNvPr id="51203" name="Picture 2">
            <a:extLst>
              <a:ext uri="{FF2B5EF4-FFF2-40B4-BE49-F238E27FC236}">
                <a16:creationId xmlns:a16="http://schemas.microsoft.com/office/drawing/2014/main" id="{65733CB1-6769-8C56-1236-D4E50C680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75" y="1905000"/>
            <a:ext cx="71564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4E6EE-DA2E-2FC8-3F14-701FB74C9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The logical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!</a:t>
            </a:r>
            <a:r>
              <a:rPr lang="en-US" dirty="0"/>
              <a:t> Operator in Program 4-17</a:t>
            </a:r>
          </a:p>
        </p:txBody>
      </p:sp>
      <p:pic>
        <p:nvPicPr>
          <p:cNvPr id="52227" name="Picture 2">
            <a:extLst>
              <a:ext uri="{FF2B5EF4-FFF2-40B4-BE49-F238E27FC236}">
                <a16:creationId xmlns:a16="http://schemas.microsoft.com/office/drawing/2014/main" id="{8F7FC0B0-3C93-BA10-FBBD-EC6C9B122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25" y="1828800"/>
            <a:ext cx="74231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582EF820-D7B8-7FDB-4915-C47805FE54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Logical Operator-Notes</a:t>
            </a:r>
          </a:p>
        </p:txBody>
      </p:sp>
      <p:sp>
        <p:nvSpPr>
          <p:cNvPr id="53251" name="Content Placeholder 2">
            <a:extLst>
              <a:ext uri="{FF2B5EF4-FFF2-40B4-BE49-F238E27FC236}">
                <a16:creationId xmlns:a16="http://schemas.microsoft.com/office/drawing/2014/main" id="{EA0B5166-19E3-90C5-233D-814D71A147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>
                <a:latin typeface="Courier New" panose="02070309020205020404" pitchFamily="49" charset="0"/>
              </a:rPr>
              <a:t>!</a:t>
            </a:r>
            <a:r>
              <a:rPr lang="en-US" altLang="en-US"/>
              <a:t> has highest precedence, followed by </a:t>
            </a:r>
            <a:r>
              <a:rPr lang="en-US" altLang="en-US">
                <a:latin typeface="Courier New" panose="02070309020205020404" pitchFamily="49" charset="0"/>
              </a:rPr>
              <a:t>&amp;&amp;</a:t>
            </a:r>
            <a:r>
              <a:rPr lang="en-US" altLang="en-US"/>
              <a:t>, then </a:t>
            </a:r>
            <a:r>
              <a:rPr lang="en-US" altLang="en-US">
                <a:latin typeface="Courier New" panose="02070309020205020404" pitchFamily="49" charset="0"/>
              </a:rPr>
              <a:t>||</a:t>
            </a:r>
          </a:p>
          <a:p>
            <a:pPr>
              <a:buFontTx/>
              <a:buChar char="•"/>
            </a:pPr>
            <a:r>
              <a:rPr lang="en-US" altLang="en-US"/>
              <a:t>If the value of an expression can be determined by evaluating just the sub-expression on left side of a logical operator, then the sub-expression on the right side will not be evaluated (</a:t>
            </a:r>
            <a:r>
              <a:rPr lang="en-US" altLang="en-US" i="1"/>
              <a:t>short circuit evaluation</a:t>
            </a:r>
            <a:r>
              <a:rPr lang="en-US" altLang="en-US"/>
              <a:t>)</a:t>
            </a:r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5872B02E-DD44-E121-4B03-2BD4C2E3E1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Relational Expressions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D279F53E-AF2C-49AA-8133-E57E82B7E8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Can be assigned to a variable:</a:t>
            </a:r>
          </a:p>
          <a:p>
            <a:pPr lvl="1">
              <a:buFontTx/>
              <a:buNone/>
            </a:pPr>
            <a:r>
              <a:rPr lang="en-US" altLang="en-US"/>
              <a:t>	</a:t>
            </a:r>
            <a:r>
              <a:rPr lang="en-US" altLang="en-US">
                <a:latin typeface="Courier New" panose="02070309020205020404" pitchFamily="49" charset="0"/>
              </a:rPr>
              <a:t>result = x &lt;= y;</a:t>
            </a:r>
            <a:endParaRPr lang="en-US" altLang="en-US"/>
          </a:p>
          <a:p>
            <a:pPr>
              <a:buFontTx/>
              <a:buChar char="•"/>
            </a:pPr>
            <a:r>
              <a:rPr lang="en-US" altLang="en-US"/>
              <a:t>Assigns </a:t>
            </a:r>
            <a:r>
              <a:rPr lang="en-US" altLang="en-US">
                <a:latin typeface="Courier New" panose="02070309020205020404" pitchFamily="49" charset="0"/>
              </a:rPr>
              <a:t>0</a:t>
            </a:r>
            <a:r>
              <a:rPr lang="en-US" altLang="en-US"/>
              <a:t> for </a:t>
            </a:r>
            <a:r>
              <a:rPr lang="en-US" altLang="en-US">
                <a:latin typeface="Courier New" panose="02070309020205020404" pitchFamily="49" charset="0"/>
              </a:rPr>
              <a:t>false</a:t>
            </a:r>
            <a:r>
              <a:rPr lang="en-US" altLang="en-US"/>
              <a:t>, </a:t>
            </a:r>
            <a:r>
              <a:rPr lang="en-US" altLang="en-US">
                <a:latin typeface="Courier New" panose="02070309020205020404" pitchFamily="49" charset="0"/>
              </a:rPr>
              <a:t>1</a:t>
            </a:r>
            <a:r>
              <a:rPr lang="en-US" altLang="en-US"/>
              <a:t> for </a:t>
            </a:r>
            <a:r>
              <a:rPr lang="en-US" altLang="en-US">
                <a:latin typeface="Courier New" panose="02070309020205020404" pitchFamily="49" charset="0"/>
              </a:rPr>
              <a:t>true</a:t>
            </a:r>
            <a:endParaRPr lang="en-US" altLang="en-US"/>
          </a:p>
          <a:p>
            <a:pPr>
              <a:buFontTx/>
              <a:buChar char="•"/>
            </a:pPr>
            <a:r>
              <a:rPr lang="en-US" altLang="en-US"/>
              <a:t>Do not confuse </a:t>
            </a:r>
            <a:r>
              <a:rPr lang="en-US" altLang="en-US">
                <a:latin typeface="Courier New" panose="02070309020205020404" pitchFamily="49" charset="0"/>
              </a:rPr>
              <a:t>=</a:t>
            </a:r>
            <a:r>
              <a:rPr lang="en-US" altLang="en-US"/>
              <a:t>  and </a:t>
            </a:r>
            <a:r>
              <a:rPr lang="en-US" altLang="en-US">
                <a:latin typeface="Courier New" panose="02070309020205020404" pitchFamily="49" charset="0"/>
              </a:rPr>
              <a:t>==</a:t>
            </a:r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6E84F6D3-6F7F-9EFD-2D23-215B03AB45E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4.10</a:t>
            </a:r>
          </a:p>
        </p:txBody>
      </p:sp>
      <p:sp>
        <p:nvSpPr>
          <p:cNvPr id="54275" name="Subtitle 2">
            <a:extLst>
              <a:ext uri="{FF2B5EF4-FFF2-40B4-BE49-F238E27FC236}">
                <a16:creationId xmlns:a16="http://schemas.microsoft.com/office/drawing/2014/main" id="{86B8E6B3-2526-636F-CFE6-5A404131833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Checking Numeric Ranges with Logical Operators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DA599-D634-D11E-9782-BBAB2AE66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Checking Numeric Ranges with Logical Operators</a:t>
            </a:r>
          </a:p>
        </p:txBody>
      </p:sp>
      <p:sp>
        <p:nvSpPr>
          <p:cNvPr id="55299" name="Content Placeholder 2">
            <a:extLst>
              <a:ext uri="{FF2B5EF4-FFF2-40B4-BE49-F238E27FC236}">
                <a16:creationId xmlns:a16="http://schemas.microsoft.com/office/drawing/2014/main" id="{AE996CE2-2C78-517B-2265-7CD90AE47A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Tx/>
              <a:buChar char="•"/>
            </a:pPr>
            <a:r>
              <a:rPr lang="en-US" altLang="en-US" sz="2400"/>
              <a:t>Used to test to see if a value falls </a:t>
            </a:r>
            <a:r>
              <a:rPr lang="en-US" altLang="en-US" sz="2400" b="1"/>
              <a:t>inside</a:t>
            </a:r>
            <a:r>
              <a:rPr lang="en-US" altLang="en-US" sz="2400"/>
              <a:t> a range:</a:t>
            </a:r>
            <a:br>
              <a:rPr lang="en-US" altLang="en-US" sz="2400"/>
            </a:br>
            <a:endParaRPr lang="en-US" altLang="en-US" sz="240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/>
              <a:t>	</a:t>
            </a:r>
            <a:r>
              <a:rPr lang="en-US" altLang="en-US" sz="2000">
                <a:latin typeface="Courier New" panose="02070309020205020404" pitchFamily="49" charset="0"/>
              </a:rPr>
              <a:t>if (grade &gt;= 0 &amp;&amp; grade &lt;= 100)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   cout &lt;&lt; "Valid grade";</a:t>
            </a:r>
            <a:br>
              <a:rPr lang="en-US" altLang="en-US" sz="2000">
                <a:latin typeface="Courier New" panose="02070309020205020404" pitchFamily="49" charset="0"/>
              </a:rPr>
            </a:br>
            <a:endParaRPr lang="en-US" altLang="en-US" sz="20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Char char="•"/>
            </a:pPr>
            <a:r>
              <a:rPr lang="en-US" altLang="en-US" sz="2400"/>
              <a:t>Can also test to see if value falls </a:t>
            </a:r>
            <a:r>
              <a:rPr lang="en-US" altLang="en-US" sz="2400" b="1"/>
              <a:t>outside</a:t>
            </a:r>
            <a:r>
              <a:rPr lang="en-US" altLang="en-US" sz="2400"/>
              <a:t> of range:</a:t>
            </a:r>
            <a:br>
              <a:rPr lang="en-US" altLang="en-US" sz="2400"/>
            </a:br>
            <a:endParaRPr lang="en-US" altLang="en-US" sz="2400"/>
          </a:p>
          <a:p>
            <a:pPr lvl="1">
              <a:lnSpc>
                <a:spcPct val="80000"/>
              </a:lnSpc>
              <a:buClr>
                <a:srgbClr val="3333CC"/>
              </a:buClr>
              <a:buFontTx/>
              <a:buNone/>
            </a:pPr>
            <a:r>
              <a:rPr lang="en-US" altLang="en-US" sz="2000"/>
              <a:t>	 </a:t>
            </a:r>
            <a:r>
              <a:rPr lang="en-US" altLang="en-US" sz="2000">
                <a:latin typeface="Courier New" panose="02070309020205020404" pitchFamily="49" charset="0"/>
              </a:rPr>
              <a:t>if (grade &lt;= 0 || grade &gt;= 100)</a:t>
            </a:r>
          </a:p>
          <a:p>
            <a:pPr lvl="1">
              <a:lnSpc>
                <a:spcPct val="80000"/>
              </a:lnSpc>
              <a:buClr>
                <a:srgbClr val="3333CC"/>
              </a:buCl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   cout &lt;&lt; "Invalid grade";</a:t>
            </a:r>
            <a:br>
              <a:rPr lang="en-US" altLang="en-US" sz="2000">
                <a:latin typeface="Courier New" panose="02070309020205020404" pitchFamily="49" charset="0"/>
              </a:rPr>
            </a:br>
            <a:endParaRPr lang="en-US" altLang="en-US" sz="20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Char char="•"/>
            </a:pPr>
            <a:r>
              <a:rPr lang="en-US" altLang="en-US" sz="2400"/>
              <a:t>Cannot use mathematical notation:</a:t>
            </a:r>
            <a:br>
              <a:rPr lang="en-US" altLang="en-US" sz="2400"/>
            </a:br>
            <a:endParaRPr lang="en-US" altLang="en-US" sz="2400"/>
          </a:p>
          <a:p>
            <a:pPr lvl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if (0 &lt;= grade &lt;= 100) //doesn</a:t>
            </a:r>
            <a:r>
              <a:rPr lang="en-US" altLang="en-US" sz="2000"/>
              <a:t>’</a:t>
            </a:r>
            <a:r>
              <a:rPr lang="en-US" altLang="en-US" sz="2000">
                <a:latin typeface="Courier New" panose="02070309020205020404" pitchFamily="49" charset="0"/>
              </a:rPr>
              <a:t>t work!</a:t>
            </a:r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C1CE88F2-4410-0E08-3B9F-4E3B73B389C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4.11</a:t>
            </a:r>
          </a:p>
        </p:txBody>
      </p:sp>
      <p:sp>
        <p:nvSpPr>
          <p:cNvPr id="56323" name="Subtitle 2">
            <a:extLst>
              <a:ext uri="{FF2B5EF4-FFF2-40B4-BE49-F238E27FC236}">
                <a16:creationId xmlns:a16="http://schemas.microsoft.com/office/drawing/2014/main" id="{EC495CCB-1EAB-B861-EFBB-774D719C3A5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Menus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4EC0D69E-2847-7538-EB5C-A9F349C790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Menus</a:t>
            </a:r>
          </a:p>
        </p:txBody>
      </p:sp>
      <p:sp>
        <p:nvSpPr>
          <p:cNvPr id="57347" name="Content Placeholder 2">
            <a:extLst>
              <a:ext uri="{FF2B5EF4-FFF2-40B4-BE49-F238E27FC236}">
                <a16:creationId xmlns:a16="http://schemas.microsoft.com/office/drawing/2014/main" id="{0D585F53-CF1A-A37F-C4D5-3EAA816ADB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u="sng"/>
              <a:t>Menu-driven program</a:t>
            </a:r>
            <a:r>
              <a:rPr lang="en-US" altLang="en-US"/>
              <a:t>: program execution controlled by user selecting from a list of actions</a:t>
            </a:r>
          </a:p>
          <a:p>
            <a:pPr>
              <a:buFontTx/>
              <a:buChar char="•"/>
            </a:pPr>
            <a:r>
              <a:rPr lang="en-US" altLang="en-US" u="sng"/>
              <a:t>Menu</a:t>
            </a:r>
            <a:r>
              <a:rPr lang="en-US" altLang="en-US"/>
              <a:t>: list of choices on the screen</a:t>
            </a:r>
          </a:p>
          <a:p>
            <a:pPr>
              <a:buFontTx/>
              <a:buChar char="•"/>
            </a:pPr>
            <a:r>
              <a:rPr lang="en-US" altLang="en-US"/>
              <a:t>Menus can be implemented using </a:t>
            </a:r>
            <a:r>
              <a:rPr lang="en-US" altLang="en-US">
                <a:latin typeface="Courier New" panose="02070309020205020404" pitchFamily="49" charset="0"/>
              </a:rPr>
              <a:t>if/else if</a:t>
            </a:r>
            <a:r>
              <a:rPr lang="en-US" altLang="en-US"/>
              <a:t> statements</a:t>
            </a:r>
            <a:endParaRPr lang="en-US" altLang="en-US" u="sng"/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5E358-8A66-6EDA-DBD8-A8A8E5979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Menu-Driven Program Organization</a:t>
            </a:r>
          </a:p>
        </p:txBody>
      </p:sp>
      <p:sp>
        <p:nvSpPr>
          <p:cNvPr id="58371" name="Content Placeholder 2">
            <a:extLst>
              <a:ext uri="{FF2B5EF4-FFF2-40B4-BE49-F238E27FC236}">
                <a16:creationId xmlns:a16="http://schemas.microsoft.com/office/drawing/2014/main" id="{6E04A763-DE1B-35C4-5F43-30C8E4941E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Display list of numbered or lettered choices for actions</a:t>
            </a:r>
          </a:p>
          <a:p>
            <a:pPr>
              <a:buFontTx/>
              <a:buChar char="•"/>
            </a:pPr>
            <a:r>
              <a:rPr lang="en-US" altLang="en-US"/>
              <a:t>Prompt user to make selection</a:t>
            </a:r>
          </a:p>
          <a:p>
            <a:pPr>
              <a:buFontTx/>
              <a:buChar char="•"/>
            </a:pPr>
            <a:r>
              <a:rPr lang="en-US" altLang="en-US"/>
              <a:t>Test user selection in </a:t>
            </a:r>
            <a:r>
              <a:rPr lang="en-US" altLang="en-US" i="1">
                <a:latin typeface="Courier New" panose="02070309020205020404" pitchFamily="49" charset="0"/>
              </a:rPr>
              <a:t>expression</a:t>
            </a:r>
            <a:r>
              <a:rPr lang="en-US" altLang="en-US"/>
              <a:t>  </a:t>
            </a:r>
          </a:p>
          <a:p>
            <a:pPr lvl="1"/>
            <a:r>
              <a:rPr lang="en-US" altLang="en-US"/>
              <a:t>if a match, then execute code for action</a:t>
            </a:r>
          </a:p>
          <a:p>
            <a:pPr lvl="1"/>
            <a:r>
              <a:rPr lang="en-US" altLang="en-US"/>
              <a:t>if not, then go on to next </a:t>
            </a:r>
            <a:r>
              <a:rPr lang="en-US" altLang="en-US" i="1">
                <a:latin typeface="Courier New" panose="02070309020205020404" pitchFamily="49" charset="0"/>
              </a:rPr>
              <a:t>expression</a:t>
            </a:r>
            <a:endParaRPr lang="en-US" altLang="en-US">
              <a:latin typeface="Courier New" panose="02070309020205020404" pitchFamily="49" charset="0"/>
            </a:endParaRPr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id="{B2ABDC51-2744-5C2C-6E6A-BE08A6F1863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4.12</a:t>
            </a:r>
          </a:p>
        </p:txBody>
      </p:sp>
      <p:sp>
        <p:nvSpPr>
          <p:cNvPr id="59395" name="Subtitle 2">
            <a:extLst>
              <a:ext uri="{FF2B5EF4-FFF2-40B4-BE49-F238E27FC236}">
                <a16:creationId xmlns:a16="http://schemas.microsoft.com/office/drawing/2014/main" id="{FF9B605B-A3E9-DF7F-5311-AE422A8107A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Validating User Input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>
            <a:extLst>
              <a:ext uri="{FF2B5EF4-FFF2-40B4-BE49-F238E27FC236}">
                <a16:creationId xmlns:a16="http://schemas.microsoft.com/office/drawing/2014/main" id="{4FEEB642-F508-DA6A-B7A5-350F53FFD5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Validating User Input</a:t>
            </a:r>
          </a:p>
        </p:txBody>
      </p:sp>
      <p:sp>
        <p:nvSpPr>
          <p:cNvPr id="60419" name="Content Placeholder 2">
            <a:extLst>
              <a:ext uri="{FF2B5EF4-FFF2-40B4-BE49-F238E27FC236}">
                <a16:creationId xmlns:a16="http://schemas.microsoft.com/office/drawing/2014/main" id="{59362CB4-00D5-C89B-0C86-D09381B0EB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15000"/>
              </a:spcBef>
              <a:buFontTx/>
              <a:buChar char="•"/>
            </a:pPr>
            <a:r>
              <a:rPr lang="en-US" altLang="en-US" u="sng"/>
              <a:t>Input validation</a:t>
            </a:r>
            <a:r>
              <a:rPr lang="en-US" altLang="en-US"/>
              <a:t>: inspecting input data to determine whether it is acceptable</a:t>
            </a:r>
            <a:endParaRPr lang="en-US" altLang="en-US" u="sng"/>
          </a:p>
          <a:p>
            <a:pPr>
              <a:lnSpc>
                <a:spcPct val="90000"/>
              </a:lnSpc>
              <a:spcBef>
                <a:spcPct val="15000"/>
              </a:spcBef>
              <a:buFontTx/>
              <a:buChar char="•"/>
            </a:pPr>
            <a:r>
              <a:rPr lang="en-US" altLang="en-US"/>
              <a:t>Bad output will be produced from bad input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Tx/>
              <a:buChar char="•"/>
            </a:pPr>
            <a:r>
              <a:rPr lang="en-US" altLang="en-US"/>
              <a:t>Can perform various tests:</a:t>
            </a:r>
          </a:p>
          <a:p>
            <a:pPr lvl="1">
              <a:lnSpc>
                <a:spcPct val="90000"/>
              </a:lnSpc>
              <a:spcBef>
                <a:spcPct val="15000"/>
              </a:spcBef>
            </a:pPr>
            <a:r>
              <a:rPr lang="en-US" altLang="en-US"/>
              <a:t>Range </a:t>
            </a:r>
          </a:p>
          <a:p>
            <a:pPr lvl="1">
              <a:lnSpc>
                <a:spcPct val="90000"/>
              </a:lnSpc>
              <a:spcBef>
                <a:spcPct val="15000"/>
              </a:spcBef>
            </a:pPr>
            <a:r>
              <a:rPr lang="en-US" altLang="en-US"/>
              <a:t>Reasonableness </a:t>
            </a:r>
          </a:p>
          <a:p>
            <a:pPr lvl="1">
              <a:lnSpc>
                <a:spcPct val="90000"/>
              </a:lnSpc>
              <a:spcBef>
                <a:spcPct val="15000"/>
              </a:spcBef>
            </a:pPr>
            <a:r>
              <a:rPr lang="en-US" altLang="en-US"/>
              <a:t>Valid menu choice</a:t>
            </a:r>
          </a:p>
          <a:p>
            <a:pPr lvl="1">
              <a:lnSpc>
                <a:spcPct val="90000"/>
              </a:lnSpc>
              <a:spcBef>
                <a:spcPct val="15000"/>
              </a:spcBef>
            </a:pPr>
            <a:r>
              <a:rPr lang="en-US" altLang="en-US"/>
              <a:t>Divide by zero</a:t>
            </a:r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>
            <a:extLst>
              <a:ext uri="{FF2B5EF4-FFF2-40B4-BE49-F238E27FC236}">
                <a16:creationId xmlns:a16="http://schemas.microsoft.com/office/drawing/2014/main" id="{7CDD4938-3806-EB6B-C6F2-8FB1FE8E43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Input Validation in Program 4-19</a:t>
            </a:r>
          </a:p>
        </p:txBody>
      </p:sp>
      <p:pic>
        <p:nvPicPr>
          <p:cNvPr id="61443" name="Picture 2">
            <a:extLst>
              <a:ext uri="{FF2B5EF4-FFF2-40B4-BE49-F238E27FC236}">
                <a16:creationId xmlns:a16="http://schemas.microsoft.com/office/drawing/2014/main" id="{7D2D08A9-E893-F906-A93D-6CE9E227D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219200"/>
            <a:ext cx="5802313" cy="527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>
            <a:extLst>
              <a:ext uri="{FF2B5EF4-FFF2-40B4-BE49-F238E27FC236}">
                <a16:creationId xmlns:a16="http://schemas.microsoft.com/office/drawing/2014/main" id="{1197B533-013C-6FC1-4131-92F3C595DE3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4.13</a:t>
            </a:r>
          </a:p>
        </p:txBody>
      </p:sp>
      <p:sp>
        <p:nvSpPr>
          <p:cNvPr id="62467" name="Subtitle 2">
            <a:extLst>
              <a:ext uri="{FF2B5EF4-FFF2-40B4-BE49-F238E27FC236}">
                <a16:creationId xmlns:a16="http://schemas.microsoft.com/office/drawing/2014/main" id="{09D65AAA-3171-2BA4-3C38-FE5D419EA20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Comparing Characters and Strings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>
            <a:extLst>
              <a:ext uri="{FF2B5EF4-FFF2-40B4-BE49-F238E27FC236}">
                <a16:creationId xmlns:a16="http://schemas.microsoft.com/office/drawing/2014/main" id="{329D245C-2377-3F57-1F67-9132696D71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Comparing Characters</a:t>
            </a: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92F48-D205-2848-CED7-710747403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z="2800" dirty="0"/>
              <a:t>Characters are compared using their ASCII values</a:t>
            </a:r>
            <a:br>
              <a:rPr lang="en-US" sz="2800" dirty="0"/>
            </a:br>
            <a:endParaRPr lang="en-US" sz="2800" dirty="0"/>
          </a:p>
          <a:p>
            <a:pPr marL="0" indent="0">
              <a:buFontTx/>
              <a:buNone/>
              <a:defRPr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'A' &lt; 'B'</a:t>
            </a:r>
          </a:p>
          <a:p>
            <a:pPr lvl="1">
              <a:defRPr/>
            </a:pPr>
            <a:r>
              <a:rPr lang="en-US" sz="2400" dirty="0">
                <a:ea typeface="+mn-ea"/>
              </a:rPr>
              <a:t>The ASCII value of 'A' (65) is less than the ASCII value of 'B'(66)</a:t>
            </a:r>
            <a:br>
              <a:rPr lang="en-US" sz="2400" dirty="0">
                <a:ea typeface="+mn-ea"/>
              </a:rPr>
            </a:br>
            <a:endParaRPr lang="en-US" sz="2400" dirty="0">
              <a:ea typeface="+mn-ea"/>
            </a:endParaRPr>
          </a:p>
          <a:p>
            <a:pPr marL="0" indent="0">
              <a:buFontTx/>
              <a:buNone/>
              <a:defRPr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'1' &lt; '2'</a:t>
            </a:r>
          </a:p>
          <a:p>
            <a:pPr lvl="1">
              <a:defRPr/>
            </a:pPr>
            <a:r>
              <a:rPr lang="en-US" sz="2400" dirty="0">
                <a:ea typeface="+mn-ea"/>
              </a:rPr>
              <a:t>The ASCII value of '1' (49) is less than the ASCI value of '2' (50)</a:t>
            </a:r>
            <a:br>
              <a:rPr lang="en-US" sz="2400" dirty="0">
                <a:ea typeface="+mn-ea"/>
              </a:rPr>
            </a:br>
            <a:endParaRPr lang="en-US" sz="2400" dirty="0">
              <a:ea typeface="+mn-ea"/>
            </a:endParaRPr>
          </a:p>
          <a:p>
            <a:pPr>
              <a:defRPr/>
            </a:pPr>
            <a:r>
              <a:rPr lang="en-US" sz="2800" dirty="0"/>
              <a:t>Lowercase letters have higher ASCII codes than uppercase letters, so 'a' &gt; 'Z'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29F51A05-D782-4AA5-A9AD-EA49F0575AE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4.2</a:t>
            </a:r>
          </a:p>
        </p:txBody>
      </p:sp>
      <p:sp>
        <p:nvSpPr>
          <p:cNvPr id="9219" name="Subtitle 2">
            <a:extLst>
              <a:ext uri="{FF2B5EF4-FFF2-40B4-BE49-F238E27FC236}">
                <a16:creationId xmlns:a16="http://schemas.microsoft.com/office/drawing/2014/main" id="{8E39E6C8-6E0D-1F51-C002-6D22D4DDE20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/>
              <a:t> Statement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2AB40-1AA6-930D-A4C7-DFC8E3492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Relational Operators Compare Characters in Program 4-20</a:t>
            </a:r>
          </a:p>
        </p:txBody>
      </p:sp>
      <p:pic>
        <p:nvPicPr>
          <p:cNvPr id="64515" name="Picture 2">
            <a:extLst>
              <a:ext uri="{FF2B5EF4-FFF2-40B4-BE49-F238E27FC236}">
                <a16:creationId xmlns:a16="http://schemas.microsoft.com/office/drawing/2014/main" id="{FD2EEC85-431E-4819-7DEA-64908F2BD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38" y="1981200"/>
            <a:ext cx="7273925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>
            <a:extLst>
              <a:ext uri="{FF2B5EF4-FFF2-40B4-BE49-F238E27FC236}">
                <a16:creationId xmlns:a16="http://schemas.microsoft.com/office/drawing/2014/main" id="{C2CB4376-2DC0-9D0B-FFF5-20988D4BB8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Comparing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/>
              <a:t> Objects</a:t>
            </a:r>
          </a:p>
        </p:txBody>
      </p:sp>
      <p:sp>
        <p:nvSpPr>
          <p:cNvPr id="65539" name="Content Placeholder 2">
            <a:extLst>
              <a:ext uri="{FF2B5EF4-FFF2-40B4-BE49-F238E27FC236}">
                <a16:creationId xmlns:a16="http://schemas.microsoft.com/office/drawing/2014/main" id="{D926EF10-228F-D339-4AC1-CA9882D378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Like characters, strings are compared using their ASCII values</a:t>
            </a:r>
          </a:p>
          <a:p>
            <a:pPr>
              <a:buFontTx/>
              <a:buNone/>
            </a:pPr>
            <a:endParaRPr lang="en-US" altLang="en-US"/>
          </a:p>
        </p:txBody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55A9629F-90B0-5ADC-A7FB-C6B33767F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819400"/>
            <a:ext cx="4572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string name1 = "Mary";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string name2 = "Mark";</a:t>
            </a:r>
          </a:p>
        </p:txBody>
      </p:sp>
      <p:sp>
        <p:nvSpPr>
          <p:cNvPr id="65541" name="Rectangle 4">
            <a:extLst>
              <a:ext uri="{FF2B5EF4-FFF2-40B4-BE49-F238E27FC236}">
                <a16:creationId xmlns:a16="http://schemas.microsoft.com/office/drawing/2014/main" id="{06E405F6-3E04-AB7C-4422-F7C7A3D6D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810000"/>
            <a:ext cx="4572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name1 &gt; name2   // true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name1 &lt;= name2  // false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name1 != name2  // true</a:t>
            </a:r>
          </a:p>
        </p:txBody>
      </p:sp>
      <p:sp>
        <p:nvSpPr>
          <p:cNvPr id="65542" name="Rectangle 5">
            <a:extLst>
              <a:ext uri="{FF2B5EF4-FFF2-40B4-BE49-F238E27FC236}">
                <a16:creationId xmlns:a16="http://schemas.microsoft.com/office/drawing/2014/main" id="{BA0C42AB-36B9-9E74-83AB-F4694F241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257800"/>
            <a:ext cx="5162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name1 &lt; "Mary Jane" // true</a:t>
            </a:r>
          </a:p>
        </p:txBody>
      </p:sp>
      <p:sp>
        <p:nvSpPr>
          <p:cNvPr id="65543" name="TextBox 6">
            <a:extLst>
              <a:ext uri="{FF2B5EF4-FFF2-40B4-BE49-F238E27FC236}">
                <a16:creationId xmlns:a16="http://schemas.microsoft.com/office/drawing/2014/main" id="{89A8E4E5-E189-2C8C-F087-ADE7F0D08B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819400"/>
            <a:ext cx="31242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A8218"/>
                </a:solidFill>
              </a:rPr>
              <a:t>The characters in each string must match before they are equal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>
            <a:extLst>
              <a:ext uri="{FF2B5EF4-FFF2-40B4-BE49-F238E27FC236}">
                <a16:creationId xmlns:a16="http://schemas.microsoft.com/office/drawing/2014/main" id="{0244C993-A1CE-B1B1-BEF3-487CADEB48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Relational Operators Compare Strings in Program 4-21</a:t>
            </a:r>
          </a:p>
        </p:txBody>
      </p:sp>
      <p:pic>
        <p:nvPicPr>
          <p:cNvPr id="66563" name="Picture 2">
            <a:extLst>
              <a:ext uri="{FF2B5EF4-FFF2-40B4-BE49-F238E27FC236}">
                <a16:creationId xmlns:a16="http://schemas.microsoft.com/office/drawing/2014/main" id="{BBCDD611-40D8-43DC-3C62-3640D83D6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2719388"/>
            <a:ext cx="8667750" cy="196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>
            <a:extLst>
              <a:ext uri="{FF2B5EF4-FFF2-40B4-BE49-F238E27FC236}">
                <a16:creationId xmlns:a16="http://schemas.microsoft.com/office/drawing/2014/main" id="{FE178C1B-1478-785E-958F-4DD2B89F9A8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4.14</a:t>
            </a:r>
          </a:p>
        </p:txBody>
      </p:sp>
      <p:sp>
        <p:nvSpPr>
          <p:cNvPr id="67587" name="Subtitle 2">
            <a:extLst>
              <a:ext uri="{FF2B5EF4-FFF2-40B4-BE49-F238E27FC236}">
                <a16:creationId xmlns:a16="http://schemas.microsoft.com/office/drawing/2014/main" id="{92FFE32B-69BF-A28B-D8F0-323141E26CC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The Conditional Operator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>
            <a:extLst>
              <a:ext uri="{FF2B5EF4-FFF2-40B4-BE49-F238E27FC236}">
                <a16:creationId xmlns:a16="http://schemas.microsoft.com/office/drawing/2014/main" id="{5335022A-526F-EAEF-7B30-1EF719FDC0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Conditional Operator</a:t>
            </a:r>
          </a:p>
        </p:txBody>
      </p:sp>
      <p:sp>
        <p:nvSpPr>
          <p:cNvPr id="68611" name="Content Placeholder 2">
            <a:extLst>
              <a:ext uri="{FF2B5EF4-FFF2-40B4-BE49-F238E27FC236}">
                <a16:creationId xmlns:a16="http://schemas.microsoft.com/office/drawing/2014/main" id="{8CE1853B-2C92-7E0D-6933-726706B3D5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Can use to create short </a:t>
            </a:r>
            <a:r>
              <a:rPr lang="en-US" altLang="en-US">
                <a:latin typeface="Courier New" panose="02070309020205020404" pitchFamily="49" charset="0"/>
              </a:rPr>
              <a:t>if/else</a:t>
            </a:r>
            <a:r>
              <a:rPr lang="en-US" altLang="en-US"/>
              <a:t> statements</a:t>
            </a:r>
          </a:p>
          <a:p>
            <a:pPr>
              <a:buFontTx/>
              <a:buChar char="•"/>
            </a:pPr>
            <a:r>
              <a:rPr lang="en-US" altLang="en-US"/>
              <a:t>Format: </a:t>
            </a:r>
            <a:r>
              <a:rPr lang="en-US" altLang="en-US" sz="2800">
                <a:latin typeface="Courier New" panose="02070309020205020404" pitchFamily="49" charset="0"/>
              </a:rPr>
              <a:t>expr ? expr : expr;</a:t>
            </a:r>
            <a:endParaRPr lang="en-US" altLang="en-US"/>
          </a:p>
          <a:p>
            <a:pPr>
              <a:buFontTx/>
              <a:buChar char="•"/>
            </a:pPr>
            <a:endParaRPr lang="en-US" altLang="en-US"/>
          </a:p>
        </p:txBody>
      </p:sp>
      <p:sp>
        <p:nvSpPr>
          <p:cNvPr id="68612" name="AutoShape 8">
            <a:extLst>
              <a:ext uri="{FF2B5EF4-FFF2-40B4-BE49-F238E27FC236}">
                <a16:creationId xmlns:a16="http://schemas.microsoft.com/office/drawing/2014/main" id="{D71C7226-8143-55D1-DB56-5CF0F9628B52}"/>
              </a:ext>
            </a:extLst>
          </p:cNvPr>
          <p:cNvSpPr>
            <a:spLocks/>
          </p:cNvSpPr>
          <p:nvPr/>
        </p:nvSpPr>
        <p:spPr bwMode="auto">
          <a:xfrm rot="5400000">
            <a:off x="2590800" y="3810000"/>
            <a:ext cx="114300" cy="723900"/>
          </a:xfrm>
          <a:prstGeom prst="rightBrace">
            <a:avLst>
              <a:gd name="adj1" fmla="val 52778"/>
              <a:gd name="adj2" fmla="val 5017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8613" name="AutoShape 9">
            <a:extLst>
              <a:ext uri="{FF2B5EF4-FFF2-40B4-BE49-F238E27FC236}">
                <a16:creationId xmlns:a16="http://schemas.microsoft.com/office/drawing/2014/main" id="{5380BB5E-D9EA-DB61-86BA-8C58BE6D96E0}"/>
              </a:ext>
            </a:extLst>
          </p:cNvPr>
          <p:cNvSpPr>
            <a:spLocks/>
          </p:cNvSpPr>
          <p:nvPr/>
        </p:nvSpPr>
        <p:spPr bwMode="auto">
          <a:xfrm rot="5400000">
            <a:off x="3810000" y="3810000"/>
            <a:ext cx="114300" cy="723900"/>
          </a:xfrm>
          <a:prstGeom prst="rightBrace">
            <a:avLst>
              <a:gd name="adj1" fmla="val 52778"/>
              <a:gd name="adj2" fmla="val 5017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8614" name="AutoShape 10">
            <a:extLst>
              <a:ext uri="{FF2B5EF4-FFF2-40B4-BE49-F238E27FC236}">
                <a16:creationId xmlns:a16="http://schemas.microsoft.com/office/drawing/2014/main" id="{C20B75BE-69F5-7B84-16CF-65C3C9AC68E9}"/>
              </a:ext>
            </a:extLst>
          </p:cNvPr>
          <p:cNvSpPr>
            <a:spLocks/>
          </p:cNvSpPr>
          <p:nvPr/>
        </p:nvSpPr>
        <p:spPr bwMode="auto">
          <a:xfrm rot="5400000">
            <a:off x="5105400" y="3810000"/>
            <a:ext cx="114300" cy="723900"/>
          </a:xfrm>
          <a:prstGeom prst="rightBrace">
            <a:avLst>
              <a:gd name="adj1" fmla="val 52778"/>
              <a:gd name="adj2" fmla="val 5017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" name="Line 11">
            <a:extLst>
              <a:ext uri="{FF2B5EF4-FFF2-40B4-BE49-F238E27FC236}">
                <a16:creationId xmlns:a16="http://schemas.microsoft.com/office/drawing/2014/main" id="{34C2C6DF-66B1-E2ED-EB41-8760EE37994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5000" y="4267200"/>
            <a:ext cx="762000" cy="533400"/>
          </a:xfrm>
          <a:prstGeom prst="line">
            <a:avLst/>
          </a:prstGeom>
          <a:noFill/>
          <a:ln w="25400">
            <a:solidFill>
              <a:srgbClr val="FA821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12">
            <a:extLst>
              <a:ext uri="{FF2B5EF4-FFF2-40B4-BE49-F238E27FC236}">
                <a16:creationId xmlns:a16="http://schemas.microsoft.com/office/drawing/2014/main" id="{43EC9CB1-2277-40B9-FF82-E24F3E9AEFB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86200" y="4267200"/>
            <a:ext cx="838200" cy="533400"/>
          </a:xfrm>
          <a:prstGeom prst="line">
            <a:avLst/>
          </a:prstGeom>
          <a:noFill/>
          <a:ln w="25400">
            <a:solidFill>
              <a:srgbClr val="FA821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13">
            <a:extLst>
              <a:ext uri="{FF2B5EF4-FFF2-40B4-BE49-F238E27FC236}">
                <a16:creationId xmlns:a16="http://schemas.microsoft.com/office/drawing/2014/main" id="{5BDD76F7-6C4A-4330-7838-44BF627D1C8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81600" y="4267200"/>
            <a:ext cx="2133600" cy="609600"/>
          </a:xfrm>
          <a:prstGeom prst="line">
            <a:avLst/>
          </a:prstGeom>
          <a:noFill/>
          <a:ln w="25400">
            <a:solidFill>
              <a:srgbClr val="FA821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8" name="Text Box 4">
            <a:extLst>
              <a:ext uri="{FF2B5EF4-FFF2-40B4-BE49-F238E27FC236}">
                <a16:creationId xmlns:a16="http://schemas.microsoft.com/office/drawing/2014/main" id="{16E12B40-F1CA-3A50-68A6-C7885D4C40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657600"/>
            <a:ext cx="3476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x&lt;0 ? y=10 : z=20;</a:t>
            </a: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9BA024A2-19CB-BD01-1DC0-997378988A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800600"/>
            <a:ext cx="1903413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A8218"/>
                </a:solidFill>
              </a:rPr>
              <a:t>First Expression: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A8218"/>
                </a:solidFill>
              </a:rPr>
              <a:t>Expression to be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A8218"/>
                </a:solidFill>
              </a:rPr>
              <a:t>tested</a:t>
            </a:r>
          </a:p>
        </p:txBody>
      </p:sp>
      <p:sp>
        <p:nvSpPr>
          <p:cNvPr id="12" name="Text Box 6">
            <a:extLst>
              <a:ext uri="{FF2B5EF4-FFF2-40B4-BE49-F238E27FC236}">
                <a16:creationId xmlns:a16="http://schemas.microsoft.com/office/drawing/2014/main" id="{D07C2FBF-F934-02BC-46A3-5013E9C417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4800600"/>
            <a:ext cx="1992313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A8218"/>
                </a:solidFill>
              </a:rPr>
              <a:t>2nd Expression: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A8218"/>
                </a:solidFill>
              </a:rPr>
              <a:t>Executes if first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A8218"/>
                </a:solidFill>
              </a:rPr>
              <a:t>expression is true</a:t>
            </a:r>
          </a:p>
        </p:txBody>
      </p:sp>
      <p:sp>
        <p:nvSpPr>
          <p:cNvPr id="13" name="Text Box 7">
            <a:extLst>
              <a:ext uri="{FF2B5EF4-FFF2-40B4-BE49-F238E27FC236}">
                <a16:creationId xmlns:a16="http://schemas.microsoft.com/office/drawing/2014/main" id="{5E829C2B-C850-73BE-8E73-4520669219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4876800"/>
            <a:ext cx="213360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A8218"/>
                </a:solidFill>
              </a:rPr>
              <a:t>3rd Expression: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A8218"/>
                </a:solidFill>
              </a:rPr>
              <a:t>Executes if the first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A8218"/>
                </a:solidFill>
              </a:rPr>
              <a:t>expression is 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  <p:bldP spid="12" grpId="0" autoUpdateAnimBg="0"/>
      <p:bldP spid="13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>
            <a:extLst>
              <a:ext uri="{FF2B5EF4-FFF2-40B4-BE49-F238E27FC236}">
                <a16:creationId xmlns:a16="http://schemas.microsoft.com/office/drawing/2014/main" id="{3F68584C-D269-751C-F661-6F3C98F55F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Conditional Operator</a:t>
            </a:r>
          </a:p>
        </p:txBody>
      </p:sp>
      <p:sp>
        <p:nvSpPr>
          <p:cNvPr id="69635" name="Content Placeholder 2">
            <a:extLst>
              <a:ext uri="{FF2B5EF4-FFF2-40B4-BE49-F238E27FC236}">
                <a16:creationId xmlns:a16="http://schemas.microsoft.com/office/drawing/2014/main" id="{52937456-D1BD-4EEE-8279-F02FEF4A2E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The value of a conditional expression is</a:t>
            </a:r>
          </a:p>
          <a:p>
            <a:pPr lvl="1"/>
            <a:r>
              <a:rPr lang="en-US" altLang="en-US"/>
              <a:t>The value of the second expression if the first expression is true</a:t>
            </a:r>
          </a:p>
          <a:p>
            <a:pPr lvl="1"/>
            <a:r>
              <a:rPr lang="en-US" altLang="en-US"/>
              <a:t>The value of the third expression if the first expression is false</a:t>
            </a:r>
          </a:p>
          <a:p>
            <a:pPr>
              <a:buFontTx/>
              <a:buChar char="•"/>
            </a:pPr>
            <a:r>
              <a:rPr lang="en-US" altLang="en-US"/>
              <a:t>Parentheses </a:t>
            </a:r>
            <a:r>
              <a:rPr lang="en-US" altLang="en-US">
                <a:latin typeface="Courier New" panose="02070309020205020404" pitchFamily="49" charset="0"/>
              </a:rPr>
              <a:t>()</a:t>
            </a:r>
            <a:r>
              <a:rPr lang="en-US" altLang="en-US"/>
              <a:t>  may be needed in an expression due to precedence of conditional operator</a:t>
            </a:r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BE4F7-4DAE-391A-C345-58DAFDDEB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The Conditional Operator in Program 4-22</a:t>
            </a:r>
          </a:p>
        </p:txBody>
      </p:sp>
      <p:pic>
        <p:nvPicPr>
          <p:cNvPr id="70659" name="Picture 2">
            <a:extLst>
              <a:ext uri="{FF2B5EF4-FFF2-40B4-BE49-F238E27FC236}">
                <a16:creationId xmlns:a16="http://schemas.microsoft.com/office/drawing/2014/main" id="{06BE2545-89AD-0DD1-F3C1-319ED1B5E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524000"/>
            <a:ext cx="5638800" cy="491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>
            <a:extLst>
              <a:ext uri="{FF2B5EF4-FFF2-40B4-BE49-F238E27FC236}">
                <a16:creationId xmlns:a16="http://schemas.microsoft.com/office/drawing/2014/main" id="{F7A2B9E7-4F2B-DCD8-9617-9E94E106D44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4.15</a:t>
            </a:r>
          </a:p>
        </p:txBody>
      </p:sp>
      <p:sp>
        <p:nvSpPr>
          <p:cNvPr id="71683" name="Subtitle 2">
            <a:extLst>
              <a:ext uri="{FF2B5EF4-FFF2-40B4-BE49-F238E27FC236}">
                <a16:creationId xmlns:a16="http://schemas.microsoft.com/office/drawing/2014/main" id="{A5D3D534-3AEE-F027-4044-B0E944DE9F9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altLang="en-US"/>
              <a:t> Statement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>
            <a:extLst>
              <a:ext uri="{FF2B5EF4-FFF2-40B4-BE49-F238E27FC236}">
                <a16:creationId xmlns:a16="http://schemas.microsoft.com/office/drawing/2014/main" id="{44B1CAEF-A5B9-695C-0346-7999B2DE88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altLang="en-US"/>
              <a:t> Statement</a:t>
            </a:r>
          </a:p>
        </p:txBody>
      </p:sp>
      <p:sp>
        <p:nvSpPr>
          <p:cNvPr id="72707" name="Content Placeholder 2">
            <a:extLst>
              <a:ext uri="{FF2B5EF4-FFF2-40B4-BE49-F238E27FC236}">
                <a16:creationId xmlns:a16="http://schemas.microsoft.com/office/drawing/2014/main" id="{14D332AF-FB29-114F-620F-8408C53247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Used to select among statements from several alternatives</a:t>
            </a:r>
          </a:p>
          <a:p>
            <a:pPr>
              <a:buFontTx/>
              <a:buChar char="•"/>
            </a:pPr>
            <a:r>
              <a:rPr lang="en-US" altLang="en-US"/>
              <a:t>In some cases, can be used instead of </a:t>
            </a:r>
            <a:r>
              <a:rPr lang="en-US" altLang="en-US">
                <a:latin typeface="Courier New" panose="02070309020205020404" pitchFamily="49" charset="0"/>
              </a:rPr>
              <a:t>if/else if</a:t>
            </a:r>
            <a:r>
              <a:rPr lang="en-US" altLang="en-US"/>
              <a:t> statements</a:t>
            </a:r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>
            <a:extLst>
              <a:ext uri="{FF2B5EF4-FFF2-40B4-BE49-F238E27FC236}">
                <a16:creationId xmlns:a16="http://schemas.microsoft.com/office/drawing/2014/main" id="{89306CAA-D2FB-A41C-9F90-6EF0D790AE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altLang="en-US"/>
              <a:t> Statement Format</a:t>
            </a:r>
          </a:p>
        </p:txBody>
      </p:sp>
      <p:sp>
        <p:nvSpPr>
          <p:cNvPr id="73731" name="Content Placeholder 2">
            <a:extLst>
              <a:ext uri="{FF2B5EF4-FFF2-40B4-BE49-F238E27FC236}">
                <a16:creationId xmlns:a16="http://schemas.microsoft.com/office/drawing/2014/main" id="{80307587-DC65-0DF8-B209-0EBBA23D85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Times" panose="02020603050405020304" pitchFamily="18" charset="0"/>
              <a:buNone/>
            </a:pPr>
            <a:r>
              <a:rPr lang="en-US" altLang="en-US">
                <a:latin typeface="Courier New" panose="02070309020205020404" pitchFamily="49" charset="0"/>
              </a:rPr>
              <a:t>switch (</a:t>
            </a:r>
            <a:r>
              <a:rPr lang="en-US" altLang="en-US" i="1">
                <a:latin typeface="Courier New" panose="02070309020205020404" pitchFamily="49" charset="0"/>
              </a:rPr>
              <a:t>expression</a:t>
            </a:r>
            <a:r>
              <a:rPr lang="en-US" altLang="en-US">
                <a:latin typeface="Courier New" panose="02070309020205020404" pitchFamily="49" charset="0"/>
              </a:rPr>
              <a:t>) //integer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altLang="en-US">
                <a:latin typeface="Courier New" panose="02070309020205020404" pitchFamily="49" charset="0"/>
              </a:rPr>
              <a:t>{                   </a:t>
            </a:r>
            <a:endParaRPr lang="en-US" altLang="en-US"/>
          </a:p>
          <a:p>
            <a:pPr>
              <a:buFont typeface="Times" panose="02020603050405020304" pitchFamily="18" charset="0"/>
              <a:buNone/>
            </a:pPr>
            <a:r>
              <a:rPr lang="en-US" altLang="en-US"/>
              <a:t>	</a:t>
            </a:r>
            <a:r>
              <a:rPr lang="en-US" altLang="en-US">
                <a:latin typeface="Courier New" panose="02070309020205020404" pitchFamily="49" charset="0"/>
              </a:rPr>
              <a:t>case </a:t>
            </a:r>
            <a:r>
              <a:rPr lang="en-US" altLang="en-US" i="1">
                <a:latin typeface="Courier New" panose="02070309020205020404" pitchFamily="49" charset="0"/>
              </a:rPr>
              <a:t>exp</a:t>
            </a:r>
            <a:r>
              <a:rPr lang="en-US" altLang="en-US" b="1" i="1">
                <a:latin typeface="Courier New" panose="02070309020205020404" pitchFamily="49" charset="0"/>
              </a:rPr>
              <a:t>1</a:t>
            </a:r>
            <a:r>
              <a:rPr lang="en-US" altLang="en-US">
                <a:latin typeface="Courier New" panose="02070309020205020404" pitchFamily="49" charset="0"/>
              </a:rPr>
              <a:t>: </a:t>
            </a:r>
            <a:r>
              <a:rPr lang="en-US" altLang="en-US" i="1">
                <a:latin typeface="Courier New" panose="02070309020205020404" pitchFamily="49" charset="0"/>
              </a:rPr>
              <a:t>statement</a:t>
            </a:r>
            <a:r>
              <a:rPr lang="en-US" altLang="en-US" b="1" i="1">
                <a:latin typeface="Courier New" panose="02070309020205020404" pitchFamily="49" charset="0"/>
              </a:rPr>
              <a:t>1</a:t>
            </a:r>
            <a:r>
              <a:rPr lang="en-US" altLang="en-US">
                <a:latin typeface="Courier New" panose="02070309020205020404" pitchFamily="49" charset="0"/>
              </a:rPr>
              <a:t>;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altLang="en-US">
                <a:latin typeface="Courier New" panose="02070309020205020404" pitchFamily="49" charset="0"/>
              </a:rPr>
              <a:t>	case </a:t>
            </a:r>
            <a:r>
              <a:rPr lang="en-US" altLang="en-US" i="1">
                <a:latin typeface="Courier New" panose="02070309020205020404" pitchFamily="49" charset="0"/>
              </a:rPr>
              <a:t>exp</a:t>
            </a:r>
            <a:r>
              <a:rPr lang="en-US" altLang="en-US" b="1" i="1">
                <a:latin typeface="Courier New" panose="02070309020205020404" pitchFamily="49" charset="0"/>
              </a:rPr>
              <a:t>2</a:t>
            </a:r>
            <a:r>
              <a:rPr lang="en-US" altLang="en-US">
                <a:latin typeface="Courier New" panose="02070309020205020404" pitchFamily="49" charset="0"/>
              </a:rPr>
              <a:t>: </a:t>
            </a:r>
            <a:r>
              <a:rPr lang="en-US" altLang="en-US" i="1">
                <a:latin typeface="Courier New" panose="02070309020205020404" pitchFamily="49" charset="0"/>
              </a:rPr>
              <a:t>statement</a:t>
            </a:r>
            <a:r>
              <a:rPr lang="en-US" altLang="en-US" b="1" i="1">
                <a:latin typeface="Courier New" panose="02070309020205020404" pitchFamily="49" charset="0"/>
              </a:rPr>
              <a:t>2</a:t>
            </a:r>
            <a:r>
              <a:rPr lang="en-US" altLang="en-US">
                <a:latin typeface="Courier New" panose="02070309020205020404" pitchFamily="49" charset="0"/>
              </a:rPr>
              <a:t>;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altLang="en-US">
                <a:latin typeface="Courier New" panose="02070309020205020404" pitchFamily="49" charset="0"/>
              </a:rPr>
              <a:t>	...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altLang="en-US">
                <a:latin typeface="Courier New" panose="02070309020205020404" pitchFamily="49" charset="0"/>
              </a:rPr>
              <a:t>	case </a:t>
            </a:r>
            <a:r>
              <a:rPr lang="en-US" altLang="en-US" i="1">
                <a:latin typeface="Courier New" panose="02070309020205020404" pitchFamily="49" charset="0"/>
              </a:rPr>
              <a:t>exp</a:t>
            </a:r>
            <a:r>
              <a:rPr lang="en-US" altLang="en-US" b="1" i="1">
                <a:latin typeface="Courier New" panose="02070309020205020404" pitchFamily="49" charset="0"/>
              </a:rPr>
              <a:t>n</a:t>
            </a:r>
            <a:r>
              <a:rPr lang="en-US" altLang="en-US">
                <a:latin typeface="Courier New" panose="02070309020205020404" pitchFamily="49" charset="0"/>
              </a:rPr>
              <a:t>: </a:t>
            </a:r>
            <a:r>
              <a:rPr lang="en-US" altLang="en-US" i="1">
                <a:latin typeface="Courier New" panose="02070309020205020404" pitchFamily="49" charset="0"/>
              </a:rPr>
              <a:t>statement</a:t>
            </a:r>
            <a:r>
              <a:rPr lang="en-US" altLang="en-US" b="1" i="1">
                <a:latin typeface="Courier New" panose="02070309020205020404" pitchFamily="49" charset="0"/>
              </a:rPr>
              <a:t>n</a:t>
            </a:r>
            <a:r>
              <a:rPr lang="en-US" altLang="en-US">
                <a:latin typeface="Courier New" panose="02070309020205020404" pitchFamily="49" charset="0"/>
              </a:rPr>
              <a:t>;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altLang="en-US">
                <a:latin typeface="Courier New" panose="02070309020205020404" pitchFamily="49" charset="0"/>
              </a:rPr>
              <a:t>	default:   </a:t>
            </a:r>
            <a:r>
              <a:rPr lang="en-US" altLang="en-US" i="1">
                <a:latin typeface="Courier New" panose="02070309020205020404" pitchFamily="49" charset="0"/>
              </a:rPr>
              <a:t>statement</a:t>
            </a:r>
            <a:r>
              <a:rPr lang="en-US" altLang="en-US" b="1" i="1">
                <a:latin typeface="Courier New" panose="02070309020205020404" pitchFamily="49" charset="0"/>
              </a:rPr>
              <a:t>n+1</a:t>
            </a:r>
            <a:r>
              <a:rPr lang="en-US" altLang="en-US">
                <a:latin typeface="Courier New" panose="02070309020205020404" pitchFamily="49" charset="0"/>
              </a:rPr>
              <a:t>;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altLang="en-US">
                <a:latin typeface="Courier New" panose="02070309020205020404" pitchFamily="49" charset="0"/>
              </a:rPr>
              <a:t>}</a:t>
            </a:r>
            <a:endParaRPr lang="en-US" altLang="en-US"/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497ADC64-B6F7-14FC-F746-F27FA39B55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/>
              <a:t> Statement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80162389-6650-2FF0-3BA8-8AC22D1085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Allows statements to be conditionally executed or skipped over</a:t>
            </a:r>
          </a:p>
          <a:p>
            <a:pPr>
              <a:buFontTx/>
              <a:buChar char="•"/>
            </a:pPr>
            <a:r>
              <a:rPr lang="en-US" altLang="en-US"/>
              <a:t>Models the way we mentally evaluate situations: </a:t>
            </a:r>
          </a:p>
          <a:p>
            <a:pPr lvl="1"/>
            <a:r>
              <a:rPr lang="en-US" altLang="en-US"/>
              <a:t>"If it is raining, take an umbrella."</a:t>
            </a:r>
          </a:p>
          <a:p>
            <a:pPr lvl="1"/>
            <a:r>
              <a:rPr lang="en-US" altLang="en-US"/>
              <a:t>"If it is cold outside, wear a coat."</a:t>
            </a:r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>
            <a:extLst>
              <a:ext uri="{FF2B5EF4-FFF2-40B4-BE49-F238E27FC236}">
                <a16:creationId xmlns:a16="http://schemas.microsoft.com/office/drawing/2014/main" id="{DA95C73F-2B92-0437-9F85-20466C152D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altLang="en-US"/>
              <a:t> Statement</a:t>
            </a:r>
          </a:p>
        </p:txBody>
      </p:sp>
      <p:pic>
        <p:nvPicPr>
          <p:cNvPr id="74755" name="Picture 2">
            <a:extLst>
              <a:ext uri="{FF2B5EF4-FFF2-40B4-BE49-F238E27FC236}">
                <a16:creationId xmlns:a16="http://schemas.microsoft.com/office/drawing/2014/main" id="{A287BC7B-1825-A0DC-B008-AAAB64AC4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19200"/>
            <a:ext cx="6781800" cy="506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5C3CA8F-7FC2-5525-3E3E-39D614CBC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2695575"/>
            <a:ext cx="4208463" cy="13017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59F8A-16C0-DA90-3222-7668C4AA8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dirty="0"/>
              <a:t> Statement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4C9E4-3385-24DB-5D51-D7677BFB6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 typeface="Times" pitchFamily="-16" charset="0"/>
              <a:buNone/>
              <a:defRPr/>
            </a:pPr>
            <a:r>
              <a:rPr lang="en-US" dirty="0"/>
              <a:t>1)  </a:t>
            </a:r>
            <a:r>
              <a:rPr lang="en-US" i="1" dirty="0">
                <a:latin typeface="Courier New" pitchFamily="-16" charset="0"/>
              </a:rPr>
              <a:t>expression</a:t>
            </a:r>
            <a:r>
              <a:rPr lang="en-US" dirty="0"/>
              <a:t> must be an integer variable or an expression that evaluates to an integer value</a:t>
            </a:r>
            <a:endParaRPr lang="en-US" dirty="0">
              <a:latin typeface="Courier New" pitchFamily="-16" charset="0"/>
            </a:endParaRPr>
          </a:p>
          <a:p>
            <a:pPr marL="609600" indent="-609600">
              <a:buClr>
                <a:schemeClr val="tx1"/>
              </a:buClr>
              <a:buFontTx/>
              <a:buAutoNum type="arabicParenR" startAt="2"/>
              <a:defRPr/>
            </a:pPr>
            <a:r>
              <a:rPr lang="en-US" i="1" dirty="0">
                <a:latin typeface="Courier New" pitchFamily="-16" charset="0"/>
              </a:rPr>
              <a:t>exp</a:t>
            </a:r>
            <a:r>
              <a:rPr lang="en-US" b="1" i="1" dirty="0">
                <a:latin typeface="Courier New" pitchFamily="-16" charset="0"/>
              </a:rPr>
              <a:t>1</a:t>
            </a:r>
            <a:r>
              <a:rPr lang="en-US" dirty="0"/>
              <a:t> through </a:t>
            </a:r>
            <a:r>
              <a:rPr lang="en-US" i="1" dirty="0" err="1">
                <a:latin typeface="Courier New" pitchFamily="-16" charset="0"/>
              </a:rPr>
              <a:t>exp</a:t>
            </a:r>
            <a:r>
              <a:rPr lang="en-US" b="1" i="1" dirty="0" err="1">
                <a:latin typeface="Courier New" pitchFamily="-16" charset="0"/>
              </a:rPr>
              <a:t>n</a:t>
            </a:r>
            <a:r>
              <a:rPr lang="en-US" dirty="0"/>
              <a:t> must be constant integer expressions or literals, and must be unique in the </a:t>
            </a:r>
            <a:r>
              <a:rPr lang="en-US" dirty="0">
                <a:latin typeface="Courier New" pitchFamily="-16" charset="0"/>
              </a:rPr>
              <a:t>switch</a:t>
            </a:r>
            <a:r>
              <a:rPr lang="en-US" dirty="0"/>
              <a:t> statement</a:t>
            </a:r>
          </a:p>
          <a:p>
            <a:pPr marL="609600" indent="-609600">
              <a:buClr>
                <a:schemeClr val="tx1"/>
              </a:buClr>
              <a:buFontTx/>
              <a:buAutoNum type="arabicParenR" startAt="2"/>
              <a:defRPr/>
            </a:pPr>
            <a:r>
              <a:rPr lang="en-US" dirty="0"/>
              <a:t> </a:t>
            </a:r>
            <a:r>
              <a:rPr lang="en-US" dirty="0">
                <a:latin typeface="Courier New" pitchFamily="-16" charset="0"/>
              </a:rPr>
              <a:t>default</a:t>
            </a:r>
            <a:r>
              <a:rPr lang="en-US" dirty="0"/>
              <a:t> is optional but recommended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9C4C5-7DC7-1FA3-2BFA-1FE3192A0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dirty="0"/>
              <a:t> Statement-How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84FB3-465F-0D62-5D91-061BB3F8A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>
              <a:lnSpc>
                <a:spcPct val="90000"/>
              </a:lnSpc>
              <a:buFont typeface="Times" pitchFamily="-16" charset="0"/>
              <a:buNone/>
              <a:defRPr/>
            </a:pPr>
            <a:r>
              <a:rPr lang="en-US" dirty="0"/>
              <a:t>1)   </a:t>
            </a:r>
            <a:r>
              <a:rPr lang="en-US" i="1" dirty="0">
                <a:latin typeface="Courier New" pitchFamily="-16" charset="0"/>
              </a:rPr>
              <a:t>expression</a:t>
            </a:r>
            <a:r>
              <a:rPr lang="en-US" dirty="0"/>
              <a:t> is evaluated</a:t>
            </a:r>
            <a:endParaRPr lang="en-US" dirty="0">
              <a:latin typeface="Courier New" pitchFamily="-16" charset="0"/>
            </a:endParaRPr>
          </a:p>
          <a:p>
            <a:pPr marL="609600" indent="-609600">
              <a:lnSpc>
                <a:spcPct val="90000"/>
              </a:lnSpc>
              <a:buClr>
                <a:schemeClr val="tx1"/>
              </a:buClr>
              <a:buFontTx/>
              <a:buAutoNum type="arabicParenR" startAt="2"/>
              <a:defRPr/>
            </a:pPr>
            <a:r>
              <a:rPr lang="en-US" dirty="0"/>
              <a:t>The value of </a:t>
            </a:r>
            <a:r>
              <a:rPr lang="en-US" i="1" dirty="0">
                <a:latin typeface="Courier New" pitchFamily="-16" charset="0"/>
              </a:rPr>
              <a:t>expression</a:t>
            </a:r>
            <a:r>
              <a:rPr lang="en-US" dirty="0"/>
              <a:t> is compared against </a:t>
            </a:r>
            <a:r>
              <a:rPr lang="en-US" i="1" dirty="0">
                <a:latin typeface="Courier New" pitchFamily="-16" charset="0"/>
              </a:rPr>
              <a:t>exp</a:t>
            </a:r>
            <a:r>
              <a:rPr lang="en-US" b="1" i="1" dirty="0">
                <a:latin typeface="Courier New" pitchFamily="-16" charset="0"/>
              </a:rPr>
              <a:t>1</a:t>
            </a:r>
            <a:r>
              <a:rPr lang="en-US" dirty="0"/>
              <a:t> through </a:t>
            </a:r>
            <a:r>
              <a:rPr lang="en-US" i="1" dirty="0" err="1">
                <a:latin typeface="Courier New" pitchFamily="-16" charset="0"/>
              </a:rPr>
              <a:t>exp</a:t>
            </a:r>
            <a:r>
              <a:rPr lang="en-US" b="1" i="1" dirty="0" err="1">
                <a:latin typeface="Courier New" pitchFamily="-16" charset="0"/>
              </a:rPr>
              <a:t>n</a:t>
            </a:r>
            <a:r>
              <a:rPr lang="en-US" dirty="0"/>
              <a:t>. </a:t>
            </a:r>
          </a:p>
          <a:p>
            <a:pPr marL="609600" indent="-609600">
              <a:lnSpc>
                <a:spcPct val="90000"/>
              </a:lnSpc>
              <a:buClr>
                <a:schemeClr val="tx1"/>
              </a:buClr>
              <a:buFontTx/>
              <a:buAutoNum type="arabicParenR" startAt="2"/>
              <a:defRPr/>
            </a:pPr>
            <a:r>
              <a:rPr lang="en-US" dirty="0"/>
              <a:t>If </a:t>
            </a:r>
            <a:r>
              <a:rPr lang="en-US" i="1" dirty="0">
                <a:latin typeface="Courier New" pitchFamily="-16" charset="0"/>
              </a:rPr>
              <a:t>expression</a:t>
            </a:r>
            <a:r>
              <a:rPr lang="en-US" dirty="0"/>
              <a:t> matches value </a:t>
            </a:r>
            <a:r>
              <a:rPr lang="en-US" i="1" dirty="0" err="1">
                <a:latin typeface="Courier New" pitchFamily="-16" charset="0"/>
              </a:rPr>
              <a:t>exp</a:t>
            </a:r>
            <a:r>
              <a:rPr lang="en-US" b="1" i="1" dirty="0" err="1">
                <a:latin typeface="Courier New" pitchFamily="-16" charset="0"/>
              </a:rPr>
              <a:t>i</a:t>
            </a:r>
            <a:r>
              <a:rPr lang="en-US" dirty="0"/>
              <a:t>, the program branches to the statement following </a:t>
            </a:r>
            <a:r>
              <a:rPr lang="en-US" i="1" dirty="0" err="1">
                <a:latin typeface="Courier New" pitchFamily="-16" charset="0"/>
              </a:rPr>
              <a:t>exp</a:t>
            </a:r>
            <a:r>
              <a:rPr lang="en-US" b="1" i="1" dirty="0" err="1">
                <a:latin typeface="Courier New" pitchFamily="-16" charset="0"/>
              </a:rPr>
              <a:t>i</a:t>
            </a:r>
            <a:r>
              <a:rPr lang="en-US" dirty="0"/>
              <a:t> and continues to the end of the </a:t>
            </a:r>
            <a:r>
              <a:rPr lang="en-US" dirty="0">
                <a:latin typeface="Courier New" pitchFamily="-16" charset="0"/>
              </a:rPr>
              <a:t>switch</a:t>
            </a:r>
            <a:endParaRPr lang="en-US" dirty="0"/>
          </a:p>
          <a:p>
            <a:pPr marL="609600" indent="-609600">
              <a:lnSpc>
                <a:spcPct val="90000"/>
              </a:lnSpc>
              <a:buClr>
                <a:schemeClr val="tx1"/>
              </a:buClr>
              <a:buFontTx/>
              <a:buAutoNum type="arabicParenR" startAt="2"/>
              <a:defRPr/>
            </a:pPr>
            <a:r>
              <a:rPr lang="en-US" dirty="0"/>
              <a:t>If no matching value is found, the program branches to the statement after </a:t>
            </a:r>
            <a:r>
              <a:rPr lang="en-US" dirty="0">
                <a:latin typeface="Courier New" pitchFamily="-16" charset="0"/>
              </a:rPr>
              <a:t>default: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>
            <a:extLst>
              <a:ext uri="{FF2B5EF4-FFF2-40B4-BE49-F238E27FC236}">
                <a16:creationId xmlns:a16="http://schemas.microsoft.com/office/drawing/2014/main" id="{4FD341EB-867C-D072-AFBC-761AF33882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altLang="en-US"/>
              <a:t> Statement</a:t>
            </a:r>
          </a:p>
        </p:txBody>
      </p:sp>
      <p:sp>
        <p:nvSpPr>
          <p:cNvPr id="77827" name="Content Placeholder 2">
            <a:extLst>
              <a:ext uri="{FF2B5EF4-FFF2-40B4-BE49-F238E27FC236}">
                <a16:creationId xmlns:a16="http://schemas.microsoft.com/office/drawing/2014/main" id="{E5678808-8872-D744-F456-25698136A5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Used to exit a </a:t>
            </a:r>
            <a:r>
              <a:rPr lang="en-US" altLang="en-US">
                <a:latin typeface="Courier New" panose="02070309020205020404" pitchFamily="49" charset="0"/>
              </a:rPr>
              <a:t>switch</a:t>
            </a:r>
            <a:r>
              <a:rPr lang="en-US" altLang="en-US"/>
              <a:t> statement</a:t>
            </a:r>
          </a:p>
          <a:p>
            <a:pPr>
              <a:buFontTx/>
              <a:buChar char="•"/>
            </a:pPr>
            <a:r>
              <a:rPr lang="en-US" altLang="en-US"/>
              <a:t>If it is left out, the program "falls through" the remaining statements in the </a:t>
            </a:r>
            <a:r>
              <a:rPr lang="en-US" altLang="en-US">
                <a:latin typeface="Courier New" panose="02070309020205020404" pitchFamily="49" charset="0"/>
              </a:rPr>
              <a:t>switch</a:t>
            </a:r>
            <a:r>
              <a:rPr lang="en-US" altLang="en-US"/>
              <a:t> statement</a:t>
            </a:r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2CAD3-70D3-87D7-8A1B-810004D53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/>
              <a:t> and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default</a:t>
            </a:r>
            <a:r>
              <a:rPr lang="en-US" dirty="0"/>
              <a:t> statements</a:t>
            </a:r>
          </a:p>
        </p:txBody>
      </p:sp>
      <p:sp>
        <p:nvSpPr>
          <p:cNvPr id="78851" name="TextBox 4">
            <a:extLst>
              <a:ext uri="{FF2B5EF4-FFF2-40B4-BE49-F238E27FC236}">
                <a16:creationId xmlns:a16="http://schemas.microsoft.com/office/drawing/2014/main" id="{683429A6-35DF-D9CD-947F-96CBCC136F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6019800"/>
            <a:ext cx="1466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Continued…</a:t>
            </a:r>
          </a:p>
        </p:txBody>
      </p:sp>
      <p:pic>
        <p:nvPicPr>
          <p:cNvPr id="78852" name="Picture 2">
            <a:extLst>
              <a:ext uri="{FF2B5EF4-FFF2-40B4-BE49-F238E27FC236}">
                <a16:creationId xmlns:a16="http://schemas.microsoft.com/office/drawing/2014/main" id="{D5A76D98-D6D3-B739-528A-A4549232F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7732713" cy="372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29D34-47EE-0E56-2739-57DD12FC8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/>
              <a:t> and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default</a:t>
            </a:r>
            <a:r>
              <a:rPr lang="en-US" dirty="0"/>
              <a:t> statements</a:t>
            </a:r>
          </a:p>
        </p:txBody>
      </p:sp>
      <p:pic>
        <p:nvPicPr>
          <p:cNvPr id="79875" name="Picture 2">
            <a:extLst>
              <a:ext uri="{FF2B5EF4-FFF2-40B4-BE49-F238E27FC236}">
                <a16:creationId xmlns:a16="http://schemas.microsoft.com/office/drawing/2014/main" id="{EB96D995-FC8E-6D53-82D3-EC6C1C79F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19200"/>
            <a:ext cx="7770813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6" name="TextBox 4">
            <a:extLst>
              <a:ext uri="{FF2B5EF4-FFF2-40B4-BE49-F238E27FC236}">
                <a16:creationId xmlns:a16="http://schemas.microsoft.com/office/drawing/2014/main" id="{8C495FF7-BD7A-6CB0-F5BB-0E917F1C24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6183313"/>
            <a:ext cx="146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Continued…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FE6A7-FA3E-B3A4-B069-033372D2A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/>
              <a:t> and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default</a:t>
            </a:r>
            <a:r>
              <a:rPr lang="en-US" dirty="0"/>
              <a:t> statements</a:t>
            </a:r>
          </a:p>
        </p:txBody>
      </p:sp>
      <p:pic>
        <p:nvPicPr>
          <p:cNvPr id="80899" name="Picture 2">
            <a:extLst>
              <a:ext uri="{FF2B5EF4-FFF2-40B4-BE49-F238E27FC236}">
                <a16:creationId xmlns:a16="http://schemas.microsoft.com/office/drawing/2014/main" id="{4FA60472-056D-2D5B-EE0B-551837079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23950"/>
            <a:ext cx="6248400" cy="499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>
            <a:extLst>
              <a:ext uri="{FF2B5EF4-FFF2-40B4-BE49-F238E27FC236}">
                <a16:creationId xmlns:a16="http://schemas.microsoft.com/office/drawing/2014/main" id="{41B0E83C-4323-31FC-A9ED-C762911E81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altLang="en-US"/>
              <a:t> in Menu Systems</a:t>
            </a:r>
          </a:p>
        </p:txBody>
      </p:sp>
      <p:sp>
        <p:nvSpPr>
          <p:cNvPr id="81923" name="Content Placeholder 2">
            <a:extLst>
              <a:ext uri="{FF2B5EF4-FFF2-40B4-BE49-F238E27FC236}">
                <a16:creationId xmlns:a16="http://schemas.microsoft.com/office/drawing/2014/main" id="{53319258-DFF6-B1A1-01CA-89AF7FFBC1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>
                <a:latin typeface="Courier New" panose="02070309020205020404" pitchFamily="49" charset="0"/>
              </a:rPr>
              <a:t>switch</a:t>
            </a:r>
            <a:r>
              <a:rPr lang="en-US" altLang="en-US"/>
              <a:t> statement is a natural choice for menu-driven program:</a:t>
            </a:r>
          </a:p>
          <a:p>
            <a:pPr lvl="1"/>
            <a:r>
              <a:rPr lang="en-US" altLang="en-US"/>
              <a:t>display the menu</a:t>
            </a:r>
          </a:p>
          <a:p>
            <a:pPr lvl="1"/>
            <a:r>
              <a:rPr lang="en-US" altLang="en-US"/>
              <a:t>then, get the user's menu selection</a:t>
            </a:r>
          </a:p>
          <a:p>
            <a:pPr lvl="1"/>
            <a:r>
              <a:rPr lang="en-US" altLang="en-US"/>
              <a:t>use user input as </a:t>
            </a:r>
            <a:r>
              <a:rPr lang="en-US" altLang="en-US">
                <a:latin typeface="Courier New" panose="02070309020205020404" pitchFamily="49" charset="0"/>
              </a:rPr>
              <a:t>expression</a:t>
            </a:r>
            <a:r>
              <a:rPr lang="en-US" altLang="en-US"/>
              <a:t> in </a:t>
            </a:r>
            <a:r>
              <a:rPr lang="en-US" altLang="en-US">
                <a:latin typeface="Courier New" panose="02070309020205020404" pitchFamily="49" charset="0"/>
              </a:rPr>
              <a:t>switch</a:t>
            </a:r>
            <a:r>
              <a:rPr lang="en-US" altLang="en-US"/>
              <a:t> statement</a:t>
            </a:r>
          </a:p>
          <a:p>
            <a:pPr lvl="1"/>
            <a:r>
              <a:rPr lang="en-US" altLang="en-US"/>
              <a:t>use menu choices as </a:t>
            </a:r>
            <a:r>
              <a:rPr lang="en-US" altLang="en-US" i="1">
                <a:latin typeface="Courier New" panose="02070309020205020404" pitchFamily="49" charset="0"/>
              </a:rPr>
              <a:t>expr</a:t>
            </a:r>
            <a:r>
              <a:rPr lang="en-US" altLang="en-US"/>
              <a:t> in </a:t>
            </a:r>
            <a:r>
              <a:rPr lang="en-US" altLang="en-US">
                <a:latin typeface="Courier New" panose="02070309020205020404" pitchFamily="49" charset="0"/>
              </a:rPr>
              <a:t>case</a:t>
            </a:r>
            <a:r>
              <a:rPr lang="en-US" altLang="en-US"/>
              <a:t> statements</a:t>
            </a:r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>
            <a:extLst>
              <a:ext uri="{FF2B5EF4-FFF2-40B4-BE49-F238E27FC236}">
                <a16:creationId xmlns:a16="http://schemas.microsoft.com/office/drawing/2014/main" id="{FAB7038E-3C57-A71E-40FF-E6D9F92332D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4.16</a:t>
            </a:r>
          </a:p>
        </p:txBody>
      </p:sp>
      <p:sp>
        <p:nvSpPr>
          <p:cNvPr id="82947" name="Subtitle 2">
            <a:extLst>
              <a:ext uri="{FF2B5EF4-FFF2-40B4-BE49-F238E27FC236}">
                <a16:creationId xmlns:a16="http://schemas.microsoft.com/office/drawing/2014/main" id="{9EB0ADA6-9754-8FA8-6A43-06468513BA6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altLang="en-US"/>
              <a:t> Statement with Initialization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>
            <a:extLst>
              <a:ext uri="{FF2B5EF4-FFF2-40B4-BE49-F238E27FC236}">
                <a16:creationId xmlns:a16="http://schemas.microsoft.com/office/drawing/2014/main" id="{AA4BA5CE-2F9A-F436-3E99-E7B831E28F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altLang="en-US"/>
              <a:t> Statement Initialization</a:t>
            </a:r>
          </a:p>
        </p:txBody>
      </p:sp>
      <p:sp>
        <p:nvSpPr>
          <p:cNvPr id="83971" name="Content Placeholder 2">
            <a:extLst>
              <a:ext uri="{FF2B5EF4-FFF2-40B4-BE49-F238E27FC236}">
                <a16:creationId xmlns:a16="http://schemas.microsoft.com/office/drawing/2014/main" id="{5EA01892-3BEC-3FEF-3D96-0991524D30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z="2800"/>
              <a:t>A feature introduced in C++17</a:t>
            </a:r>
          </a:p>
          <a:p>
            <a:pPr>
              <a:buFontTx/>
              <a:buChar char="•"/>
            </a:pP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altLang="en-US" sz="2800"/>
              <a:t> statements can have an optional initialization clause that is executed before the conditional integer expression is evaluated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52B73-8A9B-8FC3-B44D-324C21911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Flowchart for Evaluating a Decision</a:t>
            </a:r>
          </a:p>
        </p:txBody>
      </p:sp>
      <p:pic>
        <p:nvPicPr>
          <p:cNvPr id="11267" name="Picture 2" descr="0402sowc copy">
            <a:extLst>
              <a:ext uri="{FF2B5EF4-FFF2-40B4-BE49-F238E27FC236}">
                <a16:creationId xmlns:a16="http://schemas.microsoft.com/office/drawing/2014/main" id="{CC211D89-336C-D423-0D4E-25C5EC9C7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514600"/>
            <a:ext cx="3736975" cy="289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>
            <a:extLst>
              <a:ext uri="{FF2B5EF4-FFF2-40B4-BE49-F238E27FC236}">
                <a16:creationId xmlns:a16="http://schemas.microsoft.com/office/drawing/2014/main" id="{7C428C1F-BA15-7A0A-6E17-2BEE426382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altLang="en-US"/>
              <a:t> Statement Initialization</a:t>
            </a:r>
          </a:p>
        </p:txBody>
      </p:sp>
      <p:sp>
        <p:nvSpPr>
          <p:cNvPr id="84995" name="Content Placeholder 2">
            <a:extLst>
              <a:ext uri="{FF2B5EF4-FFF2-40B4-BE49-F238E27FC236}">
                <a16:creationId xmlns:a16="http://schemas.microsoft.com/office/drawing/2014/main" id="{7A6408C5-328E-239C-C283-1A1E6759C8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z="2800"/>
              <a:t>General format: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AC19ED-869C-4E6C-630B-1D2F55671363}"/>
              </a:ext>
            </a:extLst>
          </p:cNvPr>
          <p:cNvSpPr txBox="1"/>
          <p:nvPr/>
        </p:nvSpPr>
        <p:spPr>
          <a:xfrm>
            <a:off x="1066800" y="2155825"/>
            <a:ext cx="7010400" cy="39703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switch (</a:t>
            </a:r>
            <a:r>
              <a:rPr lang="en-US" i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Initialization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i="1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IntegerExpression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case </a:t>
            </a:r>
            <a:r>
              <a:rPr lang="en-US" i="1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ConstantExpression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// place one or more statements here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case </a:t>
            </a:r>
            <a:r>
              <a:rPr lang="en-US" i="1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ConstantExpression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// place one or more statements here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// case statements may be repeated as many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// times as necessary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default: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// place one or more statements here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>
            <a:extLst>
              <a:ext uri="{FF2B5EF4-FFF2-40B4-BE49-F238E27FC236}">
                <a16:creationId xmlns:a16="http://schemas.microsoft.com/office/drawing/2014/main" id="{ECE85167-BD58-AFB0-BA74-9AC7396B7F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altLang="en-US"/>
              <a:t> Statement Initialization</a:t>
            </a:r>
          </a:p>
        </p:txBody>
      </p:sp>
      <p:sp>
        <p:nvSpPr>
          <p:cNvPr id="86019" name="Content Placeholder 2">
            <a:extLst>
              <a:ext uri="{FF2B5EF4-FFF2-40B4-BE49-F238E27FC236}">
                <a16:creationId xmlns:a16="http://schemas.microsoft.com/office/drawing/2014/main" id="{719944A0-9E37-C9B6-3C33-8A0FE697ED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z="2800"/>
              <a:t>Example: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D0E7B3-0528-6DC5-CC21-0873B798884A}"/>
              </a:ext>
            </a:extLst>
          </p:cNvPr>
          <p:cNvSpPr txBox="1"/>
          <p:nvPr/>
        </p:nvSpPr>
        <p:spPr>
          <a:xfrm>
            <a:off x="914400" y="2362200"/>
            <a:ext cx="7010400" cy="3416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switch (int value = abs(number); value)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case 1: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"one" &lt;&lt; 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break;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case 2: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"two" &lt;&lt; 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break;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default: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"Invalid value" &lt;&lt; 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break;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>
            <a:extLst>
              <a:ext uri="{FF2B5EF4-FFF2-40B4-BE49-F238E27FC236}">
                <a16:creationId xmlns:a16="http://schemas.microsoft.com/office/drawing/2014/main" id="{E57612C1-7559-B9EA-4D43-861E2BEB458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4.17</a:t>
            </a:r>
          </a:p>
        </p:txBody>
      </p:sp>
      <p:sp>
        <p:nvSpPr>
          <p:cNvPr id="87043" name="Subtitle 2">
            <a:extLst>
              <a:ext uri="{FF2B5EF4-FFF2-40B4-BE49-F238E27FC236}">
                <a16:creationId xmlns:a16="http://schemas.microsoft.com/office/drawing/2014/main" id="{DCE9804C-B2D9-540E-6AC4-FAC5AA3684B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More About Blocks and Scope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>
            <a:extLst>
              <a:ext uri="{FF2B5EF4-FFF2-40B4-BE49-F238E27FC236}">
                <a16:creationId xmlns:a16="http://schemas.microsoft.com/office/drawing/2014/main" id="{4337D163-3007-7CB9-D674-BF4D6C5874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More About Blocks and Scope</a:t>
            </a:r>
          </a:p>
        </p:txBody>
      </p:sp>
      <p:sp>
        <p:nvSpPr>
          <p:cNvPr id="88067" name="Content Placeholder 2">
            <a:extLst>
              <a:ext uri="{FF2B5EF4-FFF2-40B4-BE49-F238E27FC236}">
                <a16:creationId xmlns:a16="http://schemas.microsoft.com/office/drawing/2014/main" id="{DEBCBF7C-9915-121F-44E9-28DD11C16D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u="sng"/>
              <a:t>Scope</a:t>
            </a:r>
            <a:r>
              <a:rPr lang="en-US" altLang="en-US"/>
              <a:t> of a variable is the block in which it is defined, from the point of definition to the end of the block</a:t>
            </a:r>
          </a:p>
          <a:p>
            <a:pPr>
              <a:buFontTx/>
              <a:buChar char="•"/>
            </a:pPr>
            <a:r>
              <a:rPr lang="en-US" altLang="en-US"/>
              <a:t>Usually defined at beginning of function</a:t>
            </a:r>
          </a:p>
          <a:p>
            <a:pPr>
              <a:buFontTx/>
              <a:buChar char="•"/>
            </a:pPr>
            <a:r>
              <a:rPr lang="en-US" altLang="en-US"/>
              <a:t>May be defined close to first use</a:t>
            </a:r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F3485-9BFF-770A-8157-BF2FA0143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Inner Block Variable Definition in Program 4-29</a:t>
            </a:r>
          </a:p>
        </p:txBody>
      </p:sp>
      <p:pic>
        <p:nvPicPr>
          <p:cNvPr id="89091" name="Picture 2">
            <a:extLst>
              <a:ext uri="{FF2B5EF4-FFF2-40B4-BE49-F238E27FC236}">
                <a16:creationId xmlns:a16="http://schemas.microsoft.com/office/drawing/2014/main" id="{32CE6441-F3AB-B229-B56B-3B7902696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04975"/>
            <a:ext cx="6705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>
            <a:extLst>
              <a:ext uri="{FF2B5EF4-FFF2-40B4-BE49-F238E27FC236}">
                <a16:creationId xmlns:a16="http://schemas.microsoft.com/office/drawing/2014/main" id="{7639269B-A78C-1232-6316-BB7362964A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Variables with the Same Name</a:t>
            </a:r>
          </a:p>
        </p:txBody>
      </p:sp>
      <p:sp>
        <p:nvSpPr>
          <p:cNvPr id="90115" name="Content Placeholder 2">
            <a:extLst>
              <a:ext uri="{FF2B5EF4-FFF2-40B4-BE49-F238E27FC236}">
                <a16:creationId xmlns:a16="http://schemas.microsoft.com/office/drawing/2014/main" id="{D517F4A0-289F-F9EC-66A8-35E679F09E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/>
              <a:t>Variables defined inside </a:t>
            </a:r>
            <a:r>
              <a:rPr lang="en-US" altLang="en-US">
                <a:latin typeface="Courier New" panose="02070309020205020404" pitchFamily="49" charset="0"/>
              </a:rPr>
              <a:t>{ }</a:t>
            </a:r>
            <a:r>
              <a:rPr lang="en-US" altLang="en-US"/>
              <a:t> have </a:t>
            </a:r>
            <a:r>
              <a:rPr lang="en-US" altLang="en-US" u="sng"/>
              <a:t>local</a:t>
            </a:r>
            <a:r>
              <a:rPr lang="en-US" altLang="en-US"/>
              <a:t> or </a:t>
            </a:r>
            <a:r>
              <a:rPr lang="en-US" altLang="en-US" u="sng"/>
              <a:t>block</a:t>
            </a:r>
            <a:r>
              <a:rPr lang="en-US" altLang="en-US"/>
              <a:t> scope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/>
              <a:t>When inside a block within another block, can define variables with the same name as in the outer block.  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When in inner block, outer definition is not available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Not a good idea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>
            <a:extLst>
              <a:ext uri="{FF2B5EF4-FFF2-40B4-BE49-F238E27FC236}">
                <a16:creationId xmlns:a16="http://schemas.microsoft.com/office/drawing/2014/main" id="{480A303C-F1FE-4BAF-079D-CDB53AC8BF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Two Variables with the Same Name</a:t>
            </a:r>
          </a:p>
        </p:txBody>
      </p:sp>
      <p:pic>
        <p:nvPicPr>
          <p:cNvPr id="91139" name="Picture 2">
            <a:extLst>
              <a:ext uri="{FF2B5EF4-FFF2-40B4-BE49-F238E27FC236}">
                <a16:creationId xmlns:a16="http://schemas.microsoft.com/office/drawing/2014/main" id="{56617B0F-FAEF-100F-F65B-E29906C89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143000"/>
            <a:ext cx="5181600" cy="518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E3F83-A65A-EE7B-D9D1-C7B1A8027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Flowchart for Evaluating a Decision</a:t>
            </a:r>
          </a:p>
        </p:txBody>
      </p:sp>
      <p:pic>
        <p:nvPicPr>
          <p:cNvPr id="12291" name="Picture 2" descr="0403sowc copy">
            <a:extLst>
              <a:ext uri="{FF2B5EF4-FFF2-40B4-BE49-F238E27FC236}">
                <a16:creationId xmlns:a16="http://schemas.microsoft.com/office/drawing/2014/main" id="{D705254F-0675-D73F-3550-593101539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905000"/>
            <a:ext cx="2822575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675</TotalTime>
  <Words>2226</Words>
  <Application>Microsoft Office PowerPoint</Application>
  <PresentationFormat>On-screen Show (4:3)</PresentationFormat>
  <Paragraphs>371</Paragraphs>
  <Slides>86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93" baseType="lpstr">
      <vt:lpstr>Arial</vt:lpstr>
      <vt:lpstr>Calibri</vt:lpstr>
      <vt:lpstr>Times New Roman</vt:lpstr>
      <vt:lpstr>Courier New</vt:lpstr>
      <vt:lpstr>ヒラギノ角ゴ Pro W3</vt:lpstr>
      <vt:lpstr>Times</vt:lpstr>
      <vt:lpstr>Retrospect</vt:lpstr>
      <vt:lpstr>Chapter 4 Making Decisions</vt:lpstr>
      <vt:lpstr>4.1</vt:lpstr>
      <vt:lpstr>Relational Operators</vt:lpstr>
      <vt:lpstr>Relational Expressions</vt:lpstr>
      <vt:lpstr>Relational Expressions</vt:lpstr>
      <vt:lpstr>4.2</vt:lpstr>
      <vt:lpstr>The if Statement</vt:lpstr>
      <vt:lpstr>Flowchart for Evaluating a Decision</vt:lpstr>
      <vt:lpstr>Flowchart for Evaluating a Decision</vt:lpstr>
      <vt:lpstr>The if Statement</vt:lpstr>
      <vt:lpstr>The if Statement-What Happens</vt:lpstr>
      <vt:lpstr>if Statement</vt:lpstr>
      <vt:lpstr>if Statement</vt:lpstr>
      <vt:lpstr>Flowchart for Program 4-2 Lines 22 and 23</vt:lpstr>
      <vt:lpstr>if Statement Notes</vt:lpstr>
      <vt:lpstr>4.3</vt:lpstr>
      <vt:lpstr>Expanding the if Statement</vt:lpstr>
      <vt:lpstr>4.4</vt:lpstr>
      <vt:lpstr>The if/else statement</vt:lpstr>
      <vt:lpstr>The if/else statement</vt:lpstr>
      <vt:lpstr>if/else-What Happens</vt:lpstr>
      <vt:lpstr>The if/else statement and Modulus Operator</vt:lpstr>
      <vt:lpstr>Flowchart for Program 4-8 Lines 14 through 18</vt:lpstr>
      <vt:lpstr>Testing the Divisor in Program 4-9</vt:lpstr>
      <vt:lpstr>Testing the Divisor in Program 4-9</vt:lpstr>
      <vt:lpstr>4.5</vt:lpstr>
      <vt:lpstr>Nested if Statements</vt:lpstr>
      <vt:lpstr>Flowchart for a Nested if Statement</vt:lpstr>
      <vt:lpstr>Nested if Statements</vt:lpstr>
      <vt:lpstr>Nested if Statements</vt:lpstr>
      <vt:lpstr>Use Proper Indentation!</vt:lpstr>
      <vt:lpstr>4.6</vt:lpstr>
      <vt:lpstr>The if/else if Statement</vt:lpstr>
      <vt:lpstr>if/else if Format</vt:lpstr>
      <vt:lpstr>The if/else if Statement in Program 4-13</vt:lpstr>
      <vt:lpstr>Using a Trailing else to Catch Errors in Program 4-14</vt:lpstr>
      <vt:lpstr>4.7</vt:lpstr>
      <vt:lpstr>if Statement Initialization</vt:lpstr>
      <vt:lpstr>if Statement Initialization</vt:lpstr>
      <vt:lpstr>if Statement Initialization</vt:lpstr>
      <vt:lpstr>4.8</vt:lpstr>
      <vt:lpstr>Flags</vt:lpstr>
      <vt:lpstr>4.9</vt:lpstr>
      <vt:lpstr>Logical Operators</vt:lpstr>
      <vt:lpstr>Logical Operators-Examples</vt:lpstr>
      <vt:lpstr>The logical &amp;&amp; operator in Program 4-15</vt:lpstr>
      <vt:lpstr>The logical || Operator in Program 4-16</vt:lpstr>
      <vt:lpstr>The logical ! Operator in Program 4-17</vt:lpstr>
      <vt:lpstr>Logical Operator-Notes</vt:lpstr>
      <vt:lpstr>4.10</vt:lpstr>
      <vt:lpstr>Checking Numeric Ranges with Logical Operators</vt:lpstr>
      <vt:lpstr>4.11</vt:lpstr>
      <vt:lpstr>Menus</vt:lpstr>
      <vt:lpstr>Menu-Driven Program Organization</vt:lpstr>
      <vt:lpstr>4.12</vt:lpstr>
      <vt:lpstr>Validating User Input</vt:lpstr>
      <vt:lpstr>Input Validation in Program 4-19</vt:lpstr>
      <vt:lpstr>4.13</vt:lpstr>
      <vt:lpstr>Comparing Characters</vt:lpstr>
      <vt:lpstr>Relational Operators Compare Characters in Program 4-20</vt:lpstr>
      <vt:lpstr>Comparing string Objects</vt:lpstr>
      <vt:lpstr>Relational Operators Compare Strings in Program 4-21</vt:lpstr>
      <vt:lpstr>4.14</vt:lpstr>
      <vt:lpstr>The Conditional Operator</vt:lpstr>
      <vt:lpstr>The Conditional Operator</vt:lpstr>
      <vt:lpstr>The Conditional Operator in Program 4-22</vt:lpstr>
      <vt:lpstr>4.15</vt:lpstr>
      <vt:lpstr>The switch Statement</vt:lpstr>
      <vt:lpstr>switch Statement Format</vt:lpstr>
      <vt:lpstr>The switch Statement</vt:lpstr>
      <vt:lpstr>switch Statement Requirements</vt:lpstr>
      <vt:lpstr>switch Statement-How it Works</vt:lpstr>
      <vt:lpstr>break Statement</vt:lpstr>
      <vt:lpstr>break and default statements</vt:lpstr>
      <vt:lpstr>break and default statements</vt:lpstr>
      <vt:lpstr>break and default statements</vt:lpstr>
      <vt:lpstr>Using switch in Menu Systems</vt:lpstr>
      <vt:lpstr>4.16</vt:lpstr>
      <vt:lpstr>switch Statement Initialization</vt:lpstr>
      <vt:lpstr>switch Statement Initialization</vt:lpstr>
      <vt:lpstr>switch Statement Initialization</vt:lpstr>
      <vt:lpstr>4.17</vt:lpstr>
      <vt:lpstr>More About Blocks and Scope</vt:lpstr>
      <vt:lpstr>Inner Block Variable Definition in Program 4-29</vt:lpstr>
      <vt:lpstr>Variables with the Same Name</vt:lpstr>
      <vt:lpstr>Two Variables with the Same Name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subject>Introduction to C++</dc:subject>
  <dc:creator>Tony Gaddis</dc:creator>
  <cp:lastModifiedBy>Michael Olson2</cp:lastModifiedBy>
  <cp:revision>115</cp:revision>
  <dcterms:created xsi:type="dcterms:W3CDTF">2011-02-16T20:47:20Z</dcterms:created>
  <dcterms:modified xsi:type="dcterms:W3CDTF">2022-09-22T17:57:44Z</dcterms:modified>
</cp:coreProperties>
</file>