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handoutMasterIdLst>
    <p:handoutMasterId r:id="rId67"/>
  </p:handoutMasterIdLst>
  <p:sldIdLst>
    <p:sldId id="347" r:id="rId2"/>
    <p:sldId id="262" r:id="rId3"/>
    <p:sldId id="263" r:id="rId4"/>
    <p:sldId id="266" r:id="rId5"/>
    <p:sldId id="267" r:id="rId6"/>
    <p:sldId id="268" r:id="rId7"/>
    <p:sldId id="269" r:id="rId8"/>
    <p:sldId id="270" r:id="rId9"/>
    <p:sldId id="271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5" r:id="rId19"/>
    <p:sldId id="286" r:id="rId20"/>
    <p:sldId id="289" r:id="rId21"/>
    <p:sldId id="290" r:id="rId22"/>
    <p:sldId id="291" r:id="rId23"/>
    <p:sldId id="292" r:id="rId24"/>
    <p:sldId id="295" r:id="rId25"/>
    <p:sldId id="296" r:id="rId26"/>
    <p:sldId id="297" r:id="rId27"/>
    <p:sldId id="298" r:id="rId28"/>
    <p:sldId id="300" r:id="rId29"/>
    <p:sldId id="301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6" r:id="rId49"/>
    <p:sldId id="327" r:id="rId50"/>
    <p:sldId id="328" r:id="rId51"/>
    <p:sldId id="329" r:id="rId52"/>
    <p:sldId id="330" r:id="rId53"/>
    <p:sldId id="331" r:id="rId54"/>
    <p:sldId id="332" r:id="rId55"/>
    <p:sldId id="333" r:id="rId56"/>
    <p:sldId id="334" r:id="rId57"/>
    <p:sldId id="342" r:id="rId58"/>
    <p:sldId id="343" r:id="rId59"/>
    <p:sldId id="344" r:id="rId60"/>
    <p:sldId id="346" r:id="rId61"/>
    <p:sldId id="335" r:id="rId62"/>
    <p:sldId id="336" r:id="rId63"/>
    <p:sldId id="339" r:id="rId64"/>
    <p:sldId id="340" r:id="rId65"/>
    <p:sldId id="341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218"/>
    <a:srgbClr val="0488AE"/>
    <a:srgbClr val="E6FCFE"/>
    <a:srgbClr val="DAFBF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1184"/>
    </p:cViewPr>
  </p:sorter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BC2123-183E-DD6C-4F41-AC8201D6E6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99ECD-C0B2-5213-11AD-48C59157F3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43752FA-65C8-4606-9112-2455DBC2DB48}" type="datetimeFigureOut">
              <a:rPr lang="en-US"/>
              <a:pPr>
                <a:defRPr/>
              </a:pPr>
              <a:t>10/14/2022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5B25F-E721-765A-0688-270FE02A32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B187F-3A5E-40DF-F7F4-E5AFDCB48A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1B8BE27-1FD1-43C9-996F-0D4D007EDF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8866A0-2CCF-4DA7-ABC8-3FFE936E68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554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4943E-A2AC-4536-AAA5-D0E1D76D284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16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E966B7-8291-4261-BBA7-CFBC21E4226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11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7B95F-288D-4E06-8776-58A61201EF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038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FB118-414F-4531-8082-5CA0B12C5D9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523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CE6AEC-DECB-4A6B-92BA-33ADC53D2FE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95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03AF04-D425-4B5B-B806-786D89483C9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5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3F09F9-93AA-4116-8B19-A793FF4AF4E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836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DE867-C8D7-4A3B-9469-AC3424C9FB4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40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C2FF814-F70C-4E0C-9C55-D185A0B71E0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23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F52422-F69F-4D49-AFAE-37B213F8718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250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AE1BA4E-FEC5-4696-86B3-FE840F3246A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4">
            <a:extLst>
              <a:ext uri="{FF2B5EF4-FFF2-40B4-BE49-F238E27FC236}">
                <a16:creationId xmlns:a16="http://schemas.microsoft.com/office/drawing/2014/main" id="{5EB77E44-3DC2-8632-E77A-BF83CE44F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13" y="6423025"/>
            <a:ext cx="5551487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>
                <a:latin typeface="Times New Roman" pitchFamily="18" charset="0"/>
              </a:rPr>
              <a:t>Copyright © 2021, 2018, 2015, 2012, 2009 Pearson Education, Inc. All rights reserved.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69FA368E-8556-1994-9ADE-AB552975B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94450"/>
            <a:ext cx="9985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64045F72-B9F2-38E6-D5A1-F85F575215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94450"/>
            <a:ext cx="9985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98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5FDE51-1EAF-41A2-EF4F-4093CE7D5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Chapter 5</a:t>
            </a:r>
            <a:br>
              <a:rPr lang="en-US" sz="5200" dirty="0"/>
            </a:br>
            <a:r>
              <a:rPr lang="en-US" sz="5200" dirty="0"/>
              <a:t>Loops and Files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DD4312-61CA-0E60-2777-1ED305CD5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/>
              <a:t>Starting Out with C++ from Control Structures through Objects, Tony Gaddis, 9</a:t>
            </a:r>
            <a:r>
              <a:rPr lang="en-US" sz="1600" baseline="30000"/>
              <a:t>th</a:t>
            </a:r>
            <a:r>
              <a:rPr lang="en-US" sz="1600"/>
              <a:t> Edition</a:t>
            </a:r>
          </a:p>
          <a:p>
            <a:r>
              <a:rPr lang="en-US" sz="1600"/>
              <a:t>ENGR 1400 – Dr. Michael E. Olson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0D70-C843-775D-8D2B-5528B629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latin typeface="Courier New" pitchFamily="-16" charset="0"/>
              </a:rPr>
              <a:t>while</a:t>
            </a:r>
            <a:r>
              <a:rPr lang="en-US" dirty="0"/>
              <a:t> Loop is</a:t>
            </a:r>
            <a:br>
              <a:rPr lang="en-US" dirty="0"/>
            </a:br>
            <a:r>
              <a:rPr lang="en-US" dirty="0"/>
              <a:t>a Pretest Loop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79A3A25-BC7C-210D-48B3-CE9597D9A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905000"/>
            <a:ext cx="7010400" cy="2593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i="1" dirty="0">
                <a:latin typeface="Courier New" panose="02070309020205020404" pitchFamily="49" charset="0"/>
              </a:rPr>
              <a:t>expression</a:t>
            </a:r>
            <a:r>
              <a:rPr lang="en-US" altLang="en-US" sz="2000" dirty="0"/>
              <a:t> is evaluated </a:t>
            </a:r>
            <a:r>
              <a:rPr lang="en-US" altLang="en-US" sz="2000" i="1" dirty="0"/>
              <a:t>before</a:t>
            </a:r>
            <a:r>
              <a:rPr lang="en-US" altLang="en-US" sz="2000" dirty="0"/>
              <a:t> the loop executes. The following loop will never execute: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000" dirty="0">
                <a:latin typeface="Courier New" panose="02070309020205020404" pitchFamily="49" charset="0"/>
              </a:rPr>
              <a:t>int number = 6;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while (number &lt;= 5)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"Hello\n";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number++;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22AF7017-55EB-0E7A-CFA7-71A7D397EC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Watch Out for Infinite Loops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F70FBE74-D931-B4CE-EC53-80C319A259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loop must contain code to make 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/>
              <a:t> become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</a:p>
          <a:p>
            <a:r>
              <a:rPr lang="en-US" altLang="en-US" dirty="0"/>
              <a:t>Otherwise, the loop will have no way of stopping</a:t>
            </a:r>
          </a:p>
          <a:p>
            <a:r>
              <a:rPr lang="en-US" altLang="en-US" dirty="0"/>
              <a:t>Such a loop is called an </a:t>
            </a:r>
            <a:r>
              <a:rPr lang="en-US" altLang="en-US" i="1" dirty="0"/>
              <a:t>infinite loop</a:t>
            </a:r>
            <a:r>
              <a:rPr lang="en-US" altLang="en-US" dirty="0"/>
              <a:t>, because it will repeat an infinite number of times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4D87359-A9D6-DA40-B52B-3F572BDA3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an Infinite Loop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B9F560F-4489-1C88-673A-34FD81079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151063"/>
            <a:ext cx="62484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int number = 1;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while (number &lt;= 5)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{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</a:t>
            </a:r>
            <a:r>
              <a:rPr lang="en-US" altLang="en-US" sz="2400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dirty="0">
                <a:latin typeface="Courier New" panose="02070309020205020404" pitchFamily="49" charset="0"/>
              </a:rPr>
              <a:t> &lt;&lt; "Hello\n";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4D1E4A45-555C-5FC9-00E6-A2E313C151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5.3</a:t>
            </a:r>
          </a:p>
        </p:txBody>
      </p:sp>
      <p:sp>
        <p:nvSpPr>
          <p:cNvPr id="22531" name="Subtitle 2">
            <a:extLst>
              <a:ext uri="{FF2B5EF4-FFF2-40B4-BE49-F238E27FC236}">
                <a16:creationId xmlns:a16="http://schemas.microsoft.com/office/drawing/2014/main" id="{975FF909-F576-7998-2BB7-904B959D9D3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Using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 for Input Validation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BD4F-A383-A828-A8AB-1620966C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Using the </a:t>
            </a:r>
            <a:r>
              <a:rPr lang="en-US" dirty="0">
                <a:latin typeface="Courier New" pitchFamily="-16" charset="0"/>
              </a:rPr>
              <a:t>while</a:t>
            </a:r>
            <a:r>
              <a:rPr lang="en-US" dirty="0"/>
              <a:t> Loop for                 Input Validation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026AD0D0-8F68-B9EA-DF33-2CBD51E0F5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Input validation is the process of inspecting data that is given to the program as input and determining whether it is valid.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dirty="0"/>
              <a:t> loop can be used to create input routines that reject invalid data, and repeat until valid data is entered.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1708-5D85-6AFE-50C3-2CF87905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Using the </a:t>
            </a:r>
            <a:r>
              <a:rPr lang="en-US" dirty="0">
                <a:latin typeface="Courier New" pitchFamily="-16" charset="0"/>
              </a:rPr>
              <a:t>while</a:t>
            </a:r>
            <a:r>
              <a:rPr lang="en-US" dirty="0"/>
              <a:t> Loop for                 Input Validation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CCDC4014-2902-1A02-24EC-B0097169BE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Here's the general approach, in pseudocode: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39A904EB-B29F-6C7D-4C1C-26615EA79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2971800"/>
            <a:ext cx="56769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i="1">
                <a:latin typeface="Times New Roman" panose="02020603050405020304" pitchFamily="18" charset="0"/>
              </a:rPr>
              <a:t>Read an item of input</a:t>
            </a:r>
            <a:br>
              <a:rPr lang="en-US" altLang="en-US" i="1">
                <a:latin typeface="Times New Roman" panose="02020603050405020304" pitchFamily="18" charset="0"/>
              </a:rPr>
            </a:br>
            <a:r>
              <a:rPr lang="en-US" altLang="en-US" i="1">
                <a:latin typeface="Times New Roman" panose="02020603050405020304" pitchFamily="18" charset="0"/>
              </a:rPr>
              <a:t>While the input is invalid</a:t>
            </a:r>
            <a:br>
              <a:rPr lang="en-US" altLang="en-US" i="1">
                <a:latin typeface="Times New Roman" panose="02020603050405020304" pitchFamily="18" charset="0"/>
              </a:rPr>
            </a:br>
            <a:r>
              <a:rPr lang="en-US" altLang="en-US" i="1">
                <a:latin typeface="Times New Roman" panose="02020603050405020304" pitchFamily="18" charset="0"/>
              </a:rPr>
              <a:t>     Display an error message</a:t>
            </a:r>
            <a:br>
              <a:rPr lang="en-US" altLang="en-US" i="1">
                <a:latin typeface="Times New Roman" panose="02020603050405020304" pitchFamily="18" charset="0"/>
              </a:rPr>
            </a:br>
            <a:r>
              <a:rPr lang="en-US" altLang="en-US" i="1">
                <a:latin typeface="Times New Roman" panose="02020603050405020304" pitchFamily="18" charset="0"/>
              </a:rPr>
              <a:t>     Read the input again</a:t>
            </a:r>
            <a:br>
              <a:rPr lang="en-US" altLang="en-US" i="1">
                <a:latin typeface="Times New Roman" panose="02020603050405020304" pitchFamily="18" charset="0"/>
              </a:rPr>
            </a:br>
            <a:r>
              <a:rPr lang="en-US" altLang="en-US" i="1">
                <a:latin typeface="Times New Roman" panose="02020603050405020304" pitchFamily="18" charset="0"/>
              </a:rPr>
              <a:t>End While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C9C53379-3DC1-114E-6C48-CEC16FD71D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 Validation Example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5AEFD47A-2DCD-792E-6F9E-F09AC38BC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09800"/>
            <a:ext cx="82296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"Enter a number less than 10: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cin</a:t>
            </a:r>
            <a:r>
              <a:rPr lang="en-US" altLang="en-US" sz="2000" dirty="0">
                <a:latin typeface="Courier New" panose="02070309020205020404" pitchFamily="49" charset="0"/>
              </a:rPr>
              <a:t> &gt;&gt; number;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while (number &gt;= 10)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"Invalid Entry!"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    &lt;&lt; "Enter a number less than 10: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</a:t>
            </a:r>
            <a:r>
              <a:rPr lang="en-US" altLang="en-US" sz="2000" dirty="0" err="1">
                <a:latin typeface="Courier New" panose="02070309020205020404" pitchFamily="49" charset="0"/>
              </a:rPr>
              <a:t>cin</a:t>
            </a:r>
            <a:r>
              <a:rPr lang="en-US" altLang="en-US" sz="2000" dirty="0">
                <a:latin typeface="Courier New" panose="02070309020205020404" pitchFamily="49" charset="0"/>
              </a:rPr>
              <a:t> &gt;&gt; number;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8B07870B-339D-7761-FAC0-23E4177A63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Flowchart for Input Validation</a:t>
            </a:r>
          </a:p>
        </p:txBody>
      </p:sp>
      <p:pic>
        <p:nvPicPr>
          <p:cNvPr id="26627" name="Picture 3" descr="0504sowc copy">
            <a:extLst>
              <a:ext uri="{FF2B5EF4-FFF2-40B4-BE49-F238E27FC236}">
                <a16:creationId xmlns:a16="http://schemas.microsoft.com/office/drawing/2014/main" id="{57B42EEF-E98C-F5DD-B157-2CDA0AFAB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817688"/>
            <a:ext cx="5467350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CC12EF14-72CC-A320-615F-79B503AC35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5.4</a:t>
            </a:r>
          </a:p>
        </p:txBody>
      </p:sp>
      <p:sp>
        <p:nvSpPr>
          <p:cNvPr id="28675" name="Subtitle 2">
            <a:extLst>
              <a:ext uri="{FF2B5EF4-FFF2-40B4-BE49-F238E27FC236}">
                <a16:creationId xmlns:a16="http://schemas.microsoft.com/office/drawing/2014/main" id="{0BDA040A-F81B-956B-A031-11998C2E1E7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Counters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76C1F01F-50A4-CA12-E83D-DCE8F5F1D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Counters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B403E75D-8098-3A83-DBF3-ADD1EDEF02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Counter</a:t>
            </a:r>
            <a:r>
              <a:rPr lang="en-US" altLang="en-US" dirty="0"/>
              <a:t>: a variable that is incremented or decremented each time a loop repeats</a:t>
            </a:r>
          </a:p>
          <a:p>
            <a:r>
              <a:rPr lang="en-US" altLang="en-US" dirty="0"/>
              <a:t>Can be used to control execution of the loop (also known as the </a:t>
            </a:r>
            <a:r>
              <a:rPr lang="en-US" altLang="en-US" i="1" u="sng" dirty="0"/>
              <a:t>loop control variable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Must be initialized before entering loop</a:t>
            </a:r>
            <a:endParaRPr lang="en-US" altLang="en-US" u="sng" dirty="0"/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EEF42C4F-606A-4DAF-0C64-ACE9E3574DD2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Pr5-6.cpp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2DE4ADE-888F-A9AE-A45F-2845FA8968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Increment and Decrement</a:t>
            </a:r>
            <a:br>
              <a:rPr lang="en-US" dirty="0"/>
            </a:br>
            <a:r>
              <a:rPr lang="en-US" dirty="0"/>
              <a:t>Operators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9B02C61-C6F9-B8B9-9868-B23A0F6597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++ is the increment operator. 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It adds one to a variable.</a:t>
            </a:r>
            <a:br>
              <a:rPr lang="en-US" altLang="en-US" dirty="0"/>
            </a:br>
            <a:endParaRPr lang="en-US" altLang="en-US" dirty="0"/>
          </a:p>
          <a:p>
            <a:pPr marL="201168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++; </a:t>
            </a:r>
            <a:r>
              <a:rPr lang="en-US" altLang="en-US" sz="2000" dirty="0"/>
              <a:t>is the same as 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 + 1;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++ can be used before (prefix) or after (postfix) a variable:</a:t>
            </a:r>
          </a:p>
          <a:p>
            <a:pPr marL="201168" lvl="1" indent="0">
              <a:buClr>
                <a:schemeClr val="tx1"/>
              </a:buClr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++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;     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++;</a:t>
            </a:r>
          </a:p>
          <a:p>
            <a:pPr eaLnBrk="1" hangingPunct="1"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F5381728-D75C-21C8-6656-1AEB5D16A2D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5.5</a:t>
            </a:r>
          </a:p>
        </p:txBody>
      </p:sp>
      <p:sp>
        <p:nvSpPr>
          <p:cNvPr id="32771" name="Subtitle 2">
            <a:extLst>
              <a:ext uri="{FF2B5EF4-FFF2-40B4-BE49-F238E27FC236}">
                <a16:creationId xmlns:a16="http://schemas.microsoft.com/office/drawing/2014/main" id="{0184C940-7CAE-392D-0966-98F5B38223E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r>
              <a:rPr lang="en-US" altLang="en-US"/>
              <a:t> Loop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2BB3DDAB-F131-815A-DB42-9437CA125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do-while</a:t>
            </a:r>
            <a:r>
              <a:rPr lang="en-US" altLang="en-US"/>
              <a:t> Loop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A0E8EDAE-544E-FE08-4AEF-D926EB4B9F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: a pretest loop – test the </a:t>
            </a:r>
            <a:r>
              <a:rPr lang="en-US" altLang="en-US" dirty="0">
                <a:latin typeface="Courier New" panose="02070309020205020404" pitchFamily="49" charset="0"/>
              </a:rPr>
              <a:t>expression</a:t>
            </a:r>
            <a:r>
              <a:rPr lang="en-US" altLang="en-US" dirty="0"/>
              <a:t>, then execute the loop if true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do-while</a:t>
            </a:r>
            <a:r>
              <a:rPr lang="en-US" altLang="en-US" dirty="0"/>
              <a:t>: a posttest loop – execute the loop, then test the </a:t>
            </a:r>
            <a:r>
              <a:rPr lang="en-US" altLang="en-US" dirty="0">
                <a:latin typeface="Courier New" panose="02070309020205020404" pitchFamily="49" charset="0"/>
              </a:rPr>
              <a:t>expression</a:t>
            </a:r>
            <a:endParaRPr lang="en-US" altLang="en-US" dirty="0"/>
          </a:p>
          <a:p>
            <a:r>
              <a:rPr lang="en-US" altLang="en-US" dirty="0"/>
              <a:t>General Format:</a:t>
            </a:r>
          </a:p>
          <a:p>
            <a:pPr marL="201168" lvl="1" indent="0"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do</a:t>
            </a:r>
          </a:p>
          <a:p>
            <a:pPr marL="201168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</a:t>
            </a:r>
            <a:r>
              <a:rPr lang="en-US" altLang="en-US" sz="2000" i="1" dirty="0">
                <a:latin typeface="Courier New" panose="02070309020205020404" pitchFamily="49" charset="0"/>
              </a:rPr>
              <a:t>statement</a:t>
            </a:r>
            <a:r>
              <a:rPr lang="en-US" altLang="en-US" sz="2000" dirty="0">
                <a:latin typeface="Courier New" panose="02070309020205020404" pitchFamily="49" charset="0"/>
              </a:rPr>
              <a:t>;  // or block in { }</a:t>
            </a:r>
          </a:p>
          <a:p>
            <a:pPr marL="201168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while (</a:t>
            </a:r>
            <a:r>
              <a:rPr lang="en-US" altLang="en-US" sz="2000" i="1" dirty="0">
                <a:latin typeface="Courier New" panose="02070309020205020404" pitchFamily="49" charset="0"/>
              </a:rPr>
              <a:t>expression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Note that a semicolon is required after 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E75352ED-367B-0B3F-CB83-336ED7E5D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Logic of a </a:t>
            </a:r>
            <a:r>
              <a:rPr lang="en-US" altLang="en-US">
                <a:latin typeface="Courier New" panose="02070309020205020404" pitchFamily="49" charset="0"/>
              </a:rPr>
              <a:t>do</a:t>
            </a:r>
            <a:r>
              <a:rPr lang="en-US" altLang="en-US"/>
              <a:t>-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Loop</a:t>
            </a:r>
          </a:p>
        </p:txBody>
      </p:sp>
      <p:pic>
        <p:nvPicPr>
          <p:cNvPr id="34819" name="Picture 3" descr="0506sowc copy">
            <a:extLst>
              <a:ext uri="{FF2B5EF4-FFF2-40B4-BE49-F238E27FC236}">
                <a16:creationId xmlns:a16="http://schemas.microsoft.com/office/drawing/2014/main" id="{C4CE3A71-39D6-77E5-0088-D89F2F7AF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1524000"/>
            <a:ext cx="3022600" cy="451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1A1E0015-D5D8-6789-EFDF-1A0613642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 </a:t>
            </a:r>
            <a:r>
              <a:rPr lang="en-US" altLang="en-US">
                <a:latin typeface="Courier New" panose="02070309020205020404" pitchFamily="49" charset="0"/>
              </a:rPr>
              <a:t>do</a:t>
            </a:r>
            <a:r>
              <a:rPr lang="en-US" altLang="en-US"/>
              <a:t>-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Loop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67E7CB1D-9CBD-71CF-6D71-854249591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05000"/>
            <a:ext cx="57912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int x = 1;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do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{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dirty="0">
                <a:latin typeface="Courier New" panose="02070309020205020404" pitchFamily="49" charset="0"/>
              </a:rPr>
              <a:t> &lt;&lt; x &lt;&lt; </a:t>
            </a:r>
            <a:r>
              <a:rPr lang="en-US" altLang="en-US" sz="2400" dirty="0" err="1">
                <a:latin typeface="Courier New" panose="02070309020205020404" pitchFamily="49" charset="0"/>
              </a:rPr>
              <a:t>endl</a:t>
            </a:r>
            <a:r>
              <a:rPr lang="en-US" altLang="en-US" sz="2400" dirty="0">
                <a:latin typeface="Courier New" panose="02070309020205020404" pitchFamily="49" charset="0"/>
              </a:rPr>
              <a:t>;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} while(x &lt; 0);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C864807C-2860-B262-8142-FA2481AAE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95800"/>
            <a:ext cx="8077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/>
              <a:t>Although the test expression is false, this loop will execute one time because </a:t>
            </a:r>
            <a:r>
              <a:rPr lang="en-US" altLang="en-US" sz="2000" dirty="0">
                <a:latin typeface="Courier New" panose="02070309020205020404" pitchFamily="49" charset="0"/>
              </a:rPr>
              <a:t>do</a:t>
            </a:r>
            <a:r>
              <a:rPr lang="en-US" altLang="en-US" sz="2000" dirty="0"/>
              <a:t>-</a:t>
            </a:r>
            <a:r>
              <a:rPr lang="en-US" altLang="en-US" sz="2000" dirty="0">
                <a:latin typeface="Courier New" panose="02070309020205020404" pitchFamily="49" charset="0"/>
              </a:rPr>
              <a:t>while</a:t>
            </a:r>
            <a:r>
              <a:rPr lang="en-US" altLang="en-US" sz="2000" dirty="0"/>
              <a:t> is a posttest loop.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D1AEA44B-4DA6-DAB4-58FD-7BBF904838C3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Pr5-7.cpp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5C7A1887-3D3E-71FB-CEFE-E4532A8D6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r>
              <a:rPr lang="en-US" altLang="en-US"/>
              <a:t> Loop Notes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B86C896D-213C-95CE-AFB6-A065865645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Loop always executes at least once</a:t>
            </a:r>
          </a:p>
          <a:p>
            <a:r>
              <a:rPr lang="en-US" altLang="en-US" dirty="0"/>
              <a:t>Execution continues as long as 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/>
              <a:t> is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, stops repetition when 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/>
              <a:t> becomes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  <a:endParaRPr lang="en-US" altLang="en-US" dirty="0"/>
          </a:p>
          <a:p>
            <a:r>
              <a:rPr lang="en-US" altLang="en-US" dirty="0"/>
              <a:t>Useful in menu-driven programs to bring user back to menu to make another choice (</a:t>
            </a:r>
            <a:r>
              <a:rPr lang="en-US" altLang="en-US" i="1" dirty="0"/>
              <a:t>see </a:t>
            </a:r>
            <a:r>
              <a:rPr lang="en-US" altLang="en-US" dirty="0"/>
              <a:t>Program 5-8 </a:t>
            </a:r>
            <a:r>
              <a:rPr lang="en-US" altLang="en-US" i="1" dirty="0"/>
              <a:t>on pages </a:t>
            </a:r>
            <a:r>
              <a:rPr lang="en-US" altLang="en-US" dirty="0"/>
              <a:t>245-246)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1E04AA64-755E-E124-7E6B-ADC860F0EBA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5.6</a:t>
            </a:r>
          </a:p>
        </p:txBody>
      </p:sp>
      <p:sp>
        <p:nvSpPr>
          <p:cNvPr id="39939" name="Subtitle 2">
            <a:extLst>
              <a:ext uri="{FF2B5EF4-FFF2-40B4-BE49-F238E27FC236}">
                <a16:creationId xmlns:a16="http://schemas.microsoft.com/office/drawing/2014/main" id="{55D7F0A3-BDA9-D00E-12FB-3C31E23AFBA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371A101D-47B4-467B-6704-BEBFF3F11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FC9347BF-69A6-5A17-CBED-272541E8FF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Useful for loops controlled by a counter</a:t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altLang="en-US" sz="2800" dirty="0"/>
              <a:t>General Format:</a:t>
            </a:r>
            <a:br>
              <a:rPr lang="en-US" altLang="en-US" sz="2800" dirty="0"/>
            </a:br>
            <a:endParaRPr lang="en-US" altLang="en-US" sz="2800" dirty="0"/>
          </a:p>
          <a:p>
            <a:pPr marL="201168" lvl="1" indent="0">
              <a:buClr>
                <a:srgbClr val="3333CC"/>
              </a:buClr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for(</a:t>
            </a:r>
            <a:r>
              <a:rPr lang="en-US" altLang="en-US" sz="2400" i="1" dirty="0">
                <a:latin typeface="Courier New" panose="02070309020205020404" pitchFamily="49" charset="0"/>
              </a:rPr>
              <a:t>initialization</a:t>
            </a:r>
            <a:r>
              <a:rPr lang="en-US" altLang="en-US" sz="2400" dirty="0">
                <a:latin typeface="Courier New" panose="02070309020205020404" pitchFamily="49" charset="0"/>
              </a:rPr>
              <a:t>; </a:t>
            </a:r>
            <a:r>
              <a:rPr lang="en-US" altLang="en-US" sz="2400" i="1" dirty="0">
                <a:latin typeface="Courier New" panose="02070309020205020404" pitchFamily="49" charset="0"/>
              </a:rPr>
              <a:t>test</a:t>
            </a:r>
            <a:r>
              <a:rPr lang="en-US" altLang="en-US" sz="2400" dirty="0">
                <a:latin typeface="Courier New" panose="02070309020205020404" pitchFamily="49" charset="0"/>
              </a:rPr>
              <a:t>; </a:t>
            </a:r>
            <a:r>
              <a:rPr lang="en-US" altLang="en-US" sz="2400" i="1" dirty="0">
                <a:latin typeface="Courier New" panose="02070309020205020404" pitchFamily="49" charset="0"/>
              </a:rPr>
              <a:t>update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marL="201168" lvl="1" indent="0">
              <a:buClr>
                <a:srgbClr val="3333CC"/>
              </a:buClr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   </a:t>
            </a:r>
            <a:r>
              <a:rPr lang="en-US" altLang="en-US" sz="2400" i="1" dirty="0">
                <a:latin typeface="Courier New" panose="02070309020205020404" pitchFamily="49" charset="0"/>
              </a:rPr>
              <a:t>statement</a:t>
            </a:r>
            <a:r>
              <a:rPr lang="en-US" altLang="en-US" sz="2400" dirty="0">
                <a:latin typeface="Courier New" panose="02070309020205020404" pitchFamily="49" charset="0"/>
              </a:rPr>
              <a:t>; // or block in { }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endParaRPr lang="en-US" altLang="en-US" sz="2400" dirty="0"/>
          </a:p>
          <a:p>
            <a:r>
              <a:rPr lang="en-US" altLang="en-US" sz="2800" dirty="0"/>
              <a:t>No semicolon after the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sz="2800" dirty="0"/>
              <a:t> expression or after the </a:t>
            </a:r>
            <a:r>
              <a:rPr lang="en-US" altLang="en-US" sz="2800" dirty="0">
                <a:latin typeface="Courier New" panose="02070309020205020404" pitchFamily="49" charset="0"/>
              </a:rPr>
              <a:t>)</a:t>
            </a:r>
            <a:endParaRPr lang="en-US" altLang="en-US" sz="28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3334ED80-95C8-67B4-4BEC-61A7416CA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-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4420D-FC92-BEA0-1F79-E439AC7D5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Font typeface="Times" pitchFamily="-16" charset="0"/>
              <a:buNone/>
              <a:defRPr/>
            </a:pPr>
            <a:r>
              <a:rPr lang="en-US" sz="2400" dirty="0">
                <a:latin typeface="Courier New" pitchFamily="-16" charset="0"/>
              </a:rPr>
              <a:t>for(</a:t>
            </a:r>
            <a:r>
              <a:rPr lang="en-US" sz="2400" i="1" dirty="0">
                <a:latin typeface="Courier New" pitchFamily="-16" charset="0"/>
              </a:rPr>
              <a:t>initialization</a:t>
            </a:r>
            <a:r>
              <a:rPr lang="en-US" sz="2400" dirty="0">
                <a:latin typeface="Courier New" pitchFamily="-16" charset="0"/>
              </a:rPr>
              <a:t>; </a:t>
            </a:r>
            <a:r>
              <a:rPr lang="en-US" sz="2400" i="1" dirty="0">
                <a:latin typeface="Courier New" pitchFamily="-16" charset="0"/>
              </a:rPr>
              <a:t>test</a:t>
            </a:r>
            <a:r>
              <a:rPr lang="en-US" sz="2400" dirty="0">
                <a:latin typeface="Courier New" pitchFamily="-16" charset="0"/>
              </a:rPr>
              <a:t>; </a:t>
            </a:r>
            <a:r>
              <a:rPr lang="en-US" sz="2400" i="1" dirty="0">
                <a:latin typeface="Courier New" pitchFamily="-16" charset="0"/>
              </a:rPr>
              <a:t>update</a:t>
            </a:r>
            <a:r>
              <a:rPr lang="en-US" sz="2400" dirty="0">
                <a:latin typeface="Courier New" pitchFamily="-16" charset="0"/>
              </a:rPr>
              <a:t>)</a:t>
            </a:r>
          </a:p>
          <a:p>
            <a:pPr marL="990600" lvl="1" indent="-533400">
              <a:buFontTx/>
              <a:buNone/>
              <a:defRPr/>
            </a:pPr>
            <a:r>
              <a:rPr lang="en-US" sz="2400" dirty="0">
                <a:latin typeface="Courier New" pitchFamily="-16" charset="0"/>
              </a:rPr>
              <a:t>		</a:t>
            </a:r>
            <a:r>
              <a:rPr lang="en-US" sz="2400" i="1" dirty="0">
                <a:latin typeface="Courier New" pitchFamily="-16" charset="0"/>
              </a:rPr>
              <a:t>statement</a:t>
            </a:r>
            <a:r>
              <a:rPr lang="en-US" sz="2400" dirty="0">
                <a:latin typeface="Courier New" pitchFamily="-16" charset="0"/>
              </a:rPr>
              <a:t>; // or block in { }</a:t>
            </a:r>
            <a:br>
              <a:rPr lang="en-US" sz="2400" dirty="0">
                <a:latin typeface="Courier New" pitchFamily="-16" charset="0"/>
              </a:rPr>
            </a:br>
            <a:endParaRPr lang="en-US" sz="2200" dirty="0"/>
          </a:p>
          <a:p>
            <a:pPr marL="609600" indent="-609600">
              <a:buClr>
                <a:schemeClr val="tx1"/>
              </a:buClr>
              <a:buFontTx/>
              <a:buAutoNum type="arabicParenR"/>
              <a:defRPr/>
            </a:pPr>
            <a:r>
              <a:rPr lang="en-US" sz="2200" dirty="0"/>
              <a:t>Perform </a:t>
            </a:r>
            <a:r>
              <a:rPr lang="en-US" sz="2200" i="1" dirty="0">
                <a:latin typeface="Courier New" pitchFamily="-16" charset="0"/>
              </a:rPr>
              <a:t>initialization</a:t>
            </a:r>
            <a:endParaRPr lang="en-US" sz="2200" i="1" baseline="30000" dirty="0"/>
          </a:p>
          <a:p>
            <a:pPr marL="609600" indent="-609600">
              <a:buClr>
                <a:schemeClr val="tx1"/>
              </a:buClr>
              <a:buFontTx/>
              <a:buAutoNum type="arabicParenR"/>
              <a:defRPr/>
            </a:pPr>
            <a:r>
              <a:rPr lang="en-US" sz="2200" dirty="0"/>
              <a:t>Evaluate </a:t>
            </a:r>
            <a:r>
              <a:rPr lang="en-US" sz="2200" i="1" dirty="0">
                <a:latin typeface="Courier New" pitchFamily="-16" charset="0"/>
              </a:rPr>
              <a:t>test</a:t>
            </a:r>
            <a:r>
              <a:rPr lang="en-US" sz="2200" dirty="0"/>
              <a:t> expression  </a:t>
            </a:r>
          </a:p>
          <a:p>
            <a:pPr lvl="4">
              <a:defRPr/>
            </a:pPr>
            <a:r>
              <a:rPr lang="en-US" sz="2000" dirty="0"/>
              <a:t>If </a:t>
            </a:r>
            <a:r>
              <a:rPr lang="en-US" sz="2000" dirty="0">
                <a:latin typeface="Courier New" pitchFamily="-16" charset="0"/>
              </a:rPr>
              <a:t>true</a:t>
            </a:r>
            <a:r>
              <a:rPr lang="en-US" sz="2000" dirty="0"/>
              <a:t>, execute </a:t>
            </a:r>
            <a:r>
              <a:rPr lang="en-US" sz="2000" i="1" dirty="0">
                <a:latin typeface="Courier New" pitchFamily="-16" charset="0"/>
              </a:rPr>
              <a:t>statement</a:t>
            </a:r>
            <a:endParaRPr lang="en-US" sz="2000" i="1" dirty="0"/>
          </a:p>
          <a:p>
            <a:pPr lvl="4">
              <a:defRPr/>
            </a:pPr>
            <a:r>
              <a:rPr lang="en-US" sz="2000" dirty="0"/>
              <a:t>If </a:t>
            </a:r>
            <a:r>
              <a:rPr lang="en-US" sz="2000" dirty="0">
                <a:latin typeface="Courier New" pitchFamily="-16" charset="0"/>
              </a:rPr>
              <a:t>false</a:t>
            </a:r>
            <a:r>
              <a:rPr lang="en-US" sz="2000" dirty="0"/>
              <a:t>, terminate loop execution</a:t>
            </a:r>
          </a:p>
          <a:p>
            <a:pPr marL="609600" indent="-609600">
              <a:buClr>
                <a:schemeClr val="tx1"/>
              </a:buClr>
              <a:buFontTx/>
              <a:buAutoNum type="arabicParenR"/>
              <a:defRPr/>
            </a:pPr>
            <a:r>
              <a:rPr lang="en-US" sz="2200" dirty="0"/>
              <a:t>Execute </a:t>
            </a:r>
            <a:r>
              <a:rPr lang="en-US" sz="2200" i="1" dirty="0">
                <a:latin typeface="Courier New" pitchFamily="-16" charset="0"/>
              </a:rPr>
              <a:t>update</a:t>
            </a:r>
            <a:r>
              <a:rPr lang="en-US" sz="2200" dirty="0"/>
              <a:t>, then re-evaluate </a:t>
            </a:r>
            <a:r>
              <a:rPr lang="en-US" sz="2200" i="1" dirty="0">
                <a:latin typeface="Courier New" pitchFamily="-16" charset="0"/>
              </a:rPr>
              <a:t>test</a:t>
            </a:r>
            <a:r>
              <a:rPr lang="en-US" sz="2200" dirty="0"/>
              <a:t> expression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04FA-D69D-9565-0951-5E210622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Loop - Example</a:t>
            </a:r>
            <a:endParaRPr lang="en-US" dirty="0"/>
          </a:p>
        </p:txBody>
      </p:sp>
      <p:pic>
        <p:nvPicPr>
          <p:cNvPr id="44035" name="Picture 3" descr="0507sowc copy">
            <a:extLst>
              <a:ext uri="{FF2B5EF4-FFF2-40B4-BE49-F238E27FC236}">
                <a16:creationId xmlns:a16="http://schemas.microsoft.com/office/drawing/2014/main" id="{465231A5-8DC6-65AC-5AEC-FFC7F2594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2376488"/>
            <a:ext cx="7835900" cy="265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82B1-1078-11B8-5D0F-3E202972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Flowchart for the Previous Example</a:t>
            </a:r>
          </a:p>
        </p:txBody>
      </p:sp>
      <p:pic>
        <p:nvPicPr>
          <p:cNvPr id="45059" name="Picture 3" descr="0508sowc copy">
            <a:extLst>
              <a:ext uri="{FF2B5EF4-FFF2-40B4-BE49-F238E27FC236}">
                <a16:creationId xmlns:a16="http://schemas.microsoft.com/office/drawing/2014/main" id="{EB0BCE91-4043-2EE3-EA57-047E2E362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1849438"/>
            <a:ext cx="6502400" cy="348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3633218E-7D31-D079-05C5-8CD178249A62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5_06_ForLoop.cpp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48D7-0027-E0AE-B0F0-536F70CC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Increment and Decrement</a:t>
            </a:r>
            <a:br>
              <a:rPr lang="en-US" dirty="0"/>
            </a:br>
            <a:r>
              <a:rPr lang="en-US" dirty="0"/>
              <a:t>Operators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D93D8C42-38D9-D437-8F12-D86071A06F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</a:rPr>
              <a:t>--</a:t>
            </a:r>
            <a:r>
              <a:rPr lang="en-US" altLang="en-US" dirty="0"/>
              <a:t> is the decrement operator. 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It subtracts one from a variable.</a:t>
            </a:r>
            <a:br>
              <a:rPr lang="en-US" altLang="en-US" dirty="0"/>
            </a:br>
            <a:endParaRPr lang="en-US" altLang="en-US" dirty="0"/>
          </a:p>
          <a:p>
            <a:pPr marL="201168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--; </a:t>
            </a:r>
            <a:r>
              <a:rPr lang="en-US" altLang="en-US" sz="2000" dirty="0"/>
              <a:t>is the same as 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 - 1;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b="1" dirty="0">
                <a:latin typeface="Courier New" panose="02070309020205020404" pitchFamily="49" charset="0"/>
              </a:rPr>
              <a:t>--</a:t>
            </a:r>
            <a:r>
              <a:rPr lang="en-US" altLang="en-US" dirty="0"/>
              <a:t> can be also used before (prefix) or after (postfix) a variable:</a:t>
            </a:r>
          </a:p>
          <a:p>
            <a:pPr marL="201168" lvl="1" indent="0">
              <a:buClr>
                <a:schemeClr val="tx1"/>
              </a:buClr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--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;     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--;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DC215A22-B4BA-85B5-F915-E5410A6C62D8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Pr5-1.cpp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C275342A-5BB4-55E3-5A7A-8D1C1A66B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to Use the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A36E9AA5-A859-E733-22B8-144FDA5CBA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any situation that clearly requires</a:t>
            </a:r>
          </a:p>
          <a:p>
            <a:pPr lvl="1"/>
            <a:r>
              <a:rPr lang="en-US" altLang="en-US" dirty="0"/>
              <a:t>an initialization</a:t>
            </a:r>
          </a:p>
          <a:p>
            <a:pPr lvl="1"/>
            <a:r>
              <a:rPr lang="en-US" altLang="en-US" dirty="0"/>
              <a:t>a false condition to stop the loop</a:t>
            </a:r>
          </a:p>
          <a:p>
            <a:pPr lvl="1"/>
            <a:r>
              <a:rPr lang="en-US" altLang="en-US" dirty="0"/>
              <a:t>an update to occur at the end of each iteration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5B3979F5-850D-01E9-1943-5B3325ECD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is a Pretest Loop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F7DDB1C4-5FD1-0C17-8D39-67004FF7C9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for loop tests its test expression before each iteration, so it is a pretest loop.</a:t>
            </a:r>
          </a:p>
          <a:p>
            <a:r>
              <a:rPr lang="en-US" altLang="en-US" dirty="0"/>
              <a:t>The following loop will never iterate: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</a:rPr>
              <a:t>for (count = 11; count &lt;= 10; count++)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"Hello" &lt;&lt; </a:t>
            </a:r>
            <a:r>
              <a:rPr lang="en-US" altLang="en-US" dirty="0" err="1">
                <a:latin typeface="Courier New" panose="02070309020205020404" pitchFamily="49" charset="0"/>
              </a:rPr>
              <a:t>endl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5572E340-3C75-69F1-59FD-DF2BDF94A3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- 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93352-A599-6881-C197-C1F0A5343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You can have multiple statements in the </a:t>
            </a:r>
            <a:r>
              <a:rPr lang="en-US" sz="2400" i="1" dirty="0">
                <a:latin typeface="Courier New" pitchFamily="-16" charset="0"/>
              </a:rPr>
              <a:t>initialization</a:t>
            </a:r>
            <a:r>
              <a:rPr lang="en-US" sz="2400" dirty="0"/>
              <a:t> expression. Separate the statements with a comma:</a:t>
            </a:r>
            <a:br>
              <a:rPr lang="en-US" sz="3600" dirty="0"/>
            </a:br>
            <a:br>
              <a:rPr lang="en-US" sz="3600" dirty="0"/>
            </a:br>
            <a:r>
              <a:rPr lang="en-US" dirty="0" err="1">
                <a:latin typeface="Courier New" pitchFamily="-16" charset="0"/>
              </a:rPr>
              <a:t>int</a:t>
            </a:r>
            <a:r>
              <a:rPr lang="en-US" dirty="0">
                <a:latin typeface="Courier New" pitchFamily="-16" charset="0"/>
              </a:rPr>
              <a:t> x, y;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for (x=1, y=1; x &lt;= 5; x++)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{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   </a:t>
            </a:r>
            <a:r>
              <a:rPr lang="en-US" dirty="0" err="1">
                <a:latin typeface="Courier New" pitchFamily="-16" charset="0"/>
              </a:rPr>
              <a:t>cout</a:t>
            </a:r>
            <a:r>
              <a:rPr lang="en-US" dirty="0">
                <a:latin typeface="Courier New" pitchFamily="-16" charset="0"/>
              </a:rPr>
              <a:t> &lt;&lt; x &lt;&lt; " plus " &lt;&lt; y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        &lt;&lt; " equals " &lt;&lt; (</a:t>
            </a:r>
            <a:r>
              <a:rPr lang="en-US" dirty="0" err="1">
                <a:latin typeface="Courier New" pitchFamily="-16" charset="0"/>
              </a:rPr>
              <a:t>x+y</a:t>
            </a:r>
            <a:r>
              <a:rPr lang="en-US" dirty="0">
                <a:latin typeface="Courier New" pitchFamily="-16" charset="0"/>
              </a:rPr>
              <a:t>)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        &lt;&lt; </a:t>
            </a:r>
            <a:r>
              <a:rPr lang="en-US" dirty="0" err="1">
                <a:latin typeface="Courier New" pitchFamily="-16" charset="0"/>
              </a:rPr>
              <a:t>endl</a:t>
            </a:r>
            <a:r>
              <a:rPr lang="en-US" dirty="0">
                <a:latin typeface="Courier New" pitchFamily="-16" charset="0"/>
              </a:rPr>
              <a:t>;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}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50D42522-AE0D-183A-5634-05585B3E0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895600"/>
            <a:ext cx="350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FA8218"/>
                </a:solidFill>
              </a:rPr>
              <a:t>Initialization Expression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964C6D51-08FE-B9F7-22BA-4EC4B4A29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399" y="3657599"/>
            <a:ext cx="1203959" cy="304801"/>
          </a:xfrm>
          <a:prstGeom prst="rect">
            <a:avLst/>
          </a:prstGeom>
          <a:noFill/>
          <a:ln w="28575">
            <a:solidFill>
              <a:srgbClr val="FA82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2230" name="Line 6">
            <a:extLst>
              <a:ext uri="{FF2B5EF4-FFF2-40B4-BE49-F238E27FC236}">
                <a16:creationId xmlns:a16="http://schemas.microsoft.com/office/drawing/2014/main" id="{976F5BAC-FD8A-8C8C-4D1C-E0B5FD1672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276600"/>
            <a:ext cx="381000" cy="2286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347B249C-BA74-D0B7-97C4-4E3ABFE846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- 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F4662-48E5-E869-DCF6-87B8BFD5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You can also have multiple statements in the </a:t>
            </a:r>
            <a:r>
              <a:rPr lang="en-US" sz="2400" i="1" dirty="0">
                <a:latin typeface="Courier New" pitchFamily="-16" charset="0"/>
              </a:rPr>
              <a:t>test</a:t>
            </a:r>
            <a:r>
              <a:rPr lang="en-US" sz="2400" dirty="0"/>
              <a:t> expression. Separate the statements with a comma:</a:t>
            </a:r>
            <a:br>
              <a:rPr lang="en-US" sz="2400" dirty="0"/>
            </a:br>
            <a:br>
              <a:rPr lang="en-US" sz="3600" dirty="0"/>
            </a:br>
            <a:r>
              <a:rPr lang="en-US" dirty="0" err="1">
                <a:latin typeface="Courier New" pitchFamily="-16" charset="0"/>
              </a:rPr>
              <a:t>int</a:t>
            </a:r>
            <a:r>
              <a:rPr lang="en-US" dirty="0">
                <a:latin typeface="Courier New" pitchFamily="-16" charset="0"/>
              </a:rPr>
              <a:t> x, y;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for (x=1, y=1; x &lt;= 5; x++, y++)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{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   </a:t>
            </a:r>
            <a:r>
              <a:rPr lang="en-US" dirty="0" err="1">
                <a:latin typeface="Courier New" pitchFamily="-16" charset="0"/>
              </a:rPr>
              <a:t>cout</a:t>
            </a:r>
            <a:r>
              <a:rPr lang="en-US" dirty="0">
                <a:latin typeface="Courier New" pitchFamily="-16" charset="0"/>
              </a:rPr>
              <a:t> &lt;&lt; x &lt;&lt; " plus " &lt;&lt; y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        &lt;&lt; " equals " &lt;&lt; (</a:t>
            </a:r>
            <a:r>
              <a:rPr lang="en-US" dirty="0" err="1">
                <a:latin typeface="Courier New" pitchFamily="-16" charset="0"/>
              </a:rPr>
              <a:t>x+y</a:t>
            </a:r>
            <a:r>
              <a:rPr lang="en-US" dirty="0">
                <a:latin typeface="Courier New" pitchFamily="-16" charset="0"/>
              </a:rPr>
              <a:t>)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        &lt;&lt; </a:t>
            </a:r>
            <a:r>
              <a:rPr lang="en-US" dirty="0" err="1">
                <a:latin typeface="Courier New" pitchFamily="-16" charset="0"/>
              </a:rPr>
              <a:t>endl</a:t>
            </a:r>
            <a:r>
              <a:rPr lang="en-US" dirty="0">
                <a:latin typeface="Courier New" pitchFamily="-16" charset="0"/>
              </a:rPr>
              <a:t>;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}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989F8E93-4DD4-7EF4-E2D5-2783EEAB2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6670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FA8218"/>
                </a:solidFill>
              </a:rPr>
              <a:t>Test Expression</a:t>
            </a:r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9406B932-2CF8-2BC8-C7D4-6C68D9FA5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287710"/>
            <a:ext cx="1295400" cy="369889"/>
          </a:xfrm>
          <a:prstGeom prst="rect">
            <a:avLst/>
          </a:prstGeom>
          <a:noFill/>
          <a:ln w="25400">
            <a:solidFill>
              <a:srgbClr val="FA82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3254" name="Line 6">
            <a:extLst>
              <a:ext uri="{FF2B5EF4-FFF2-40B4-BE49-F238E27FC236}">
                <a16:creationId xmlns:a16="http://schemas.microsoft.com/office/drawing/2014/main" id="{616D079F-D9C9-38D8-DE5C-B0E952D0C2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3036888"/>
            <a:ext cx="533400" cy="30839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813CB5E6-CCED-E6CD-9134-0AB53D3636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- Modifications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7D9FD2DF-A8BF-4CD2-5412-9297CBBEE7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You can omit the </a:t>
            </a:r>
            <a:r>
              <a:rPr lang="en-US" altLang="en-US" i="1" dirty="0">
                <a:latin typeface="Courier New" panose="02070309020205020404" pitchFamily="49" charset="0"/>
              </a:rPr>
              <a:t>initialization</a:t>
            </a:r>
            <a:r>
              <a:rPr lang="en-US" altLang="en-US" dirty="0"/>
              <a:t> expression if it has already been done:</a:t>
            </a:r>
            <a:br>
              <a:rPr lang="en-US" altLang="en-US" dirty="0"/>
            </a:br>
            <a:endParaRPr lang="en-US" altLang="en-US" dirty="0">
              <a:latin typeface="Courier New" panose="02070309020205020404" pitchFamily="49" charset="0"/>
            </a:endParaRPr>
          </a:p>
          <a:p>
            <a:pPr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</a:t>
            </a:r>
            <a:r>
              <a:rPr lang="en-US" altLang="en-US" dirty="0">
                <a:latin typeface="Courier New" panose="02070309020205020404" pitchFamily="49" charset="0"/>
              </a:rPr>
              <a:t>int sum = 0, num = 1;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for (; num &lt;= 10; num++)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	sum += num;</a:t>
            </a: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55D2969A-A0FA-F5A6-3BDE-001B856EB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- Modifications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7284AF74-BD45-E993-52BE-3D503F20CB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You can declare variables in the </a:t>
            </a:r>
            <a:r>
              <a:rPr lang="en-US" altLang="en-US" i="1" dirty="0">
                <a:latin typeface="Courier New" panose="02070309020205020404" pitchFamily="49" charset="0"/>
              </a:rPr>
              <a:t>initialization </a:t>
            </a:r>
            <a:r>
              <a:rPr lang="en-US" altLang="en-US" dirty="0"/>
              <a:t>expression:</a:t>
            </a:r>
            <a:br>
              <a:rPr lang="en-US" altLang="en-US" dirty="0"/>
            </a:br>
            <a:endParaRPr lang="en-US" altLang="en-US" dirty="0"/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int sum = 0;</a:t>
            </a:r>
            <a:endParaRPr lang="en-US" altLang="en-US" dirty="0"/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for (int num = 0; num &lt;= 10; num++)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	sum += num;</a:t>
            </a:r>
          </a:p>
          <a:p>
            <a:pPr lvl="1">
              <a:buClr>
                <a:srgbClr val="3333CC"/>
              </a:buClr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buClr>
                <a:srgbClr val="3333CC"/>
              </a:buClr>
            </a:pPr>
            <a:r>
              <a:rPr lang="en-US" altLang="en-US" dirty="0"/>
              <a:t>The scope of the variable </a:t>
            </a:r>
            <a:r>
              <a:rPr lang="en-US" altLang="en-US" dirty="0">
                <a:latin typeface="Courier New" panose="02070309020205020404" pitchFamily="49" charset="0"/>
              </a:rPr>
              <a:t>num</a:t>
            </a:r>
            <a:r>
              <a:rPr lang="en-US" altLang="en-US" dirty="0"/>
              <a:t> is the </a:t>
            </a: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loop.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E52EF675-31AA-28D4-2A7F-C7A930E9AE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5.7</a:t>
            </a:r>
          </a:p>
        </p:txBody>
      </p:sp>
      <p:sp>
        <p:nvSpPr>
          <p:cNvPr id="56323" name="Subtitle 2">
            <a:extLst>
              <a:ext uri="{FF2B5EF4-FFF2-40B4-BE49-F238E27FC236}">
                <a16:creationId xmlns:a16="http://schemas.microsoft.com/office/drawing/2014/main" id="{54D5BD5A-409C-C6B6-BC5D-B96D6FCCBF2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Keeping a Running Total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BEBB08CB-0333-C191-5B53-5F9875754B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Keeping a Running Total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DCADEEBA-F632-59F4-4B0B-3450E946A1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u="sng" dirty="0"/>
              <a:t>running total</a:t>
            </a:r>
            <a:r>
              <a:rPr lang="en-US" altLang="en-US" sz="2400" dirty="0"/>
              <a:t>: accumulated sum of numbers from each repetition of loop</a:t>
            </a:r>
          </a:p>
          <a:p>
            <a:pPr>
              <a:lnSpc>
                <a:spcPct val="80000"/>
              </a:lnSpc>
            </a:pPr>
            <a:r>
              <a:rPr lang="en-US" altLang="en-US" sz="2400" u="sng" dirty="0"/>
              <a:t>accumulator</a:t>
            </a:r>
            <a:r>
              <a:rPr lang="en-US" altLang="en-US" sz="2400" dirty="0"/>
              <a:t>: variable that holds running total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int sum=0, num=1; // sum is the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while (num &lt;= 10) // accumulator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	  sum += num;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 num++;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"Sum of numbers 1 </a:t>
            </a:r>
            <a:r>
              <a:rPr lang="en-US" altLang="en-US" sz="2000" dirty="0"/>
              <a:t>–</a:t>
            </a:r>
            <a:r>
              <a:rPr lang="en-US" altLang="en-US" sz="2000" dirty="0">
                <a:latin typeface="Courier New" panose="02070309020205020404" pitchFamily="49" charset="0"/>
              </a:rPr>
              <a:t> 10 is"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&lt;&lt; sum &lt;&lt; </a:t>
            </a:r>
            <a:r>
              <a:rPr lang="en-US" altLang="en-US" sz="2000" dirty="0" err="1">
                <a:latin typeface="Courier New" panose="02070309020205020404" pitchFamily="49" charset="0"/>
              </a:rPr>
              <a:t>endl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05E7-898B-E0AF-9AFE-4924D007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Logic for Keeping a Running Total</a:t>
            </a:r>
          </a:p>
        </p:txBody>
      </p:sp>
      <p:pic>
        <p:nvPicPr>
          <p:cNvPr id="58371" name="Picture 2">
            <a:extLst>
              <a:ext uri="{FF2B5EF4-FFF2-40B4-BE49-F238E27FC236}">
                <a16:creationId xmlns:a16="http://schemas.microsoft.com/office/drawing/2014/main" id="{20C3679C-A6B0-A126-023B-4A439E20B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1676400"/>
            <a:ext cx="7451725" cy="44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0C0528C9-7762-4407-3153-FC6A8914FCD7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Pr5-12.cpp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9185EA73-D7A1-F406-C58C-F8EBCEA5030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5.8</a:t>
            </a:r>
          </a:p>
        </p:txBody>
      </p:sp>
      <p:sp>
        <p:nvSpPr>
          <p:cNvPr id="61443" name="Subtitle 2">
            <a:extLst>
              <a:ext uri="{FF2B5EF4-FFF2-40B4-BE49-F238E27FC236}">
                <a16:creationId xmlns:a16="http://schemas.microsoft.com/office/drawing/2014/main" id="{675F9BB3-0A51-9B7C-29D0-94A70F58D33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Sentinels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3B4F0B2-1D36-D56C-EDE7-ABE5849BD2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Prefix vs. Postfix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D6E22C16-75D6-620A-4683-34C1EE4650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++ </a:t>
            </a:r>
            <a:r>
              <a:rPr lang="en-US" altLang="en-US" dirty="0"/>
              <a:t>and</a:t>
            </a:r>
            <a:r>
              <a:rPr lang="en-US" altLang="en-US" dirty="0">
                <a:latin typeface="Courier New" panose="02070309020205020404" pitchFamily="49" charset="0"/>
              </a:rPr>
              <a:t> --</a:t>
            </a:r>
            <a:r>
              <a:rPr lang="en-US" altLang="en-US" dirty="0"/>
              <a:t> operators can be used in complex statements and expressions</a:t>
            </a:r>
          </a:p>
          <a:p>
            <a:r>
              <a:rPr lang="en-US" altLang="en-US" dirty="0"/>
              <a:t>In prefix mode (</a:t>
            </a:r>
            <a:r>
              <a:rPr lang="en-US" altLang="en-US" dirty="0">
                <a:latin typeface="Courier New" panose="02070309020205020404" pitchFamily="49" charset="0"/>
              </a:rPr>
              <a:t>++</a:t>
            </a:r>
            <a:r>
              <a:rPr lang="en-US" altLang="en-US" dirty="0" err="1">
                <a:latin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</a:rPr>
              <a:t>, --</a:t>
            </a:r>
            <a:r>
              <a:rPr lang="en-US" altLang="en-US" dirty="0" err="1">
                <a:latin typeface="Courier New" panose="02070309020205020404" pitchFamily="49" charset="0"/>
              </a:rPr>
              <a:t>val</a:t>
            </a:r>
            <a:r>
              <a:rPr lang="en-US" altLang="en-US" dirty="0"/>
              <a:t>) the operator increments or decrements, </a:t>
            </a:r>
            <a:r>
              <a:rPr lang="en-US" altLang="en-US" i="1" dirty="0"/>
              <a:t>then</a:t>
            </a:r>
            <a:r>
              <a:rPr lang="en-US" altLang="en-US" dirty="0"/>
              <a:t> returns the value of the variable</a:t>
            </a:r>
          </a:p>
          <a:p>
            <a:r>
              <a:rPr lang="en-US" altLang="en-US" dirty="0"/>
              <a:t>In postfix mode (</a:t>
            </a:r>
            <a:r>
              <a:rPr lang="en-US" altLang="en-US" dirty="0" err="1">
                <a:latin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</a:rPr>
              <a:t>++, </a:t>
            </a:r>
            <a:r>
              <a:rPr lang="en-US" altLang="en-US" dirty="0" err="1">
                <a:latin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</a:rPr>
              <a:t>--</a:t>
            </a:r>
            <a:r>
              <a:rPr lang="en-US" altLang="en-US" dirty="0"/>
              <a:t>) the operator returns the value of the variable, </a:t>
            </a:r>
            <a:r>
              <a:rPr lang="en-US" altLang="en-US" i="1" dirty="0"/>
              <a:t>then</a:t>
            </a:r>
            <a:r>
              <a:rPr lang="en-US" altLang="en-US" dirty="0"/>
              <a:t> increments or decrements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70D0DE8C-4790-BE21-9834-35C3DA5205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Sentinels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405DAE9A-C69C-941B-098A-8A3112113A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sentinel</a:t>
            </a:r>
            <a:r>
              <a:rPr lang="en-US" altLang="en-US" dirty="0"/>
              <a:t>: value in a list of values that indicates end of data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Special value that cannot be confused with a valid value </a:t>
            </a:r>
          </a:p>
          <a:p>
            <a:pPr lvl="1"/>
            <a:r>
              <a:rPr lang="en-US" altLang="en-US" i="1" dirty="0"/>
              <a:t>For example,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-999</a:t>
            </a:r>
            <a:r>
              <a:rPr lang="en-US" altLang="en-US" dirty="0"/>
              <a:t> for a test score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Used to terminate input when user may not know how many values will be entered</a:t>
            </a:r>
            <a:endParaRPr lang="en-US" altLang="en-US" u="sng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0EDC5CFD-64DF-E621-24D2-B20D96DDA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Sentinel in Program 5-13</a:t>
            </a:r>
          </a:p>
        </p:txBody>
      </p:sp>
      <p:sp>
        <p:nvSpPr>
          <p:cNvPr id="63491" name="TextBox 4">
            <a:extLst>
              <a:ext uri="{FF2B5EF4-FFF2-40B4-BE49-F238E27FC236}">
                <a16:creationId xmlns:a16="http://schemas.microsoft.com/office/drawing/2014/main" id="{27A5C88A-B12D-886E-5EEB-FF995BAB0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019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Continued…</a:t>
            </a:r>
          </a:p>
        </p:txBody>
      </p:sp>
      <p:pic>
        <p:nvPicPr>
          <p:cNvPr id="63492" name="Picture 1">
            <a:extLst>
              <a:ext uri="{FF2B5EF4-FFF2-40B4-BE49-F238E27FC236}">
                <a16:creationId xmlns:a16="http://schemas.microsoft.com/office/drawing/2014/main" id="{AF2DA686-2EFE-79C2-47FF-29985DCF2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635476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FFA6DEF7-BBB4-C5D9-5C4A-16D5F4710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Sentinel in Program 5-13</a:t>
            </a:r>
          </a:p>
        </p:txBody>
      </p:sp>
      <p:pic>
        <p:nvPicPr>
          <p:cNvPr id="64515" name="Picture 1">
            <a:extLst>
              <a:ext uri="{FF2B5EF4-FFF2-40B4-BE49-F238E27FC236}">
                <a16:creationId xmlns:a16="http://schemas.microsoft.com/office/drawing/2014/main" id="{9FC56CED-083D-5EDC-99A5-D2859157A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809750"/>
            <a:ext cx="741045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D6E4B80D-549A-047E-DA4B-8318405746B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5.9</a:t>
            </a:r>
          </a:p>
        </p:txBody>
      </p:sp>
      <p:sp>
        <p:nvSpPr>
          <p:cNvPr id="65539" name="Subtitle 2">
            <a:extLst>
              <a:ext uri="{FF2B5EF4-FFF2-40B4-BE49-F238E27FC236}">
                <a16:creationId xmlns:a16="http://schemas.microsoft.com/office/drawing/2014/main" id="{44516624-8F06-B62B-FAED-4B77599E546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Deciding Which Loop to Use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7AFFC572-C20C-5119-DE4B-8F7FA5DB8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Deciding Which Loop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D4330-3A95-9197-8D3E-F405F9D99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loop is a conditional pretest loop </a:t>
            </a:r>
          </a:p>
          <a:p>
            <a:pPr lvl="1">
              <a:defRPr/>
            </a:pPr>
            <a:r>
              <a:rPr lang="en-US" dirty="0"/>
              <a:t>Iterates as long as a certain condition exits</a:t>
            </a:r>
          </a:p>
          <a:p>
            <a:pPr lvl="1">
              <a:defRPr/>
            </a:pPr>
            <a:r>
              <a:rPr lang="en-US" dirty="0"/>
              <a:t>Validating input</a:t>
            </a:r>
          </a:p>
          <a:p>
            <a:pPr lvl="1">
              <a:defRPr/>
            </a:pPr>
            <a:r>
              <a:rPr lang="en-US" dirty="0"/>
              <a:t>Reading lists of data terminated by a sentinel</a:t>
            </a:r>
            <a:br>
              <a:rPr lang="en-US" dirty="0"/>
            </a:br>
            <a:endParaRPr lang="en-US" dirty="0"/>
          </a:p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do-while</a:t>
            </a:r>
            <a:r>
              <a:rPr lang="en-US" dirty="0"/>
              <a:t> loop is a conditional posttest loop </a:t>
            </a:r>
          </a:p>
          <a:p>
            <a:pPr lvl="1">
              <a:defRPr/>
            </a:pPr>
            <a:r>
              <a:rPr lang="en-US" dirty="0"/>
              <a:t>Always iterates at least once</a:t>
            </a:r>
          </a:p>
          <a:p>
            <a:pPr lvl="1">
              <a:defRPr/>
            </a:pPr>
            <a:r>
              <a:rPr lang="en-US" dirty="0"/>
              <a:t>Repeating a menu</a:t>
            </a:r>
            <a:br>
              <a:rPr lang="en-US" dirty="0"/>
            </a:br>
            <a:endParaRPr lang="en-US" dirty="0"/>
          </a:p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loop is a pretest loop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Built-in expressions for initializing, testing, and updating</a:t>
            </a:r>
            <a:endParaRPr lang="en-US" dirty="0"/>
          </a:p>
          <a:p>
            <a:pPr lvl="1">
              <a:defRPr/>
            </a:pPr>
            <a:r>
              <a:rPr lang="en-US" dirty="0"/>
              <a:t>Situations where the exact number of iterations is known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1AA05DEC-E5C6-0941-3DE2-F844AE41CCE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5.10</a:t>
            </a:r>
          </a:p>
        </p:txBody>
      </p:sp>
      <p:sp>
        <p:nvSpPr>
          <p:cNvPr id="67587" name="Subtitle 2">
            <a:extLst>
              <a:ext uri="{FF2B5EF4-FFF2-40B4-BE49-F238E27FC236}">
                <a16:creationId xmlns:a16="http://schemas.microsoft.com/office/drawing/2014/main" id="{390DC6A9-37EB-F58D-6421-A00DBFC110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Nested Loops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08DAF034-B862-62E3-6690-D7847FC0D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Loops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AA5DE691-6593-16F2-912D-94BE59805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u="sng" dirty="0"/>
              <a:t>nested loop</a:t>
            </a:r>
            <a:r>
              <a:rPr lang="en-US" altLang="en-US" dirty="0"/>
              <a:t> is a loop inside the body of another loop</a:t>
            </a:r>
          </a:p>
          <a:p>
            <a:r>
              <a:rPr lang="en-US" altLang="en-US" u="sng" dirty="0"/>
              <a:t>Inner </a:t>
            </a:r>
            <a:r>
              <a:rPr lang="en-US" altLang="en-US" dirty="0"/>
              <a:t>(inside), </a:t>
            </a:r>
            <a:r>
              <a:rPr lang="en-US" altLang="en-US" u="sng" dirty="0"/>
              <a:t>outer</a:t>
            </a:r>
            <a:r>
              <a:rPr lang="en-US" altLang="en-US" dirty="0"/>
              <a:t> (outside) loops:</a:t>
            </a:r>
            <a:br>
              <a:rPr lang="en-US" altLang="en-US" dirty="0"/>
            </a:br>
            <a:endParaRPr lang="en-US" altLang="en-US" dirty="0"/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for (row=1; row&lt;=3; row++) 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//outer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for (col=1; col&lt;=3; col++)//inner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  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row * col &lt;&lt; </a:t>
            </a:r>
            <a:r>
              <a:rPr lang="en-US" altLang="en-US" dirty="0" err="1">
                <a:latin typeface="Courier New" panose="02070309020205020404" pitchFamily="49" charset="0"/>
              </a:rPr>
              <a:t>endl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F0C1-B47B-2ED1-4C65-29811B34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Nested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Loop in Program 5-14</a:t>
            </a:r>
          </a:p>
        </p:txBody>
      </p:sp>
      <p:pic>
        <p:nvPicPr>
          <p:cNvPr id="69635" name="Picture 2">
            <a:extLst>
              <a:ext uri="{FF2B5EF4-FFF2-40B4-BE49-F238E27FC236}">
                <a16:creationId xmlns:a16="http://schemas.microsoft.com/office/drawing/2014/main" id="{3CA1043E-D6B8-BE1D-91AC-9B0DCD9F2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1743075"/>
            <a:ext cx="705485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Rectangle 5">
            <a:extLst>
              <a:ext uri="{FF2B5EF4-FFF2-40B4-BE49-F238E27FC236}">
                <a16:creationId xmlns:a16="http://schemas.microsoft.com/office/drawing/2014/main" id="{70316546-5E63-48B3-AD6B-4393ACAB3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667000"/>
            <a:ext cx="5105400" cy="1828800"/>
          </a:xfrm>
          <a:prstGeom prst="rect">
            <a:avLst/>
          </a:prstGeom>
          <a:noFill/>
          <a:ln w="25400">
            <a:solidFill>
              <a:srgbClr val="FA82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7C524D07-D5A9-1531-8B28-45BFE577F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981200"/>
            <a:ext cx="6324600" cy="3429000"/>
          </a:xfrm>
          <a:prstGeom prst="rect">
            <a:avLst/>
          </a:prstGeom>
          <a:noFill/>
          <a:ln w="25400">
            <a:solidFill>
              <a:srgbClr val="FA82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9638" name="Text Box 4">
            <a:extLst>
              <a:ext uri="{FF2B5EF4-FFF2-40B4-BE49-F238E27FC236}">
                <a16:creationId xmlns:a16="http://schemas.microsoft.com/office/drawing/2014/main" id="{3030559E-8BF6-1937-9CA8-5D90F968E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1148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Inner Loop</a:t>
            </a:r>
          </a:p>
        </p:txBody>
      </p:sp>
      <p:sp>
        <p:nvSpPr>
          <p:cNvPr id="69639" name="Text Box 4">
            <a:extLst>
              <a:ext uri="{FF2B5EF4-FFF2-40B4-BE49-F238E27FC236}">
                <a16:creationId xmlns:a16="http://schemas.microsoft.com/office/drawing/2014/main" id="{B094272C-6E71-7148-73E3-4524AB516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0292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Outer Loop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58D91A3B-2267-CCB0-399B-F7EAF403D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Loops - Notes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B587A274-65E4-3896-A202-FD714058A2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Inner loop goes through all repetitions for each repetition of outer loop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Inner loop repetitions complete sooner than outer loop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Total number of repetitions for inner loop is product of number of repetitions of the two loops.  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C8E33B06-789C-91F2-9BFE-99104C984AD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5.11</a:t>
            </a:r>
          </a:p>
        </p:txBody>
      </p:sp>
      <p:sp>
        <p:nvSpPr>
          <p:cNvPr id="71683" name="Subtitle 2">
            <a:extLst>
              <a:ext uri="{FF2B5EF4-FFF2-40B4-BE49-F238E27FC236}">
                <a16:creationId xmlns:a16="http://schemas.microsoft.com/office/drawing/2014/main" id="{45587BCE-3334-D599-2230-8F8905BF985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Using Files for Data Storage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8F101B6-16D0-F8DD-8FDC-74354E128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Prefix vs. Postfix - Examples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5D13464A-7F5B-7003-3E69-8B1DC7A458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num,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12;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 	// displays 12, 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//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now 13;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++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	// sets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 14,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// then displays it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num = --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	// sets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 13,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// stores 13 in num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num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--;   	// stores 13 in num,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// sets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 12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70E27531-B4C6-6FB3-B21F-FF78BD1DD7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Files for Data Storage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628AC8E3-A454-B760-C963-4D860D5071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Can use files instead of keyboard, monitor screen for program input, output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Allows data to be retained between program runs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Steps:</a:t>
            </a:r>
          </a:p>
          <a:p>
            <a:pPr lvl="1">
              <a:lnSpc>
                <a:spcPct val="90000"/>
              </a:lnSpc>
            </a:pPr>
            <a:r>
              <a:rPr lang="en-US" altLang="en-US" i="1"/>
              <a:t>Open</a:t>
            </a:r>
            <a:r>
              <a:rPr lang="en-US" altLang="en-US"/>
              <a:t> the file</a:t>
            </a:r>
          </a:p>
          <a:p>
            <a:pPr lvl="1">
              <a:lnSpc>
                <a:spcPct val="90000"/>
              </a:lnSpc>
            </a:pPr>
            <a:r>
              <a:rPr lang="en-US" altLang="en-US" i="1"/>
              <a:t>Use</a:t>
            </a:r>
            <a:r>
              <a:rPr lang="en-US" altLang="en-US"/>
              <a:t> the file (read from, write to, or both)</a:t>
            </a:r>
          </a:p>
          <a:p>
            <a:pPr lvl="1">
              <a:lnSpc>
                <a:spcPct val="90000"/>
              </a:lnSpc>
            </a:pPr>
            <a:r>
              <a:rPr lang="en-US" altLang="en-US" i="1"/>
              <a:t>Close</a:t>
            </a:r>
            <a:r>
              <a:rPr lang="en-US" altLang="en-US"/>
              <a:t> the file</a:t>
            </a:r>
            <a:endParaRPr lang="en-US" altLang="en-US" i="1"/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5BD03635-A08B-BFD6-F121-D32B38768C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Files: What is Needed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4D981D50-E43F-9A22-11C3-1E430D2E3D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Use </a:t>
            </a:r>
            <a:r>
              <a:rPr lang="en-US" altLang="en-US">
                <a:latin typeface="Courier New" panose="02070309020205020404" pitchFamily="49" charset="0"/>
              </a:rPr>
              <a:t>fstream</a:t>
            </a:r>
            <a:r>
              <a:rPr lang="en-US" altLang="en-US"/>
              <a:t> header file for file access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File stream types: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ifstream</a:t>
            </a:r>
            <a:r>
              <a:rPr lang="en-US" altLang="en-US"/>
              <a:t> for input from a file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ofstream</a:t>
            </a:r>
            <a:r>
              <a:rPr lang="en-US" altLang="en-US"/>
              <a:t> for output to a file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fstream</a:t>
            </a:r>
            <a:r>
              <a:rPr lang="en-US" altLang="en-US"/>
              <a:t> for input from or output to a file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Define file stream objects: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ifstream infile;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ofstream outfile;</a:t>
            </a: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4CC516A6-A0BB-6AB7-A099-2E6FE1451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Opening Files</a:t>
            </a: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AF6371CB-5D0F-DB78-C5AF-B3C49D2490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400"/>
              <a:t>Create a link between file name (outside the program) and file stream object (inside the program)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400"/>
              <a:t>Use the </a:t>
            </a:r>
            <a:r>
              <a:rPr lang="en-US" altLang="en-US" sz="2400">
                <a:latin typeface="Courier New" panose="02070309020205020404" pitchFamily="49" charset="0"/>
              </a:rPr>
              <a:t>open</a:t>
            </a:r>
            <a:r>
              <a:rPr lang="en-US" altLang="en-US" sz="2400"/>
              <a:t> member function: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infile.open("inventory.dat");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outfile.open("report.txt");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400"/>
              <a:t>Filename may include drive, path info.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400"/>
              <a:t>Output file will be created if necessary; existing file will be erased first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400"/>
              <a:t>Input file must exist for </a:t>
            </a:r>
            <a:r>
              <a:rPr lang="en-US" altLang="en-US" sz="2400">
                <a:latin typeface="Courier New" panose="02070309020205020404" pitchFamily="49" charset="0"/>
              </a:rPr>
              <a:t>open</a:t>
            </a:r>
            <a:r>
              <a:rPr lang="en-US" altLang="en-US" sz="2400"/>
              <a:t> to work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B11BCF92-07E5-A964-EF7D-62FA77FB30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 for File Open Errors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D3ADCA0F-594A-0D24-5EB1-B9C7163CE3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Can test a file stream object to detect if an open operation failed: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anose="02070309020205020404" pitchFamily="49" charset="0"/>
              </a:rPr>
              <a:t>infile.open("test.txt");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if (!infile)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 cout &lt;&lt; "File open failure!";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Can also use the </a:t>
            </a:r>
            <a:r>
              <a:rPr lang="en-US" altLang="en-US" sz="2800">
                <a:latin typeface="Courier New" panose="02070309020205020404" pitchFamily="49" charset="0"/>
              </a:rPr>
              <a:t>fail</a:t>
            </a:r>
            <a:r>
              <a:rPr lang="en-US" altLang="en-US" sz="2800"/>
              <a:t> member function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C8108BB4-5363-7E88-3999-4FF5ED19DA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Files</a:t>
            </a:r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D1AA8BC8-6828-8246-7C4C-B8410F2CAE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Can use output file object and </a:t>
            </a:r>
            <a:r>
              <a:rPr lang="en-US" altLang="en-US">
                <a:latin typeface="Courier New" panose="02070309020205020404" pitchFamily="49" charset="0"/>
              </a:rPr>
              <a:t>&lt;&lt;</a:t>
            </a:r>
            <a:r>
              <a:rPr lang="en-US" altLang="en-US"/>
              <a:t> to send data to a file:</a:t>
            </a:r>
          </a:p>
          <a:p>
            <a:pPr lvl="1"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outfile &lt;&lt; "Inventory report";</a:t>
            </a:r>
          </a:p>
          <a:p>
            <a:pPr>
              <a:buFontTx/>
              <a:buChar char="•"/>
            </a:pPr>
            <a:r>
              <a:rPr lang="en-US" altLang="en-US"/>
              <a:t>Can use input file object and </a:t>
            </a:r>
            <a:r>
              <a:rPr lang="en-US" altLang="en-US">
                <a:latin typeface="Courier New" panose="02070309020205020404" pitchFamily="49" charset="0"/>
              </a:rPr>
              <a:t>&gt;&gt;</a:t>
            </a:r>
            <a:r>
              <a:rPr lang="en-US" altLang="en-US"/>
              <a:t> to copy data from file to variables: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infile &gt;&gt; partNum;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infile &gt;&gt; qtyInStock &gt;&gt; qtyOnOrder;</a:t>
            </a: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D1949E96-1342-2F76-04AB-6DBC67B9D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Loops to Process Files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25CC09F6-1299-A4BE-BF03-C1B9216B62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The stream extraction operator </a:t>
            </a:r>
            <a:r>
              <a:rPr lang="en-US" altLang="en-US">
                <a:latin typeface="Courier New" panose="02070309020205020404" pitchFamily="49" charset="0"/>
              </a:rPr>
              <a:t>&gt;&gt;</a:t>
            </a:r>
            <a:r>
              <a:rPr lang="en-US" altLang="en-US"/>
              <a:t> returns </a:t>
            </a:r>
            <a:r>
              <a:rPr lang="en-US" altLang="en-US">
                <a:latin typeface="Courier New" panose="02070309020205020404" pitchFamily="49" charset="0"/>
              </a:rPr>
              <a:t>true</a:t>
            </a:r>
            <a:r>
              <a:rPr lang="en-US" altLang="en-US"/>
              <a:t> when a value was successfully read, </a:t>
            </a:r>
            <a:r>
              <a:rPr lang="en-US" altLang="en-US">
                <a:latin typeface="Courier New" panose="02070309020205020404" pitchFamily="49" charset="0"/>
              </a:rPr>
              <a:t>false</a:t>
            </a:r>
            <a:r>
              <a:rPr lang="en-US" altLang="en-US"/>
              <a:t> otherwise</a:t>
            </a:r>
            <a:br>
              <a:rPr lang="en-US" altLang="en-US"/>
            </a:b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Can be tested in a 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loop to continue execution as long as values are read from the file:</a:t>
            </a:r>
          </a:p>
          <a:p>
            <a:pPr lvl="1"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while (inputFile &gt;&gt; number) ...</a:t>
            </a: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B25601AF-B1EA-856C-5EFE-BCD13AE694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Closing Files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BAF21FD7-B651-4C22-B9C7-D6E547BE10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Use the </a:t>
            </a:r>
            <a:r>
              <a:rPr lang="en-US" altLang="en-US">
                <a:latin typeface="Courier New" panose="02070309020205020404" pitchFamily="49" charset="0"/>
              </a:rPr>
              <a:t>close</a:t>
            </a:r>
            <a:r>
              <a:rPr lang="en-US" altLang="en-US"/>
              <a:t> member function: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infile.close();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outfile.close();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/>
              <a:t>Don’t wait for operating system to close files at program end: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may be limit on number of open files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may be buffered output data waiting to send to file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530D1E88-991C-71A9-6080-35A2723DB5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Letting the User Specify a Filename</a:t>
            </a:r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18FD8853-D89B-7364-F08E-2CCAD7AF8E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In many cases, you will want the user to specify the name of a file for the program to open.</a:t>
            </a:r>
          </a:p>
          <a:p>
            <a:pPr>
              <a:buFontTx/>
              <a:buChar char="•"/>
            </a:pPr>
            <a:r>
              <a:rPr lang="en-US" altLang="en-US"/>
              <a:t>In C++ 11, you can pass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/>
              <a:t> object as an argument to a file stream object’s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/>
              <a:t> member function.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3DE8B566-027F-5A9F-0AB1-E89BCCEE9D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Letting the User Specify a Filename</a:t>
            </a:r>
          </a:p>
        </p:txBody>
      </p:sp>
      <p:pic>
        <p:nvPicPr>
          <p:cNvPr id="80899" name="Picture 2">
            <a:extLst>
              <a:ext uri="{FF2B5EF4-FFF2-40B4-BE49-F238E27FC236}">
                <a16:creationId xmlns:a16="http://schemas.microsoft.com/office/drawing/2014/main" id="{C64F792D-B874-79BA-7BBC-06E79F500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654526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0" name="TextBox 4">
            <a:extLst>
              <a:ext uri="{FF2B5EF4-FFF2-40B4-BE49-F238E27FC236}">
                <a16:creationId xmlns:a16="http://schemas.microsoft.com/office/drawing/2014/main" id="{E1485621-9B3B-5C7F-4805-F61B8BCA8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019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Continued…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4">
            <a:extLst>
              <a:ext uri="{FF2B5EF4-FFF2-40B4-BE49-F238E27FC236}">
                <a16:creationId xmlns:a16="http://schemas.microsoft.com/office/drawing/2014/main" id="{399C9D1F-298A-FCA3-9A2D-22FC9FD04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338263"/>
            <a:ext cx="6615112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Title 1">
            <a:extLst>
              <a:ext uri="{FF2B5EF4-FFF2-40B4-BE49-F238E27FC236}">
                <a16:creationId xmlns:a16="http://schemas.microsoft.com/office/drawing/2014/main" id="{5A394592-1C90-5FB5-34FA-59EC725566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Letting the User Specify a Filename</a:t>
            </a:r>
          </a:p>
        </p:txBody>
      </p:sp>
      <p:sp>
        <p:nvSpPr>
          <p:cNvPr id="81924" name="TextBox 4">
            <a:extLst>
              <a:ext uri="{FF2B5EF4-FFF2-40B4-BE49-F238E27FC236}">
                <a16:creationId xmlns:a16="http://schemas.microsoft.com/office/drawing/2014/main" id="{1DA50FF5-B774-61E8-B12C-9C367C080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019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Continued…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1C7F-C123-3CF9-A103-3640A7F4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Notes on Increment and Decrement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EAF7D6DD-7DC7-2EBF-D0A1-4221C29E9A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Can be used in expressions:</a:t>
            </a:r>
          </a:p>
          <a:p>
            <a:pPr marL="201168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result = num1++ + --num2;</a:t>
            </a:r>
          </a:p>
          <a:p>
            <a:r>
              <a:rPr lang="en-US" altLang="en-US" dirty="0"/>
              <a:t>Must be applied to something that has a location in memory. Cannot have:</a:t>
            </a:r>
          </a:p>
          <a:p>
            <a:pPr marL="201168" lvl="1" indent="0"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result = (num1 + num2)++;</a:t>
            </a:r>
          </a:p>
          <a:p>
            <a:r>
              <a:rPr lang="en-US" altLang="en-US" dirty="0"/>
              <a:t>Can be used in relational expressions:</a:t>
            </a:r>
          </a:p>
          <a:p>
            <a:pPr marL="201168" lvl="1" indent="0">
              <a:buClr>
                <a:schemeClr val="tx1"/>
              </a:buClr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if (++num &gt; limit)</a:t>
            </a:r>
          </a:p>
          <a:p>
            <a:pPr marL="201168" lvl="1" indent="0">
              <a:buClr>
                <a:schemeClr val="tx1"/>
              </a:buClr>
              <a:buNone/>
            </a:pPr>
            <a:r>
              <a:rPr lang="en-US" altLang="en-US" sz="2000" dirty="0"/>
              <a:t>	pre- and post-operations will cause different comparisons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FF5DD070-E062-6E65-A3CD-0DFC63322F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Letting the User Specify a Filename</a:t>
            </a:r>
          </a:p>
        </p:txBody>
      </p:sp>
      <p:pic>
        <p:nvPicPr>
          <p:cNvPr id="82947" name="Picture 3">
            <a:extLst>
              <a:ext uri="{FF2B5EF4-FFF2-40B4-BE49-F238E27FC236}">
                <a16:creationId xmlns:a16="http://schemas.microsoft.com/office/drawing/2014/main" id="{DFB1980C-3E3F-F2D3-D69B-C2EBCD3BD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85975"/>
            <a:ext cx="6707188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6180-0C41-BB66-F72F-8B8EF3E8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Using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c_str</a:t>
            </a:r>
            <a:r>
              <a:rPr lang="en-US" dirty="0"/>
              <a:t> Member Function in Older Versions of C++</a:t>
            </a:r>
          </a:p>
        </p:txBody>
      </p:sp>
      <p:sp>
        <p:nvSpPr>
          <p:cNvPr id="83971" name="Content Placeholder 2">
            <a:extLst>
              <a:ext uri="{FF2B5EF4-FFF2-40B4-BE49-F238E27FC236}">
                <a16:creationId xmlns:a16="http://schemas.microsoft.com/office/drawing/2014/main" id="{49842C68-166F-9E9F-587A-A36E18D52D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Prior to C++ 11,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/>
              <a:t> member function requires that you pass the name of the file as a null-terminated string, which is also known as a </a:t>
            </a:r>
            <a:r>
              <a:rPr lang="en-US" altLang="en-US" i="1" u="sng"/>
              <a:t>C-string</a:t>
            </a:r>
            <a:r>
              <a:rPr lang="en-US" altLang="en-US" i="1"/>
              <a:t>. </a:t>
            </a:r>
          </a:p>
          <a:p>
            <a:pPr>
              <a:buFontTx/>
              <a:buChar char="•"/>
            </a:pPr>
            <a:r>
              <a:rPr lang="en-US" altLang="en-US" i="1"/>
              <a:t>String literals are stored </a:t>
            </a:r>
            <a:r>
              <a:rPr lang="en-US" altLang="en-US"/>
              <a:t>in memory as null-terminated C-strings, but </a:t>
            </a:r>
            <a:r>
              <a:rPr lang="en-US" altLang="en-US" i="1" u="sng"/>
              <a:t>string objects </a:t>
            </a:r>
            <a:r>
              <a:rPr lang="en-US" altLang="en-US"/>
              <a:t>are </a:t>
            </a:r>
            <a:r>
              <a:rPr lang="en-US" altLang="en-US" b="1"/>
              <a:t>not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C732-8762-75CA-DFA7-FA8372C0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Using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c_str</a:t>
            </a:r>
            <a:r>
              <a:rPr lang="en-US" dirty="0"/>
              <a:t> Member Function in Older Versions of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08761-F9D7-ED8B-4A60-49FF3E5D8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400" dirty="0"/>
              <a:t> objects have a member function named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c_str</a:t>
            </a:r>
            <a:r>
              <a:rPr lang="en-US" sz="2400" dirty="0"/>
              <a:t> </a:t>
            </a:r>
          </a:p>
          <a:p>
            <a:pPr lvl="1">
              <a:defRPr/>
            </a:pPr>
            <a:r>
              <a:rPr lang="en-US" sz="2400" dirty="0">
                <a:ea typeface="+mn-ea"/>
              </a:rPr>
              <a:t>It returns the contents of the object formatted as a null-terminated C-string. </a:t>
            </a:r>
          </a:p>
          <a:p>
            <a:pPr lvl="1">
              <a:defRPr/>
            </a:pPr>
            <a:r>
              <a:rPr lang="en-US" sz="2400" dirty="0">
                <a:ea typeface="+mn-ea"/>
              </a:rPr>
              <a:t>Here is the general format of how you call the </a:t>
            </a:r>
            <a:r>
              <a:rPr lang="en-US" sz="2400" dirty="0" err="1">
                <a:latin typeface="Courier New" pitchFamily="49" charset="0"/>
                <a:ea typeface="+mn-ea"/>
                <a:cs typeface="Courier New" pitchFamily="49" charset="0"/>
              </a:rPr>
              <a:t>c_str</a:t>
            </a:r>
            <a:r>
              <a:rPr lang="en-US" sz="2400" dirty="0">
                <a:ea typeface="+mn-ea"/>
              </a:rPr>
              <a:t> function:</a:t>
            </a:r>
            <a:r>
              <a:rPr lang="en-US" sz="2400" i="1" dirty="0"/>
              <a:t> </a:t>
            </a:r>
          </a:p>
          <a:p>
            <a:pPr>
              <a:buFontTx/>
              <a:buNone/>
              <a:defRPr/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stringObject.c_str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FontTx/>
              <a:buNone/>
              <a:defRPr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marL="857250" lvl="2" indent="-457200">
              <a:defRPr/>
            </a:pPr>
            <a:r>
              <a:rPr lang="en-US" dirty="0"/>
              <a:t>Line 18 in Program 5-24 could be rewritten in the following manner:</a:t>
            </a:r>
          </a:p>
          <a:p>
            <a:pPr marL="400050" lvl="2" indent="0">
              <a:buFontTx/>
              <a:buNone/>
              <a:defRPr/>
            </a:pPr>
            <a:endParaRPr lang="en-US" dirty="0"/>
          </a:p>
          <a:p>
            <a:pPr marL="400050" lvl="2" indent="0">
              <a:buFontTx/>
              <a:buNone/>
              <a:defRPr/>
            </a:pPr>
            <a:r>
              <a:rPr lang="en-US" dirty="0"/>
              <a:t>	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inputFile.open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filename.c_str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());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0ABB862E-F61A-0FA3-A44F-CAC609383B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5.12</a:t>
            </a:r>
          </a:p>
        </p:txBody>
      </p:sp>
      <p:sp>
        <p:nvSpPr>
          <p:cNvPr id="86019" name="Subtitle 2">
            <a:extLst>
              <a:ext uri="{FF2B5EF4-FFF2-40B4-BE49-F238E27FC236}">
                <a16:creationId xmlns:a16="http://schemas.microsoft.com/office/drawing/2014/main" id="{9C5B6B49-2DCD-211D-86C6-EAE54F74B98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Breaking and Continuing a Loop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159B267F-9833-D952-25F2-FA86B7647C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Breaking Out of a Loop</a:t>
            </a:r>
          </a:p>
        </p:txBody>
      </p:sp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B6E1D0ED-9FDF-B0DE-CEEB-A23B2B3A46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Can use </a:t>
            </a:r>
            <a:r>
              <a:rPr lang="en-US" altLang="en-US">
                <a:latin typeface="Courier New" panose="02070309020205020404" pitchFamily="49" charset="0"/>
              </a:rPr>
              <a:t>break</a:t>
            </a:r>
            <a:r>
              <a:rPr lang="en-US" altLang="en-US"/>
              <a:t> to terminate execution of a loop</a:t>
            </a:r>
            <a:br>
              <a:rPr lang="en-US" altLang="en-US"/>
            </a:b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Use sparingly if at all – makes code harder to understand and debug</a:t>
            </a:r>
            <a:br>
              <a:rPr lang="en-US" altLang="en-US"/>
            </a:b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When used in an inner loop, terminates that loop only and goes back to outer loop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FF119535-E1B7-433A-B800-228A27C24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/>
              <a:t> Statement</a:t>
            </a: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049E8D20-79D1-8EB5-B49E-197B9FA7FC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Can use </a:t>
            </a:r>
            <a:r>
              <a:rPr lang="en-US" altLang="en-US">
                <a:latin typeface="Courier New" panose="02070309020205020404" pitchFamily="49" charset="0"/>
              </a:rPr>
              <a:t>continue</a:t>
            </a:r>
            <a:r>
              <a:rPr lang="en-US" altLang="en-US"/>
              <a:t> to go to end of loop and prepare for next repetition</a:t>
            </a:r>
          </a:p>
          <a:p>
            <a:pPr lvl="1"/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do-while</a:t>
            </a:r>
            <a:r>
              <a:rPr lang="en-US" altLang="en-US"/>
              <a:t> loops: go to test, repeat loop if test passes</a:t>
            </a:r>
          </a:p>
          <a:p>
            <a:pPr lvl="1"/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loop: perform update step, then test, then repeat loop if test passes</a:t>
            </a:r>
          </a:p>
          <a:p>
            <a:pPr>
              <a:buFontTx/>
              <a:buChar char="•"/>
            </a:pPr>
            <a:r>
              <a:rPr lang="en-US" altLang="en-US"/>
              <a:t>Use sparingly – like </a:t>
            </a:r>
            <a:r>
              <a:rPr lang="en-US" altLang="en-US">
                <a:latin typeface="Courier New" panose="02070309020205020404" pitchFamily="49" charset="0"/>
              </a:rPr>
              <a:t>break</a:t>
            </a:r>
            <a:r>
              <a:rPr lang="en-US" altLang="en-US"/>
              <a:t>, can make program logic hard to follow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C327B144-2832-2E2B-06B0-AC2C86429E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5.2</a:t>
            </a:r>
          </a:p>
        </p:txBody>
      </p:sp>
      <p:sp>
        <p:nvSpPr>
          <p:cNvPr id="12291" name="Subtitle 2">
            <a:extLst>
              <a:ext uri="{FF2B5EF4-FFF2-40B4-BE49-F238E27FC236}">
                <a16:creationId xmlns:a16="http://schemas.microsoft.com/office/drawing/2014/main" id="{179B1D20-45FA-B47B-479F-2C4350076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Introduction to Loops: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1BE8FE5-4FF7-FD8E-0F90-5BDEADAEC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Loops: </a:t>
            </a:r>
            <a:br>
              <a:rPr lang="en-US" altLang="en-US"/>
            </a:b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Loop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3C4FE4D9-C864-DBE0-64FD-2E635255E8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Loop</a:t>
            </a:r>
            <a:r>
              <a:rPr lang="en-US" altLang="en-US" dirty="0"/>
              <a:t>: a control structure that causes a statement or statements to repeat</a:t>
            </a:r>
          </a:p>
          <a:p>
            <a:r>
              <a:rPr lang="en-US" altLang="en-US" dirty="0"/>
              <a:t> General format of the </a:t>
            </a:r>
            <a:r>
              <a:rPr lang="en-US" altLang="en-US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 loop:</a:t>
            </a:r>
          </a:p>
          <a:p>
            <a:pPr lvl="1"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while (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   </a:t>
            </a:r>
            <a:r>
              <a:rPr lang="en-US" altLang="en-US" i="1" dirty="0">
                <a:latin typeface="Courier New" panose="02070309020205020404" pitchFamily="49" charset="0"/>
              </a:rPr>
              <a:t>statement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endParaRPr lang="en-US" altLang="en-US" dirty="0"/>
          </a:p>
          <a:p>
            <a:r>
              <a:rPr lang="en-US" altLang="en-US" dirty="0"/>
              <a:t> </a:t>
            </a:r>
            <a:r>
              <a:rPr lang="en-US" altLang="en-US" i="1" dirty="0">
                <a:latin typeface="Courier New" panose="02070309020205020404" pitchFamily="49" charset="0"/>
              </a:rPr>
              <a:t>statement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r>
              <a:rPr lang="en-US" altLang="en-US" dirty="0"/>
              <a:t> can also be a block of statements enclosed in </a:t>
            </a:r>
            <a:r>
              <a:rPr lang="en-US" altLang="en-US" dirty="0">
                <a:latin typeface="Courier New" panose="02070309020205020404" pitchFamily="49" charset="0"/>
              </a:rPr>
              <a:t>{ }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561A716D-DC7C-6B40-3E1D-6FEC342C8E79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Pr4-25.cpp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2E3B-A708-B905-89F0-323768EE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Loop – How It Works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8F7E0E3E-52DE-95CB-5FCB-B66755359C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4434841" cy="4023360"/>
          </a:xfrm>
        </p:spPr>
        <p:txBody>
          <a:bodyPr/>
          <a:lstStyle/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while (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   </a:t>
            </a:r>
            <a:r>
              <a:rPr lang="en-US" altLang="en-US" i="1" dirty="0">
                <a:latin typeface="Courier New" panose="02070309020205020404" pitchFamily="49" charset="0"/>
              </a:rPr>
              <a:t>statement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endParaRPr lang="en-US" altLang="en-US" dirty="0"/>
          </a:p>
          <a:p>
            <a:r>
              <a:rPr lang="en-US" altLang="en-US" dirty="0"/>
              <a:t> 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/>
              <a:t> is evaluated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, then </a:t>
            </a:r>
            <a:r>
              <a:rPr lang="en-US" altLang="en-US" i="1" dirty="0">
                <a:latin typeface="Courier New" panose="02070309020205020404" pitchFamily="49" charset="0"/>
              </a:rPr>
              <a:t>statement</a:t>
            </a:r>
            <a:r>
              <a:rPr lang="en-US" altLang="en-US" dirty="0"/>
              <a:t> is executed, and 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/>
              <a:t> is evaluated again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  <a:r>
              <a:rPr lang="en-US" altLang="en-US" dirty="0"/>
              <a:t>, then the loop is finished and program statements following </a:t>
            </a:r>
            <a:r>
              <a:rPr lang="en-US" altLang="en-US" i="1" dirty="0">
                <a:latin typeface="Courier New" panose="02070309020205020404" pitchFamily="49" charset="0"/>
              </a:rPr>
              <a:t>statement</a:t>
            </a:r>
            <a:r>
              <a:rPr lang="en-US" altLang="en-US" dirty="0"/>
              <a:t> execute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pic>
        <p:nvPicPr>
          <p:cNvPr id="3" name="Picture 3" descr="0501sowc copy">
            <a:extLst>
              <a:ext uri="{FF2B5EF4-FFF2-40B4-BE49-F238E27FC236}">
                <a16:creationId xmlns:a16="http://schemas.microsoft.com/office/drawing/2014/main" id="{E1411759-6532-53C6-61EA-D80B37E6F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362200"/>
            <a:ext cx="3425375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764BF539-7D8C-1A48-C2FA-F2C5D28D3077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5_02_WhileLoop.cpp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ownGrey-ENGR1400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nGrey-ENGR1400" id="{199556E3-E213-475B-96D9-0399347FB09B}" vid="{A2B44B86-ED6D-42DF-8B19-EB8429A694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BrownGrey-ENGR1400</Template>
  <TotalTime>986</TotalTime>
  <Words>2515</Words>
  <Application>Microsoft Office PowerPoint</Application>
  <PresentationFormat>On-screen Show (4:3)</PresentationFormat>
  <Paragraphs>283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Calibri</vt:lpstr>
      <vt:lpstr>Calibri Light</vt:lpstr>
      <vt:lpstr>Courier New</vt:lpstr>
      <vt:lpstr>Times</vt:lpstr>
      <vt:lpstr>Times New Roman</vt:lpstr>
      <vt:lpstr>BrownGrey-ENGR1400</vt:lpstr>
      <vt:lpstr>Chapter 5 Loops and Files</vt:lpstr>
      <vt:lpstr>The Increment and Decrement Operators</vt:lpstr>
      <vt:lpstr>The Increment and Decrement Operators</vt:lpstr>
      <vt:lpstr>Prefix vs. Postfix</vt:lpstr>
      <vt:lpstr>Prefix vs. Postfix - Examples</vt:lpstr>
      <vt:lpstr>Notes on Increment and Decrement</vt:lpstr>
      <vt:lpstr>5.2</vt:lpstr>
      <vt:lpstr>Introduction to Loops:  The while Loop</vt:lpstr>
      <vt:lpstr>The while Loop – How It Works</vt:lpstr>
      <vt:lpstr>The while Loop is a Pretest Loop</vt:lpstr>
      <vt:lpstr>Watch Out for Infinite Loops</vt:lpstr>
      <vt:lpstr>Example of an Infinite Loop</vt:lpstr>
      <vt:lpstr>5.3</vt:lpstr>
      <vt:lpstr>Using the while Loop for                 Input Validation</vt:lpstr>
      <vt:lpstr>Using the while Loop for                 Input Validation</vt:lpstr>
      <vt:lpstr>Input Validation Example</vt:lpstr>
      <vt:lpstr>Flowchart for Input Validation</vt:lpstr>
      <vt:lpstr>5.4</vt:lpstr>
      <vt:lpstr>Counters</vt:lpstr>
      <vt:lpstr>5.5</vt:lpstr>
      <vt:lpstr>The do-while Loop</vt:lpstr>
      <vt:lpstr>The Logic of a do-while Loop</vt:lpstr>
      <vt:lpstr>An Example do-while Loop</vt:lpstr>
      <vt:lpstr>do-while Loop Notes</vt:lpstr>
      <vt:lpstr>5.6</vt:lpstr>
      <vt:lpstr>The for Loop</vt:lpstr>
      <vt:lpstr>for Loop - Mechanics</vt:lpstr>
      <vt:lpstr>for Loop - Example</vt:lpstr>
      <vt:lpstr>Flowchart for the Previous Example</vt:lpstr>
      <vt:lpstr>When to Use the for Loop</vt:lpstr>
      <vt:lpstr>The for Loop is a Pretest Loop</vt:lpstr>
      <vt:lpstr>for Loop - Modifications</vt:lpstr>
      <vt:lpstr>for Loop - Modifications</vt:lpstr>
      <vt:lpstr>for Loop - Modifications</vt:lpstr>
      <vt:lpstr>for Loop - Modifications</vt:lpstr>
      <vt:lpstr>5.7</vt:lpstr>
      <vt:lpstr>Keeping a Running Total</vt:lpstr>
      <vt:lpstr>Logic for Keeping a Running Total</vt:lpstr>
      <vt:lpstr>5.8</vt:lpstr>
      <vt:lpstr>Sentinels</vt:lpstr>
      <vt:lpstr>A Sentinel in Program 5-13</vt:lpstr>
      <vt:lpstr>A Sentinel in Program 5-13</vt:lpstr>
      <vt:lpstr>5.9</vt:lpstr>
      <vt:lpstr>Deciding Which Loop to Use</vt:lpstr>
      <vt:lpstr>5.10</vt:lpstr>
      <vt:lpstr>Nested Loops</vt:lpstr>
      <vt:lpstr>Nested for Loop in Program 5-14</vt:lpstr>
      <vt:lpstr>Nested Loops - Notes</vt:lpstr>
      <vt:lpstr>5.11</vt:lpstr>
      <vt:lpstr>Using Files for Data Storage</vt:lpstr>
      <vt:lpstr>Files: What is Needed</vt:lpstr>
      <vt:lpstr>Opening Files</vt:lpstr>
      <vt:lpstr>Testing for File Open Errors</vt:lpstr>
      <vt:lpstr>Using Files</vt:lpstr>
      <vt:lpstr>Using Loops to Process Files</vt:lpstr>
      <vt:lpstr>Closing Files</vt:lpstr>
      <vt:lpstr>Letting the User Specify a Filename</vt:lpstr>
      <vt:lpstr>Letting the User Specify a Filename</vt:lpstr>
      <vt:lpstr>Letting the User Specify a Filename</vt:lpstr>
      <vt:lpstr>Letting the User Specify a Filename</vt:lpstr>
      <vt:lpstr>Using the c_str Member Function in Older Versions of C++</vt:lpstr>
      <vt:lpstr>Using the c_str Member Function in Older Versions of C++</vt:lpstr>
      <vt:lpstr>5.12</vt:lpstr>
      <vt:lpstr>Breaking Out of a Loop</vt:lpstr>
      <vt:lpstr>The continue Statement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Introduction to C++</dc:subject>
  <dc:creator>Tony Gaddis</dc:creator>
  <cp:lastModifiedBy>Michael Olson2</cp:lastModifiedBy>
  <cp:revision>119</cp:revision>
  <dcterms:created xsi:type="dcterms:W3CDTF">2011-02-16T20:47:20Z</dcterms:created>
  <dcterms:modified xsi:type="dcterms:W3CDTF">2022-10-14T21:21:24Z</dcterms:modified>
</cp:coreProperties>
</file>