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85"/>
  </p:notesMasterIdLst>
  <p:handoutMasterIdLst>
    <p:handoutMasterId r:id="rId86"/>
  </p:handoutMasterIdLst>
  <p:sldIdLst>
    <p:sldId id="354" r:id="rId2"/>
    <p:sldId id="262" r:id="rId3"/>
    <p:sldId id="263" r:id="rId4"/>
    <p:sldId id="264" r:id="rId5"/>
    <p:sldId id="265" r:id="rId6"/>
    <p:sldId id="266" r:id="rId7"/>
    <p:sldId id="267" r:id="rId8"/>
    <p:sldId id="269" r:id="rId9"/>
    <p:sldId id="270" r:id="rId10"/>
    <p:sldId id="272" r:id="rId11"/>
    <p:sldId id="273" r:id="rId12"/>
    <p:sldId id="274" r:id="rId13"/>
    <p:sldId id="275" r:id="rId14"/>
    <p:sldId id="278" r:id="rId15"/>
    <p:sldId id="279" r:id="rId16"/>
    <p:sldId id="280" r:id="rId17"/>
    <p:sldId id="281" r:id="rId18"/>
    <p:sldId id="285" r:id="rId19"/>
    <p:sldId id="286" r:id="rId20"/>
    <p:sldId id="287" r:id="rId21"/>
    <p:sldId id="288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53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34" r:id="rId66"/>
    <p:sldId id="335" r:id="rId67"/>
    <p:sldId id="336" r:id="rId68"/>
    <p:sldId id="337" r:id="rId69"/>
    <p:sldId id="338" r:id="rId70"/>
    <p:sldId id="339" r:id="rId71"/>
    <p:sldId id="340" r:id="rId72"/>
    <p:sldId id="341" r:id="rId73"/>
    <p:sldId id="342" r:id="rId74"/>
    <p:sldId id="343" r:id="rId75"/>
    <p:sldId id="344" r:id="rId76"/>
    <p:sldId id="345" r:id="rId77"/>
    <p:sldId id="346" r:id="rId78"/>
    <p:sldId id="347" r:id="rId79"/>
    <p:sldId id="348" r:id="rId80"/>
    <p:sldId id="349" r:id="rId81"/>
    <p:sldId id="350" r:id="rId82"/>
    <p:sldId id="351" r:id="rId83"/>
    <p:sldId id="352" r:id="rId8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218"/>
    <a:srgbClr val="0488AE"/>
    <a:srgbClr val="E6FCFE"/>
    <a:srgbClr val="DAFBF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209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FF756-1BC5-A91C-0FF5-0D08CA9AF3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C49AC-D55A-1F7A-8A53-BDD45155F9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D092B53-B683-42E5-B357-324460B4896F}" type="datetimeFigureOut">
              <a:rPr lang="en-US"/>
              <a:pPr>
                <a:defRPr/>
              </a:pPr>
              <a:t>10/19/2022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5B5AF-B2B2-8A81-CAE1-3F354E4C42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9E5CD-A1D3-EA1B-7913-A6AF30C2A0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F797392-AB97-4E66-BCA8-3DFB075199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AEA1F3-4F60-214B-5742-C93BA4255D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38D79-5E67-4861-060A-314CAEC5F26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7986694-40B6-4CF0-9B54-9CDAD98BF590}" type="datetimeFigureOut">
              <a:rPr lang="en-US"/>
              <a:pPr>
                <a:defRPr/>
              </a:pPr>
              <a:t>10/19/2022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44A13B6-785F-CD40-0FC9-7D1639B4D6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775D996-66A8-AB21-1F99-CA2314729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81A0-6FBF-B423-7AAB-C258660ED6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7890F-F493-0BD5-621E-78469F722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4AB5F3F-C204-4523-9857-C40A8A9282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4221752C-F36C-507C-6E18-BFABDD380E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ADE41A6-DA7A-4EA7-8E04-43B72BA6A4FE}" type="slidenum">
              <a:rPr lang="en-CA" altLang="en-US" smtClean="0"/>
              <a:pPr/>
              <a:t>13</a:t>
            </a:fld>
            <a:endParaRPr lang="en-CA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020C612-5924-FA9C-BF57-A49A3BDBFF2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3B33718-A21B-A675-5163-BBB6639BC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DA04EAD9-73F6-32F1-0913-2181DAF1AE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770B835-ABEE-4292-A850-52EE3EBCD59A}" type="slidenum">
              <a:rPr lang="en-CA" altLang="en-US" smtClean="0"/>
              <a:pPr/>
              <a:t>28</a:t>
            </a:fld>
            <a:endParaRPr lang="en-CA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B4DDAEE5-0831-9CE5-24E0-3459E994854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2CD5089-8ED5-2A1D-7554-E85DB367F8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6B57D38A-29F5-6401-C92F-2C90C3E067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B42904D-BA00-471F-BC6E-C024D07ADD3C}" type="slidenum">
              <a:rPr lang="en-CA" altLang="en-US" smtClean="0"/>
              <a:pPr/>
              <a:t>32</a:t>
            </a:fld>
            <a:endParaRPr lang="en-CA" altLang="en-US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2D79B7DF-F062-ACBD-92EA-5E4DD50172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A827BF6F-5F2A-08F8-54EF-C0805C3326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432FD7EC-C9E1-88CD-4CF6-7CF3B4EF7A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F4FFF85-AA9A-413C-9565-E3DCF08F3B09}" type="slidenum">
              <a:rPr lang="en-CA" altLang="en-US" smtClean="0"/>
              <a:pPr/>
              <a:t>33</a:t>
            </a:fld>
            <a:endParaRPr lang="en-CA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E5A2B21D-75A4-AD03-D6DB-AC5112967F8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ED589B1F-F9B0-9117-B0BE-1EF72C7B4E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3C561295-457D-FD0D-77EC-C9767B9C1D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C99BEBA-8E8C-485F-B856-A392438B9F2F}" type="slidenum">
              <a:rPr lang="en-CA" altLang="en-US" smtClean="0"/>
              <a:pPr/>
              <a:t>40</a:t>
            </a:fld>
            <a:endParaRPr lang="en-CA" altLang="en-US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AB6969F6-E4D9-53D8-D1F6-033BF921FC2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174944E5-A56C-628E-0698-6F221313E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FB1DE6E0-7E36-6F37-0045-5704CFC100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9217809-629A-447D-AECB-B7022620060C}" type="slidenum">
              <a:rPr lang="en-CA" altLang="en-US" smtClean="0"/>
              <a:pPr/>
              <a:t>42</a:t>
            </a:fld>
            <a:endParaRPr lang="en-CA" altLang="en-US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154366BB-45F9-B7E0-99C5-B5E8675DF3D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DD0206F8-F8D4-9991-EDF1-DC5C046F9E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3B6A7A56-DE48-404A-8D20-2843DB8047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1F8E63B-51D4-4D37-858A-9090897E256E}" type="slidenum">
              <a:rPr lang="en-CA" altLang="en-US" smtClean="0"/>
              <a:pPr/>
              <a:t>46</a:t>
            </a:fld>
            <a:endParaRPr lang="en-CA" altLang="en-US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3ED82B17-D884-1127-8BE2-2C0E265F287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49F31A9A-A994-90CF-57BD-B064455037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B1F77971-B9C6-4F07-0A19-3C426DA6E7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0B4DC5C-1840-46E4-A368-4DE59E259567}" type="slidenum">
              <a:rPr lang="en-CA" altLang="en-US" smtClean="0"/>
              <a:pPr/>
              <a:t>47</a:t>
            </a:fld>
            <a:endParaRPr lang="en-CA" altLang="en-US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EF976D56-0A5F-63E3-62E8-57E076B30CC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33A9DEEE-EB6E-F505-F016-0502DAFEE7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E08ED1CC-84B9-3BCE-81CD-A4692D9088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FB783E5-3887-4949-866F-9CF3F1818EFA}" type="slidenum">
              <a:rPr lang="en-CA" altLang="en-US" smtClean="0"/>
              <a:pPr/>
              <a:t>48</a:t>
            </a:fld>
            <a:endParaRPr lang="en-CA" altLang="en-US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DC4E2319-AC20-5C40-90A5-7DA366550E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AF0591C6-1390-5633-9D38-F4C13D296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068D7ADC-9A25-9793-E7C5-14FF143330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4FED198-6882-48A4-A905-E92E55A01A5B}" type="slidenum">
              <a:rPr lang="en-CA" altLang="en-US" smtClean="0"/>
              <a:pPr/>
              <a:t>49</a:t>
            </a:fld>
            <a:endParaRPr lang="en-CA" altLang="en-US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83047A85-A236-7E41-A207-5E47A4559A8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F4466665-5069-B9D4-78C3-F198094AF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6DC247E1-6A7E-8703-2E58-B89F1B1A74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2104B8D-568E-491C-B5A4-7584195FFABF}" type="slidenum">
              <a:rPr lang="en-CA" altLang="en-US" smtClean="0"/>
              <a:pPr/>
              <a:t>55</a:t>
            </a:fld>
            <a:endParaRPr lang="en-CA" altLang="en-US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5D27C71B-486A-3AD3-1906-69EF47E1281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B95A0EBA-AE23-C4B9-B315-84760DF16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D306B8F6-32FB-6104-5BF2-695977E48D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7B40939-17C7-4E17-999D-269D6EFAB63D}" type="slidenum">
              <a:rPr lang="en-CA" altLang="en-US" smtClean="0"/>
              <a:pPr/>
              <a:t>14</a:t>
            </a:fld>
            <a:endParaRPr lang="en-CA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A89760CC-1ED6-95A5-CF8C-99D33A350B2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EC15C8FE-2544-8807-3E0B-C3617AE4E0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49BE96FC-B40F-2682-7E03-EB0383CED8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1DE674-9709-4230-A0EA-A5C541AD5B17}" type="slidenum">
              <a:rPr lang="en-CA" altLang="en-US" smtClean="0"/>
              <a:pPr/>
              <a:t>57</a:t>
            </a:fld>
            <a:endParaRPr lang="en-CA" altLang="en-US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E46B9779-A232-4DC1-7B83-C4151F26D57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967A1E4D-61F6-E344-1982-463216EFB4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27B6E272-D80D-BC35-742E-54883B8472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86CD19B-7C61-4BC0-8862-5D39939F6903}" type="slidenum">
              <a:rPr lang="en-CA" altLang="en-US" smtClean="0"/>
              <a:pPr/>
              <a:t>64</a:t>
            </a:fld>
            <a:endParaRPr lang="en-CA" altLang="en-US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CC05DF8C-040C-7F88-00D7-F080F1D4821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5334E2B6-94E2-7E91-52C4-EED2AD3691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A523B893-FDDD-C2CB-BEA0-537323B6F3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3DDAB53-0942-4B09-852C-849020AE620B}" type="slidenum">
              <a:rPr lang="en-CA" altLang="en-US" smtClean="0"/>
              <a:pPr/>
              <a:t>67</a:t>
            </a:fld>
            <a:endParaRPr lang="en-CA" altLang="en-US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9047D791-D46E-0DBF-F63B-62407C6CE7B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A6DEB48C-94A6-321A-E8B4-329C6BA51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429B6E12-8428-ACE3-19E0-334E10905B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65234DF-7B5F-48DC-A246-0B880D63E65D}" type="slidenum">
              <a:rPr lang="en-CA" altLang="en-US" smtClean="0"/>
              <a:pPr/>
              <a:t>69</a:t>
            </a:fld>
            <a:endParaRPr lang="en-CA" altLang="en-US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41172A69-6BDC-7B31-73DC-5B155D8AF9B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059B111F-C944-8D89-8902-C9D2EC9EF0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59D93ED7-F5E4-5BF3-B30A-11DC5A3ACF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567EEF6-ECAC-4061-B978-BD8A862AE349}" type="slidenum">
              <a:rPr lang="en-CA" altLang="en-US" smtClean="0"/>
              <a:pPr/>
              <a:t>70</a:t>
            </a:fld>
            <a:endParaRPr lang="en-CA" altLang="en-US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2BA2F6F7-638A-3688-9056-AD91C27623B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5AEBA8EC-2A92-14F0-C9B6-D297019B5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884F441D-E5E4-EC7B-C986-EB64F9158A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45862E3-A3D7-43FC-BB5F-05A0BF8882A6}" type="slidenum">
              <a:rPr lang="en-CA" altLang="en-US" smtClean="0"/>
              <a:pPr/>
              <a:t>73</a:t>
            </a:fld>
            <a:endParaRPr lang="en-CA" altLang="en-US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079D5FB3-3D74-32ED-F170-FF5B03BB37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3BCCBB61-9E11-D70B-17B7-3309843D2B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9944A3DE-DDBF-D528-B07D-3B32ABA9DF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F570C7B-B3DC-42EB-9995-2E2AC8C0824A}" type="slidenum">
              <a:rPr lang="en-CA" altLang="en-US" smtClean="0"/>
              <a:pPr/>
              <a:t>75</a:t>
            </a:fld>
            <a:endParaRPr lang="en-CA" altLang="en-US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2F66771C-9DE5-8D93-01A3-CE2333F38D7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5B4A18F8-2125-45FE-2880-83A55CFF9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3B27383A-1CCA-EE02-709B-3FECEAB8BC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C881861-3CEE-4879-BD94-77BDFB6BFFF8}" type="slidenum">
              <a:rPr lang="en-CA" altLang="en-US" smtClean="0"/>
              <a:pPr/>
              <a:t>76</a:t>
            </a:fld>
            <a:endParaRPr lang="en-CA" altLang="en-US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51B869FE-DC0A-3500-9025-848CD0E73E8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13B1EE4D-F79D-F751-9EA9-2AD7200EFF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4892EA49-4137-9F3A-D589-89FA81A889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5C386E2-E05B-4B17-AE32-5478E4467B94}" type="slidenum">
              <a:rPr lang="en-CA" altLang="en-US" smtClean="0"/>
              <a:pPr/>
              <a:t>80</a:t>
            </a:fld>
            <a:endParaRPr lang="en-CA" altLang="en-US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03B59088-6EAE-EF32-104C-D5C2137E30A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01F0BCB8-51BB-35BB-5DF9-2E17AB5849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F184B9ED-9918-75DC-0DC3-643F2C8EBB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86F9E2D-D6AC-424E-83F4-E38B2633FD22}" type="slidenum">
              <a:rPr lang="en-CA" altLang="en-US" smtClean="0"/>
              <a:pPr/>
              <a:t>83</a:t>
            </a:fld>
            <a:endParaRPr lang="en-CA" altLang="en-US"/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51BD92DF-C9D0-5EF3-418B-31295F4540E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82D05061-B93A-301E-6A9A-836348383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5E9D1030-288A-CF9F-6B78-32F656C650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0DC96C3-DA42-4059-9E2E-034F76D866F5}" type="slidenum">
              <a:rPr lang="en-CA" altLang="en-US" smtClean="0"/>
              <a:pPr/>
              <a:t>16</a:t>
            </a:fld>
            <a:endParaRPr lang="en-CA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CEE0DED0-8A6D-C9C5-6C8A-B73991BB3D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978CDC1-4900-2035-FA83-0A4F44DDE4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0A049590-C9C8-E0B5-E770-AD0A87C973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F8FC14A-CCF6-4A4B-B229-FE66662EAFCD}" type="slidenum">
              <a:rPr lang="en-CA" altLang="en-US" smtClean="0"/>
              <a:pPr/>
              <a:t>19</a:t>
            </a:fld>
            <a:endParaRPr lang="en-CA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1554E6A-9A7D-DB9B-8B9C-812DBE51350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D8E0D46-9352-EA7E-FE2A-0FD18066D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C98E7AF4-B752-B6D3-4665-410B313F2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0949B1E-D22D-4AAC-8BE3-96829248DD98}" type="slidenum">
              <a:rPr lang="en-CA" altLang="en-US" smtClean="0"/>
              <a:pPr/>
              <a:t>20</a:t>
            </a:fld>
            <a:endParaRPr lang="en-CA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A42C135E-ADC2-4CD7-EF7D-C3393376C3C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525F27B0-C66B-B931-5EF9-787EB4A30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0BEF7F48-08A1-63A2-828E-C49CE469DE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8AE22B3-8DA9-4BE5-BA5F-56C7782906D8}" type="slidenum">
              <a:rPr lang="en-CA" altLang="en-US" smtClean="0"/>
              <a:pPr/>
              <a:t>21</a:t>
            </a:fld>
            <a:endParaRPr lang="en-CA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7B2BF1EF-C636-751D-B053-D84CE02329B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D064A979-D99E-D9A0-3D89-2B45924100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6F25D3EA-94BC-9F38-9E0E-573566A881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890B533-F039-4BBC-B94D-144D00B7E0F7}" type="slidenum">
              <a:rPr lang="en-CA" altLang="en-US" smtClean="0"/>
              <a:pPr/>
              <a:t>23</a:t>
            </a:fld>
            <a:endParaRPr lang="en-CA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C720D622-1A35-2EB5-39B4-39C64E25E1C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262F46C7-EB6A-3C89-1D19-BD432F5E99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026EA50A-2E6C-351F-A2F0-AD4DC3F096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609693F-F892-4E1F-B4BA-78806C831997}" type="slidenum">
              <a:rPr lang="en-CA" altLang="en-US" smtClean="0"/>
              <a:pPr/>
              <a:t>24</a:t>
            </a:fld>
            <a:endParaRPr lang="en-CA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3D4B83E5-D0D4-66F3-AA07-C86FAFBD11E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14F96479-EEF6-651B-D27D-E6F88255D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AEB2EB2F-B5E7-74B1-9E32-62DD7B81CA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43CC721-05BD-43AC-99C8-40C00E2909FA}" type="slidenum">
              <a:rPr lang="en-CA" altLang="en-US" smtClean="0"/>
              <a:pPr/>
              <a:t>26</a:t>
            </a:fld>
            <a:endParaRPr lang="en-CA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B372268B-F18A-E7F0-6481-9CA9C423562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51D5CE55-9C75-E508-17DE-56FB7E45BF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454258-5F85-4A41-829B-CFA7858F9ED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162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FD31D4-F826-4266-B251-7AE593399E0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041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66EDA-592D-4A38-B6D9-79ECA978B17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1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C3AE0-DE02-4133-A30D-03E42EA51FB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65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E340B-38D8-4206-8313-5A8D441D4A2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022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CD251D-E41E-43F2-B3C4-EECE2020379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2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0A7686-5ADE-4909-AEF7-B3A171CB1C1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601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C89CA6-13D6-48B5-808F-0D69E51127C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279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70A1-2A80-45CE-BC15-707E3877B96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50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54CBCFF-CCA3-4C4C-B2EB-62D563F5976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00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3FFAAA-E4D6-46FE-A314-ADC38F664E0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6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A9DAB7-65C4-4DB7-AD15-5314E831340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4">
            <a:extLst>
              <a:ext uri="{FF2B5EF4-FFF2-40B4-BE49-F238E27FC236}">
                <a16:creationId xmlns:a16="http://schemas.microsoft.com/office/drawing/2014/main" id="{5EB77E44-3DC2-8632-E77A-BF83CE44F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13" y="6423025"/>
            <a:ext cx="5551487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>
                <a:latin typeface="Times New Roman" pitchFamily="18" charset="0"/>
              </a:rPr>
              <a:t>Copyright © 2021, 2018, 2015, 2012, 2009 Pearson Education, Inc. All rights reserved.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69FA368E-8556-1994-9ADE-AB552975B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94450"/>
            <a:ext cx="9985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06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5FDE51-1EAF-41A2-EF4F-4093CE7D5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Chapter 6</a:t>
            </a:r>
            <a:br>
              <a:rPr lang="en-US" sz="5200" dirty="0"/>
            </a:br>
            <a:r>
              <a:rPr lang="en-US" sz="5200" dirty="0"/>
              <a:t>Functions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DD4312-61CA-0E60-2777-1ED305CD5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/>
              <a:t>Starting Out with C++ from Control Structures through Objects, Tony Gaddis, 9</a:t>
            </a:r>
            <a:r>
              <a:rPr lang="en-US" sz="1600" baseline="30000"/>
              <a:t>th</a:t>
            </a:r>
            <a:r>
              <a:rPr lang="en-US" sz="1600"/>
              <a:t> Edition</a:t>
            </a:r>
          </a:p>
          <a:p>
            <a:r>
              <a:rPr lang="en-US" sz="1600"/>
              <a:t>ENGR 1400 – Dr. Michael E. Olson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647D0852-F7FA-9E51-C16D-C8CD1E0C5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Flow of Control in Program 6-1</a:t>
            </a:r>
          </a:p>
        </p:txBody>
      </p:sp>
      <p:pic>
        <p:nvPicPr>
          <p:cNvPr id="16387" name="Picture 2">
            <a:extLst>
              <a:ext uri="{FF2B5EF4-FFF2-40B4-BE49-F238E27FC236}">
                <a16:creationId xmlns:a16="http://schemas.microsoft.com/office/drawing/2014/main" id="{A8AC3FDD-2EAE-D6E9-AA02-369226587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2038350"/>
            <a:ext cx="669607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7C3EF819-E65D-D6C3-28B0-7265789BFF00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Pr6-1.cpp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D24DBE2D-2887-2859-4057-8E61F4249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Calling Functions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E9679A5F-A4D9-DEB5-43C1-715FF475DA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main</a:t>
            </a:r>
            <a:r>
              <a:rPr lang="en-US" altLang="en-US" dirty="0"/>
              <a:t> can call any number of functions</a:t>
            </a:r>
          </a:p>
          <a:p>
            <a:r>
              <a:rPr lang="en-US" altLang="en-US" dirty="0"/>
              <a:t>Functions can call other functions</a:t>
            </a:r>
          </a:p>
          <a:p>
            <a:r>
              <a:rPr lang="en-US" altLang="en-US" dirty="0"/>
              <a:t>Compiler must know the following about a function </a:t>
            </a:r>
            <a:r>
              <a:rPr lang="en-US" altLang="en-US" b="1" dirty="0"/>
              <a:t>before</a:t>
            </a:r>
            <a:r>
              <a:rPr lang="en-US" altLang="en-US" dirty="0"/>
              <a:t> it is called: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name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return type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number of parameters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data type of each parameter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005479C6-353E-B7DE-8B86-91EE9A437AA2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Pr6-4.cpp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179354B4-9699-7E61-0BD1-A21AF6BE1F4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6.3</a:t>
            </a:r>
          </a:p>
        </p:txBody>
      </p:sp>
      <p:sp>
        <p:nvSpPr>
          <p:cNvPr id="18435" name="Subtitle 2">
            <a:extLst>
              <a:ext uri="{FF2B5EF4-FFF2-40B4-BE49-F238E27FC236}">
                <a16:creationId xmlns:a16="http://schemas.microsoft.com/office/drawing/2014/main" id="{678CCD7D-879F-2BFF-A15D-D767BFB1961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Function Prototypes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EDAB3A6-127E-CDD6-F4C1-B18D11743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Prototypes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1207A4A-60C0-31A2-52E2-F4211FE5F8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Ways to notify the compiler about a function before a call to the function:</a:t>
            </a:r>
            <a:br>
              <a:rPr lang="en-US" altLang="en-US" sz="2800" dirty="0"/>
            </a:b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Place function definition before calling function’s definition</a:t>
            </a:r>
            <a:br>
              <a:rPr lang="en-US" altLang="en-US" dirty="0"/>
            </a:b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Use a </a:t>
            </a:r>
            <a:r>
              <a:rPr lang="en-US" altLang="en-US" u="sng" dirty="0"/>
              <a:t>function prototype</a:t>
            </a:r>
            <a:r>
              <a:rPr lang="en-US" altLang="en-US" dirty="0"/>
              <a:t> (</a:t>
            </a:r>
            <a:r>
              <a:rPr lang="en-US" altLang="en-US" u="sng" dirty="0"/>
              <a:t>function declaration</a:t>
            </a:r>
            <a:r>
              <a:rPr lang="en-US" altLang="en-US" dirty="0"/>
              <a:t>) – like the function definition without the body</a:t>
            </a: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 altLang="en-US" sz="1800" dirty="0"/>
              <a:t>Header: </a:t>
            </a:r>
            <a:r>
              <a:rPr lang="en-US" altLang="en-US" sz="1800" dirty="0">
                <a:latin typeface="Courier New" panose="02070309020205020404" pitchFamily="49" charset="0"/>
              </a:rPr>
              <a:t>void </a:t>
            </a:r>
            <a:r>
              <a:rPr lang="en-US" altLang="en-US" sz="1800" dirty="0" err="1">
                <a:latin typeface="Courier New" panose="02070309020205020404" pitchFamily="49" charset="0"/>
              </a:rPr>
              <a:t>printHeading</a:t>
            </a:r>
            <a:r>
              <a:rPr lang="en-US" altLang="en-US" sz="1800" dirty="0">
                <a:latin typeface="Courier New" panose="02070309020205020404" pitchFamily="49" charset="0"/>
              </a:rPr>
              <a:t>()</a:t>
            </a:r>
            <a:endParaRPr lang="en-US" altLang="en-US" sz="1800" dirty="0"/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 altLang="en-US" sz="1800" dirty="0"/>
              <a:t>Prototype: </a:t>
            </a:r>
            <a:r>
              <a:rPr lang="en-US" altLang="en-US" sz="1800" dirty="0">
                <a:latin typeface="Courier New" panose="02070309020205020404" pitchFamily="49" charset="0"/>
              </a:rPr>
              <a:t>void </a:t>
            </a:r>
            <a:r>
              <a:rPr lang="en-US" altLang="en-US" sz="1800" dirty="0" err="1">
                <a:latin typeface="Courier New" panose="02070309020205020404" pitchFamily="49" charset="0"/>
              </a:rPr>
              <a:t>printHeading</a:t>
            </a:r>
            <a:r>
              <a:rPr lang="en-US" altLang="en-US" sz="1800" dirty="0">
                <a:latin typeface="Courier New" panose="02070309020205020404" pitchFamily="49" charset="0"/>
              </a:rPr>
              <a:t>();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9C27A4AE-29CB-DE77-7099-191CF7A5EE04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Pr6-5.cpp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A22BC8DD-A628-3D8A-A63B-4D276B0C92DE}"/>
              </a:ext>
            </a:extLst>
          </p:cNvPr>
          <p:cNvSpPr/>
          <p:nvPr/>
        </p:nvSpPr>
        <p:spPr>
          <a:xfrm>
            <a:off x="7315200" y="5486400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Pr6-3.cpp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DDC2009-635E-FB38-E79C-330681DD9B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Prototype Notes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F81380E-B59B-80B1-7BA4-11D63EB426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Place prototypes near top of program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Program must include either prototype or full function definition before any call to the function – compiler error otherwise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When using prototypes, can place function definitions in any order in source file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87821A15-662C-4868-FEB6-DBE17C04B8D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6.4</a:t>
            </a:r>
          </a:p>
        </p:txBody>
      </p:sp>
      <p:sp>
        <p:nvSpPr>
          <p:cNvPr id="25603" name="Subtitle 2">
            <a:extLst>
              <a:ext uri="{FF2B5EF4-FFF2-40B4-BE49-F238E27FC236}">
                <a16:creationId xmlns:a16="http://schemas.microsoft.com/office/drawing/2014/main" id="{328D9922-8B4D-06F9-484B-08A11D42BC0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Sending Data into a Function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8CC52E5-BBA2-3284-744B-945BDA76E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Sending Data into a Function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9C5F553-F26D-78E4-6E4D-C6E7D16F3C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Can pass values into a function at time of call:</a:t>
            </a:r>
          </a:p>
          <a:p>
            <a:pPr marL="201168" lvl="1" indent="0">
              <a:buClr>
                <a:srgbClr val="3333CC"/>
              </a:buClr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c = pow(a, b);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Values passed to function are </a:t>
            </a:r>
            <a:r>
              <a:rPr lang="en-US" altLang="en-US" u="sng" dirty="0"/>
              <a:t>arguments</a:t>
            </a:r>
            <a:br>
              <a:rPr lang="en-US" altLang="en-US" u="sng" dirty="0"/>
            </a:br>
            <a:endParaRPr lang="en-US" altLang="en-US" dirty="0"/>
          </a:p>
          <a:p>
            <a:r>
              <a:rPr lang="en-US" altLang="en-US" dirty="0"/>
              <a:t>Variables in a function that hold the values passed as arguments are </a:t>
            </a:r>
            <a:r>
              <a:rPr lang="en-US" altLang="en-US" u="sng" dirty="0"/>
              <a:t>parameters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4147E91-B2DB-FA48-28F9-1CE04484B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Function with a Parameter Variable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DFFF47-D01A-F649-DFF1-95DAE362C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void </a:t>
            </a:r>
            <a:r>
              <a:rPr lang="en-US" altLang="en-US" sz="1800" dirty="0" err="1">
                <a:latin typeface="Courier New" panose="02070309020205020404" pitchFamily="49" charset="0"/>
              </a:rPr>
              <a:t>displayValue</a:t>
            </a:r>
            <a:r>
              <a:rPr lang="en-US" altLang="en-US" sz="1800" dirty="0">
                <a:latin typeface="Courier New" panose="02070309020205020404" pitchFamily="49" charset="0"/>
              </a:rPr>
              <a:t>(int num)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{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   </a:t>
            </a: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 &lt;&lt; "The value is " &lt;&lt; num &lt;&lt; 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}</a:t>
            </a:r>
          </a:p>
          <a:p>
            <a:r>
              <a:rPr lang="en-US" dirty="0"/>
              <a:t>The integer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/>
              <a:t> is a parameter.</a:t>
            </a:r>
          </a:p>
          <a:p>
            <a:r>
              <a:rPr lang="en-US" dirty="0"/>
              <a:t>It accepts any integer value passed to the function.</a:t>
            </a:r>
          </a:p>
          <a:p>
            <a:pPr marL="201168" lvl="1" indent="0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displayValue</a:t>
            </a:r>
            <a:r>
              <a:rPr lang="en-US" altLang="en-US" dirty="0">
                <a:latin typeface="Courier New" panose="02070309020205020404" pitchFamily="49" charset="0"/>
              </a:rPr>
              <a:t>(5);</a:t>
            </a:r>
          </a:p>
          <a:p>
            <a:r>
              <a:rPr lang="en-US" dirty="0"/>
              <a:t>The number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/>
              <a:t> is an argument that is passed to the function.</a:t>
            </a:r>
          </a:p>
          <a:p>
            <a:r>
              <a:rPr lang="en-US" dirty="0"/>
              <a:t>It is stored in the parameter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/>
              <a:t> within the function.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A8925D6B-FB48-685F-66FC-670ED36FDD42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Pr6-6.cpp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C38CDD3-E541-CFAB-E989-CBCD6D696F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Parameter Terminology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27CEFA6-AAA6-803B-E6BF-28C22F346C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parameter can also be called a </a:t>
            </a:r>
            <a:r>
              <a:rPr lang="en-US" altLang="en-US" u="sng" dirty="0"/>
              <a:t>formal parameter</a:t>
            </a:r>
            <a:r>
              <a:rPr lang="en-US" altLang="en-US" dirty="0"/>
              <a:t> or a </a:t>
            </a:r>
            <a:r>
              <a:rPr lang="en-US" altLang="en-US" u="sng" dirty="0"/>
              <a:t>formal argument</a:t>
            </a:r>
            <a:endParaRPr lang="en-US" altLang="en-US" dirty="0"/>
          </a:p>
          <a:p>
            <a:r>
              <a:rPr lang="en-US" altLang="en-US" dirty="0"/>
              <a:t>An argument can also be called an </a:t>
            </a:r>
            <a:r>
              <a:rPr lang="en-US" altLang="en-US" u="sng" dirty="0"/>
              <a:t>actual parameter</a:t>
            </a:r>
            <a:r>
              <a:rPr lang="en-US" altLang="en-US" dirty="0"/>
              <a:t> or an </a:t>
            </a:r>
            <a:r>
              <a:rPr lang="en-US" altLang="en-US" u="sng" dirty="0"/>
              <a:t>actual argument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F5A18C9-B1FC-1187-21FC-1F61E2363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Parameters, Prototypes, and Function Headers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D328457-5072-2CE1-71F9-5CB4D4220B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 each function argument,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prototype must include the data type of each parameter inside its parentheses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header must include a declaration for each parameter in its 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endParaRPr lang="en-US" alt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>
                <a:latin typeface="Courier New" panose="02070309020205020404" pitchFamily="49" charset="0"/>
              </a:rPr>
              <a:t>void </a:t>
            </a:r>
            <a:r>
              <a:rPr lang="en-US" altLang="en-US" dirty="0" err="1">
                <a:latin typeface="Courier New" panose="02070309020205020404" pitchFamily="49" charset="0"/>
              </a:rPr>
              <a:t>evenOrOdd</a:t>
            </a:r>
            <a:r>
              <a:rPr lang="en-US" altLang="en-US" dirty="0">
                <a:latin typeface="Courier New" panose="02070309020205020404" pitchFamily="49" charset="0"/>
              </a:rPr>
              <a:t>(int);    //prototype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void </a:t>
            </a:r>
            <a:r>
              <a:rPr lang="en-US" altLang="en-US" dirty="0" err="1">
                <a:latin typeface="Courier New" panose="02070309020205020404" pitchFamily="49" charset="0"/>
              </a:rPr>
              <a:t>evenOrOdd</a:t>
            </a:r>
            <a:r>
              <a:rPr lang="en-US" altLang="en-US" dirty="0">
                <a:latin typeface="Courier New" panose="02070309020205020404" pitchFamily="49" charset="0"/>
              </a:rPr>
              <a:t>(int num) //header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</a:t>
            </a:r>
            <a:r>
              <a:rPr lang="en-US" altLang="en-US" dirty="0" err="1">
                <a:latin typeface="Courier New" panose="02070309020205020404" pitchFamily="49" charset="0"/>
              </a:rPr>
              <a:t>evenOrOdd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</a:rPr>
              <a:t>);         //call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A1E2427F-064B-BDBF-3924-C0F9E930BF3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</a:t>
            </a: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7FE440D8-13E8-4910-BFB2-0F5C9A55D2A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Modular Programming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01C6C5F-03B0-31DB-9013-FC4EE5049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Call Notes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FF22AEF-C7AE-1DA5-38F2-A93E698677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altLang="en-US" dirty="0"/>
              <a:t>Value of argument is copied into parameter when the function is called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altLang="en-US" dirty="0"/>
              <a:t>A parameter’s scope is the function which uses it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altLang="en-US" dirty="0"/>
              <a:t>Function can have multiple parameters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altLang="en-US" dirty="0"/>
              <a:t>There must be a data type listed in the prototype 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and an argument declaration in the function header 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for each parameter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altLang="en-US" dirty="0"/>
              <a:t>Arguments will be promoted/demoted as necessary to match parameters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3BCA0CB-6F9E-AC78-E2E7-DACA76913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Multiple Arguments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48233A4-B05C-4C9A-8567-5E7C0B03E2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dirty="0"/>
              <a:t>	When calling a function and passing multiple arguments:</a:t>
            </a:r>
            <a:br>
              <a:rPr lang="en-US" altLang="en-US" dirty="0"/>
            </a:b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the number of arguments in the call must match the prototype and definition</a:t>
            </a:r>
            <a:br>
              <a:rPr lang="en-US" altLang="en-US" dirty="0"/>
            </a:b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the first argument will be used to initialize the first parameter, the second argument to initialize the second parameter, etc.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C0780C25-2B24-CE5D-A93F-647CEE84C5E5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Pr6-8.cpp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AECD49F9-ADD4-98C7-E824-C96B68F091D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6.5</a:t>
            </a:r>
          </a:p>
        </p:txBody>
      </p:sp>
      <p:sp>
        <p:nvSpPr>
          <p:cNvPr id="43011" name="Subtitle 2">
            <a:extLst>
              <a:ext uri="{FF2B5EF4-FFF2-40B4-BE49-F238E27FC236}">
                <a16:creationId xmlns:a16="http://schemas.microsoft.com/office/drawing/2014/main" id="{AF80998F-D3DD-40BD-759F-801E72FD097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Passing Data by Value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9E22F57-B1B5-32FD-66DD-5054B7A684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Data by Value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BA7EB9DF-E9AA-0D79-4C04-98CE3C6B78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/>
              <a:t>Pass by value</a:t>
            </a:r>
            <a:r>
              <a:rPr lang="en-US" altLang="en-US"/>
              <a:t>: when an argument is passed to a function, its value is copied into the parameter.  </a:t>
            </a:r>
            <a:br>
              <a:rPr lang="en-US" altLang="en-US"/>
            </a:b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Changes to the parameter in the function do not affect the value of the argument </a:t>
            </a:r>
            <a:endParaRPr lang="en-US" altLang="en-US" u="sng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FCBB187-0DC6-A89F-087F-A6C648FC6D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Information to Parameters by Value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5902442-BB8F-3DD6-7FE8-FE96AB2F21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Example:  </a:t>
            </a:r>
            <a:r>
              <a:rPr lang="en-US" altLang="en-US">
                <a:latin typeface="Courier New" panose="02070309020205020404" pitchFamily="49" charset="0"/>
              </a:rPr>
              <a:t>int val=5;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	  evenOrOdd(val);</a:t>
            </a:r>
            <a:endParaRPr lang="en-US" altLang="en-US"/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>
                <a:latin typeface="Courier New" panose="02070309020205020404" pitchFamily="49" charset="0"/>
              </a:rPr>
              <a:t>evenOrOdd</a:t>
            </a:r>
            <a:r>
              <a:rPr lang="en-US" altLang="en-US"/>
              <a:t> can change variable </a:t>
            </a:r>
            <a:r>
              <a:rPr lang="en-US" altLang="en-US">
                <a:latin typeface="Courier New" panose="02070309020205020404" pitchFamily="49" charset="0"/>
              </a:rPr>
              <a:t>num</a:t>
            </a:r>
            <a:r>
              <a:rPr lang="en-US" altLang="en-US"/>
              <a:t>, but it will have no effect on variable </a:t>
            </a:r>
            <a:r>
              <a:rPr lang="en-US" altLang="en-US">
                <a:latin typeface="Courier New" panose="02070309020205020404" pitchFamily="49" charset="0"/>
              </a:rPr>
              <a:t>val</a:t>
            </a:r>
          </a:p>
        </p:txBody>
      </p:sp>
      <p:grpSp>
        <p:nvGrpSpPr>
          <p:cNvPr id="46084" name="Group 11">
            <a:extLst>
              <a:ext uri="{FF2B5EF4-FFF2-40B4-BE49-F238E27FC236}">
                <a16:creationId xmlns:a16="http://schemas.microsoft.com/office/drawing/2014/main" id="{4DDDF57B-8DDC-138E-5FBD-AB8A73793DC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667000"/>
            <a:ext cx="7848600" cy="1739900"/>
            <a:chOff x="432" y="1920"/>
            <a:chExt cx="4944" cy="1096"/>
          </a:xfrm>
        </p:grpSpPr>
        <p:sp>
          <p:nvSpPr>
            <p:cNvPr id="46085" name="Rectangle 4">
              <a:extLst>
                <a:ext uri="{FF2B5EF4-FFF2-40B4-BE49-F238E27FC236}">
                  <a16:creationId xmlns:a16="http://schemas.microsoft.com/office/drawing/2014/main" id="{0551364D-F837-C269-2056-068628C05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256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46086" name="Text Box 5">
              <a:extLst>
                <a:ext uri="{FF2B5EF4-FFF2-40B4-BE49-F238E27FC236}">
                  <a16:creationId xmlns:a16="http://schemas.microsoft.com/office/drawing/2014/main" id="{0572C421-213C-6EEB-DD8D-9E5829A4F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920"/>
              <a:ext cx="7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>
                  <a:latin typeface="Courier New" panose="02070309020205020404" pitchFamily="49" charset="0"/>
                </a:rPr>
                <a:t>val</a:t>
              </a:r>
            </a:p>
          </p:txBody>
        </p:sp>
        <p:sp>
          <p:nvSpPr>
            <p:cNvPr id="46087" name="Text Box 6">
              <a:extLst>
                <a:ext uri="{FF2B5EF4-FFF2-40B4-BE49-F238E27FC236}">
                  <a16:creationId xmlns:a16="http://schemas.microsoft.com/office/drawing/2014/main" id="{F38B9EEF-31FF-7B6D-3423-AA5D51DDE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544"/>
              <a:ext cx="1584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800"/>
                <a:t>argument in</a:t>
              </a:r>
            </a:p>
            <a:p>
              <a:pPr algn="ctr" eaLnBrk="1" hangingPunct="1">
                <a:lnSpc>
                  <a:spcPct val="80000"/>
                </a:lnSpc>
                <a:buFontTx/>
                <a:buNone/>
              </a:pPr>
              <a:r>
                <a:rPr lang="en-US" altLang="en-US" sz="1800"/>
                <a:t>calling function</a:t>
              </a:r>
            </a:p>
          </p:txBody>
        </p:sp>
        <p:sp>
          <p:nvSpPr>
            <p:cNvPr id="46088" name="Rectangle 7">
              <a:extLst>
                <a:ext uri="{FF2B5EF4-FFF2-40B4-BE49-F238E27FC236}">
                  <a16:creationId xmlns:a16="http://schemas.microsoft.com/office/drawing/2014/main" id="{9892DB40-340C-71CF-D377-9AAA83E40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256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46089" name="Text Box 8">
              <a:extLst>
                <a:ext uri="{FF2B5EF4-FFF2-40B4-BE49-F238E27FC236}">
                  <a16:creationId xmlns:a16="http://schemas.microsoft.com/office/drawing/2014/main" id="{05103C09-397E-390D-0B26-A292F0E94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920"/>
              <a:ext cx="7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en-US">
                  <a:latin typeface="Courier New" panose="02070309020205020404" pitchFamily="49" charset="0"/>
                </a:rPr>
                <a:t>num</a:t>
              </a:r>
            </a:p>
          </p:txBody>
        </p:sp>
        <p:sp>
          <p:nvSpPr>
            <p:cNvPr id="46090" name="Text Box 9">
              <a:extLst>
                <a:ext uri="{FF2B5EF4-FFF2-40B4-BE49-F238E27FC236}">
                  <a16:creationId xmlns:a16="http://schemas.microsoft.com/office/drawing/2014/main" id="{D1499208-099F-7324-58CB-EA7EAA4C0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544"/>
              <a:ext cx="1920" cy="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75000"/>
                </a:lnSpc>
                <a:buFontTx/>
                <a:buNone/>
              </a:pPr>
              <a:r>
                <a:rPr lang="en-US" altLang="en-US" sz="1800"/>
                <a:t>parameter in</a:t>
              </a:r>
            </a:p>
            <a:p>
              <a:pPr algn="ctr" eaLnBrk="1" hangingPunct="1">
                <a:lnSpc>
                  <a:spcPct val="75000"/>
                </a:lnSpc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evenOrOdd</a:t>
              </a:r>
              <a:r>
                <a:rPr lang="en-US" altLang="en-US" sz="1800"/>
                <a:t> function</a:t>
              </a:r>
            </a:p>
          </p:txBody>
        </p:sp>
        <p:sp>
          <p:nvSpPr>
            <p:cNvPr id="46091" name="Line 10">
              <a:extLst>
                <a:ext uri="{FF2B5EF4-FFF2-40B4-BE49-F238E27FC236}">
                  <a16:creationId xmlns:a16="http://schemas.microsoft.com/office/drawing/2014/main" id="{D27F059D-3711-8A42-80BE-B8284D7D7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40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4E2A2BEF-3B57-13C7-0B34-C159771675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6.6</a:t>
            </a:r>
          </a:p>
        </p:txBody>
      </p:sp>
      <p:sp>
        <p:nvSpPr>
          <p:cNvPr id="48131" name="Subtitle 2">
            <a:extLst>
              <a:ext uri="{FF2B5EF4-FFF2-40B4-BE49-F238E27FC236}">
                <a16:creationId xmlns:a16="http://schemas.microsoft.com/office/drawing/2014/main" id="{9B207F84-104B-CEB9-F7CB-3C298397A0B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Using Functions in </a:t>
            </a:r>
            <a:br>
              <a:rPr lang="en-US" altLang="en-US"/>
            </a:br>
            <a:r>
              <a:rPr lang="en-US" altLang="en-US"/>
              <a:t>Menu-Driven Programs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7E88EC85-DD41-6880-048D-B5E550BDC5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Functions in </a:t>
            </a:r>
            <a:br>
              <a:rPr lang="en-US" altLang="en-US"/>
            </a:br>
            <a:r>
              <a:rPr lang="en-US" altLang="en-US"/>
              <a:t>Menu-Driven Programs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CF73F55F-8987-AA81-F0EB-7EA6BF73FA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Functions can be used </a:t>
            </a:r>
          </a:p>
          <a:p>
            <a:pPr lvl="1"/>
            <a:r>
              <a:rPr lang="en-US" altLang="en-US"/>
              <a:t>to implement user choices from menu</a:t>
            </a:r>
          </a:p>
          <a:p>
            <a:pPr lvl="1"/>
            <a:r>
              <a:rPr lang="en-US" altLang="en-US"/>
              <a:t>to implement general-purpose tasks:</a:t>
            </a:r>
          </a:p>
          <a:p>
            <a:pPr lvl="2">
              <a:buFontTx/>
              <a:buChar char="•"/>
            </a:pPr>
            <a:r>
              <a:rPr lang="en-US" altLang="en-US" sz="2600"/>
              <a:t>Higher-level  functions can call general-purpose functions, minimizing the total number of functions</a:t>
            </a:r>
            <a:r>
              <a:rPr lang="en-US" altLang="en-US"/>
              <a:t> </a:t>
            </a:r>
            <a:r>
              <a:rPr lang="en-US" altLang="en-US" sz="2600"/>
              <a:t>and speeding program development time</a:t>
            </a:r>
          </a:p>
          <a:p>
            <a:pPr>
              <a:buFontTx/>
              <a:buChar char="•"/>
            </a:pPr>
            <a:r>
              <a:rPr lang="en-US" altLang="en-US" sz="3500" i="1">
                <a:solidFill>
                  <a:srgbClr val="FA8218"/>
                </a:solidFill>
              </a:rPr>
              <a:t>See Program 6-10 in the book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1D27CD32-9FCB-5287-0A9A-496EC566BF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6.7</a:t>
            </a:r>
          </a:p>
        </p:txBody>
      </p:sp>
      <p:sp>
        <p:nvSpPr>
          <p:cNvPr id="51203" name="Subtitle 2">
            <a:extLst>
              <a:ext uri="{FF2B5EF4-FFF2-40B4-BE49-F238E27FC236}">
                <a16:creationId xmlns:a16="http://schemas.microsoft.com/office/drawing/2014/main" id="{826F9080-4BBC-1C95-72FF-A2CC364357B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return</a:t>
            </a:r>
            <a:r>
              <a:rPr lang="en-US" altLang="en-US"/>
              <a:t> Statement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C2BAFA6E-DA30-7385-85CF-1F36A2A98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return</a:t>
            </a:r>
            <a:r>
              <a:rPr lang="en-US" altLang="en-US"/>
              <a:t> Statement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AC4FE33-EF11-414B-6548-4FFBEA49D8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Used to end execution of a function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Can be placed anywhere in a function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Statements that follow the </a:t>
            </a:r>
            <a:r>
              <a:rPr lang="en-US" altLang="en-US">
                <a:latin typeface="Courier New" panose="02070309020205020404" pitchFamily="49" charset="0"/>
              </a:rPr>
              <a:t>return</a:t>
            </a:r>
            <a:r>
              <a:rPr lang="en-US" altLang="en-US"/>
              <a:t> statement will not be executed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Can be used to prevent abnormal termination of program 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In a </a:t>
            </a:r>
            <a:r>
              <a:rPr lang="en-US" altLang="en-US">
                <a:latin typeface="Courier New" panose="02070309020205020404" pitchFamily="49" charset="0"/>
              </a:rPr>
              <a:t>void</a:t>
            </a:r>
            <a:r>
              <a:rPr lang="en-US" altLang="en-US"/>
              <a:t> function without a </a:t>
            </a:r>
            <a:r>
              <a:rPr lang="en-US" altLang="en-US">
                <a:latin typeface="Courier New" panose="02070309020205020404" pitchFamily="49" charset="0"/>
              </a:rPr>
              <a:t>return</a:t>
            </a:r>
            <a:r>
              <a:rPr lang="en-US" altLang="en-US"/>
              <a:t> statement, the function ends at its last </a:t>
            </a:r>
            <a:r>
              <a:rPr lang="en-US" altLang="en-US">
                <a:latin typeface="Courier New" panose="02070309020205020404" pitchFamily="49" charset="0"/>
              </a:rPr>
              <a:t>}</a:t>
            </a:r>
            <a:endParaRPr lang="en-US" altLang="en-US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3">
            <a:extLst>
              <a:ext uri="{FF2B5EF4-FFF2-40B4-BE49-F238E27FC236}">
                <a16:creationId xmlns:a16="http://schemas.microsoft.com/office/drawing/2014/main" id="{40BF35A5-68BB-63F0-A6E0-C05A51B24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6019800"/>
            <a:ext cx="312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(Program Continues)</a:t>
            </a:r>
          </a:p>
        </p:txBody>
      </p:sp>
      <p:sp>
        <p:nvSpPr>
          <p:cNvPr id="54275" name="Title 1">
            <a:extLst>
              <a:ext uri="{FF2B5EF4-FFF2-40B4-BE49-F238E27FC236}">
                <a16:creationId xmlns:a16="http://schemas.microsoft.com/office/drawing/2014/main" id="{1C00FB30-C2B1-FCD8-3C16-9BF0D300D9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Performing Division in Program 6-11</a:t>
            </a:r>
          </a:p>
        </p:txBody>
      </p:sp>
      <p:pic>
        <p:nvPicPr>
          <p:cNvPr id="54276" name="Picture 1">
            <a:extLst>
              <a:ext uri="{FF2B5EF4-FFF2-40B4-BE49-F238E27FC236}">
                <a16:creationId xmlns:a16="http://schemas.microsoft.com/office/drawing/2014/main" id="{08C3389C-B5AB-2E0F-BE79-FFA638162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219200"/>
            <a:ext cx="7380287" cy="465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C1B41DA-2DE6-741A-B9A8-CFD5C4C7F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Modular Programming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CCE948A-AEF4-C13F-AE5F-1EE0D57990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Modular programming</a:t>
            </a:r>
            <a:r>
              <a:rPr lang="en-US" altLang="en-US" dirty="0"/>
              <a:t>: breaking a program up into smaller, manageable functions or modules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u="sng" dirty="0"/>
              <a:t>Function</a:t>
            </a:r>
            <a:r>
              <a:rPr lang="en-US" altLang="en-US" dirty="0"/>
              <a:t>: a collection of statements to perform a task</a:t>
            </a:r>
          </a:p>
          <a:p>
            <a:r>
              <a:rPr lang="en-US" altLang="en-US" dirty="0"/>
              <a:t>Motivation for modular programming: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Improves maintainability of programs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Simplifies the process of writing programs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A35B4BE1-EBC7-AB91-52FC-149694C50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Performing Division in Program 6-11</a:t>
            </a:r>
          </a:p>
        </p:txBody>
      </p:sp>
      <p:pic>
        <p:nvPicPr>
          <p:cNvPr id="55299" name="Picture 1">
            <a:extLst>
              <a:ext uri="{FF2B5EF4-FFF2-40B4-BE49-F238E27FC236}">
                <a16:creationId xmlns:a16="http://schemas.microsoft.com/office/drawing/2014/main" id="{3CE66BDA-9815-C3F6-E7AB-B93420553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96131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26895DC2-F685-4C59-E4E5-131EDEBE147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6.8</a:t>
            </a:r>
          </a:p>
        </p:txBody>
      </p:sp>
      <p:sp>
        <p:nvSpPr>
          <p:cNvPr id="56323" name="Subtitle 2">
            <a:extLst>
              <a:ext uri="{FF2B5EF4-FFF2-40B4-BE49-F238E27FC236}">
                <a16:creationId xmlns:a16="http://schemas.microsoft.com/office/drawing/2014/main" id="{F439A5FC-DEFD-07B9-F4F6-CF894BCEC16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Returning a Value From a Function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5235D9B-8DBF-DDF4-067F-09857D4651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Returning a Value From a Function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C1090FC9-DB00-6364-25C5-A994C77F30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08163"/>
            <a:ext cx="7845425" cy="38798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A function can return a value back to the statement that called the function.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You've already seen the </a:t>
            </a:r>
            <a:r>
              <a:rPr lang="en-US" altLang="en-US">
                <a:latin typeface="Courier New" panose="02070309020205020404" pitchFamily="49" charset="0"/>
              </a:rPr>
              <a:t>pow</a:t>
            </a:r>
            <a:r>
              <a:rPr lang="en-US" altLang="en-US"/>
              <a:t> function, which returns a value:</a:t>
            </a:r>
            <a:br>
              <a:rPr lang="en-US" altLang="en-US"/>
            </a:br>
            <a:br>
              <a:rPr lang="en-US" altLang="en-US"/>
            </a:br>
            <a:r>
              <a:rPr lang="en-US" altLang="en-US">
                <a:latin typeface="Courier New" panose="02070309020205020404" pitchFamily="49" charset="0"/>
              </a:rPr>
              <a:t>double x;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x = pow(2.0, 10.0);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AE306A5A-5687-4C65-9CA1-D5260CF09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Returning a Value From a Function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111E4F4D-4273-843E-6D87-25E8B9C2C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08163"/>
            <a:ext cx="7845425" cy="38798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In a value-returning function, the </a:t>
            </a:r>
            <a:r>
              <a:rPr lang="en-US" altLang="en-US" sz="2800">
                <a:latin typeface="Courier New" panose="02070309020205020404" pitchFamily="49" charset="0"/>
              </a:rPr>
              <a:t>return</a:t>
            </a:r>
            <a:r>
              <a:rPr lang="en-US" altLang="en-US" sz="2800"/>
              <a:t> statement can be used to return a value from function to the point of call. Example:</a:t>
            </a:r>
            <a:br>
              <a:rPr lang="en-US" altLang="en-US" sz="2800"/>
            </a:br>
            <a:br>
              <a:rPr lang="en-US" altLang="en-US" sz="2800"/>
            </a:br>
            <a:r>
              <a:rPr lang="en-US" altLang="en-US" sz="2800">
                <a:latin typeface="Courier New" panose="02070309020205020404" pitchFamily="49" charset="0"/>
              </a:rPr>
              <a:t>int sum(int num1, int num2)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{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  double result;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  result = num1 + num2;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  return result;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80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13013022-0909-62BF-B2D7-A8D7DF54C6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Value-Returning Function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52B511EC-A6A4-EC3D-7878-6656C24F6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895600"/>
            <a:ext cx="65532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int sum(int num1, int num2)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{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   double result;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   result = num1 + num2;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   return result;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C4D5D5AD-E627-1574-7D09-6E0C2BDF2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76400"/>
            <a:ext cx="1576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Return Type</a:t>
            </a:r>
          </a:p>
        </p:txBody>
      </p:sp>
      <p:sp>
        <p:nvSpPr>
          <p:cNvPr id="61445" name="Line 5">
            <a:extLst>
              <a:ext uri="{FF2B5EF4-FFF2-40B4-BE49-F238E27FC236}">
                <a16:creationId xmlns:a16="http://schemas.microsoft.com/office/drawing/2014/main" id="{31FF4674-54AC-F85F-BDAF-C9DED74759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286000"/>
            <a:ext cx="304800" cy="6858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Text Box 6">
            <a:extLst>
              <a:ext uri="{FF2B5EF4-FFF2-40B4-BE49-F238E27FC236}">
                <a16:creationId xmlns:a16="http://schemas.microsoft.com/office/drawing/2014/main" id="{2476FF38-1C2D-75C6-A7EE-4983A40B7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791200"/>
            <a:ext cx="2819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Value Being Returned</a:t>
            </a:r>
          </a:p>
        </p:txBody>
      </p:sp>
      <p:sp>
        <p:nvSpPr>
          <p:cNvPr id="61447" name="Line 7">
            <a:extLst>
              <a:ext uri="{FF2B5EF4-FFF2-40B4-BE49-F238E27FC236}">
                <a16:creationId xmlns:a16="http://schemas.microsoft.com/office/drawing/2014/main" id="{25E948F0-601C-9E46-B1A4-482201D8A4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029200"/>
            <a:ext cx="304800" cy="6858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43AEDAFD-2509-1A86-717A-F654563F57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Value-Returning Function</a:t>
            </a: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CB613A15-CBA5-4DAD-071B-9C6CE5C62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81200"/>
            <a:ext cx="65532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int sum(int num1, int num2)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{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   return num1 + num2;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id="{53C1A163-E69C-E395-8A75-CB7F64B7A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953000"/>
            <a:ext cx="7086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/>
          </a:p>
        </p:txBody>
      </p:sp>
      <p:sp>
        <p:nvSpPr>
          <p:cNvPr id="62469" name="Text Box 5">
            <a:extLst>
              <a:ext uri="{FF2B5EF4-FFF2-40B4-BE49-F238E27FC236}">
                <a16:creationId xmlns:a16="http://schemas.microsoft.com/office/drawing/2014/main" id="{FD343836-ADC8-8DA0-929F-EA12731DC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267200"/>
            <a:ext cx="7391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/>
              <a:t>Functions can return the values of expressions, such as </a:t>
            </a:r>
            <a:r>
              <a:rPr lang="en-US" altLang="en-US">
                <a:latin typeface="Courier New" panose="02070309020205020404" pitchFamily="49" charset="0"/>
              </a:rPr>
              <a:t>num1 + num2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49B293C9-30DC-93B9-2742-E1D3F9F59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Function Returning a Value in Program 6-12</a:t>
            </a:r>
          </a:p>
        </p:txBody>
      </p:sp>
      <p:pic>
        <p:nvPicPr>
          <p:cNvPr id="63491" name="Picture 1">
            <a:extLst>
              <a:ext uri="{FF2B5EF4-FFF2-40B4-BE49-F238E27FC236}">
                <a16:creationId xmlns:a16="http://schemas.microsoft.com/office/drawing/2014/main" id="{42CA695F-CFD7-57CC-F058-20A46807C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6019800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Text Box 3">
            <a:extLst>
              <a:ext uri="{FF2B5EF4-FFF2-40B4-BE49-F238E27FC236}">
                <a16:creationId xmlns:a16="http://schemas.microsoft.com/office/drawing/2014/main" id="{08650ECC-EB0F-2C0E-4CC1-5BC5CF169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60960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(Program Continues)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246A639E-5122-1EAD-F36D-A6D942962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Function Returning a Value in Program 6-12</a:t>
            </a:r>
          </a:p>
        </p:txBody>
      </p:sp>
      <p:pic>
        <p:nvPicPr>
          <p:cNvPr id="64515" name="Picture 1">
            <a:extLst>
              <a:ext uri="{FF2B5EF4-FFF2-40B4-BE49-F238E27FC236}">
                <a16:creationId xmlns:a16="http://schemas.microsoft.com/office/drawing/2014/main" id="{295CCABE-519A-10F6-1A68-A04A5980F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866900"/>
            <a:ext cx="7391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0611sowc copy">
            <a:extLst>
              <a:ext uri="{FF2B5EF4-FFF2-40B4-BE49-F238E27FC236}">
                <a16:creationId xmlns:a16="http://schemas.microsoft.com/office/drawing/2014/main" id="{4FB2A212-059B-ACB0-30FE-F1AAD9EE6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30400"/>
            <a:ext cx="73152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Text Box 3">
            <a:extLst>
              <a:ext uri="{FF2B5EF4-FFF2-40B4-BE49-F238E27FC236}">
                <a16:creationId xmlns:a16="http://schemas.microsoft.com/office/drawing/2014/main" id="{8BA2E491-D84D-404A-A3BC-F8A99D1E9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646613"/>
            <a:ext cx="8534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/>
              <a:t>The statement in line 17 calls the sum function, passing </a:t>
            </a:r>
            <a:r>
              <a:rPr lang="en-US" altLang="en-US" sz="2800">
                <a:latin typeface="Courier New" panose="02070309020205020404" pitchFamily="49" charset="0"/>
              </a:rPr>
              <a:t>value1</a:t>
            </a:r>
            <a:r>
              <a:rPr lang="en-US" altLang="en-US" sz="2800"/>
              <a:t> and </a:t>
            </a:r>
            <a:r>
              <a:rPr lang="en-US" altLang="en-US" sz="2800">
                <a:latin typeface="Courier New" panose="02070309020205020404" pitchFamily="49" charset="0"/>
              </a:rPr>
              <a:t>value2</a:t>
            </a:r>
            <a:r>
              <a:rPr lang="en-US" altLang="en-US" sz="2800"/>
              <a:t> as arguments.        The return value is assigned to the </a:t>
            </a:r>
            <a:r>
              <a:rPr lang="en-US" altLang="en-US" sz="2800">
                <a:latin typeface="Courier New" panose="02070309020205020404" pitchFamily="49" charset="0"/>
              </a:rPr>
              <a:t>total</a:t>
            </a:r>
            <a:r>
              <a:rPr lang="en-US" altLang="en-US" sz="2800"/>
              <a:t> variable.</a:t>
            </a:r>
          </a:p>
        </p:txBody>
      </p:sp>
      <p:sp>
        <p:nvSpPr>
          <p:cNvPr id="65540" name="Title 1">
            <a:extLst>
              <a:ext uri="{FF2B5EF4-FFF2-40B4-BE49-F238E27FC236}">
                <a16:creationId xmlns:a16="http://schemas.microsoft.com/office/drawing/2014/main" id="{1F96D7F3-4013-9034-9D8C-F1B9A3183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Function Returning a Value in Program 6-12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C413F52D-B470-5473-C14B-EE6D635EB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Another Example from Program 6-13</a:t>
            </a:r>
          </a:p>
        </p:txBody>
      </p:sp>
      <p:pic>
        <p:nvPicPr>
          <p:cNvPr id="66563" name="Picture 3" descr="0612sowc copy">
            <a:extLst>
              <a:ext uri="{FF2B5EF4-FFF2-40B4-BE49-F238E27FC236}">
                <a16:creationId xmlns:a16="http://schemas.microsoft.com/office/drawing/2014/main" id="{D210D2F0-B060-DC57-051A-43CE75F6C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800100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0601sowc copy">
            <a:extLst>
              <a:ext uri="{FF2B5EF4-FFF2-40B4-BE49-F238E27FC236}">
                <a16:creationId xmlns:a16="http://schemas.microsoft.com/office/drawing/2014/main" id="{0A5D1B44-FA21-5042-360C-BBACE8A91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00088"/>
            <a:ext cx="655320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DA81822B-062D-8745-30FB-B00E210414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Returning a Value From a Function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B809457-BE1C-D436-E3C8-C22396F3E0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08163"/>
            <a:ext cx="7845425" cy="38798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The prototype and the definition must indicate the data type of return value (not </a:t>
            </a:r>
            <a:r>
              <a:rPr lang="en-US" altLang="en-US">
                <a:latin typeface="Courier New" panose="02070309020205020404" pitchFamily="49" charset="0"/>
              </a:rPr>
              <a:t>void</a:t>
            </a:r>
            <a:r>
              <a:rPr lang="en-US" altLang="en-US"/>
              <a:t>)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Calling function should use return value: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assign it to a variable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send it to </a:t>
            </a:r>
            <a:r>
              <a:rPr lang="en-US" altLang="en-US">
                <a:latin typeface="Courier New" panose="02070309020205020404" pitchFamily="49" charset="0"/>
              </a:rPr>
              <a:t>cout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use it in an expression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8811A9EF-B0F7-F2EA-9F92-59A3ECB787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6.9</a:t>
            </a:r>
          </a:p>
        </p:txBody>
      </p:sp>
      <p:sp>
        <p:nvSpPr>
          <p:cNvPr id="69635" name="Subtitle 2">
            <a:extLst>
              <a:ext uri="{FF2B5EF4-FFF2-40B4-BE49-F238E27FC236}">
                <a16:creationId xmlns:a16="http://schemas.microsoft.com/office/drawing/2014/main" id="{B80881CB-C57E-0EC6-4B0B-FCA4B163100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Returning a Boolean Value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85F61A8E-25D1-3746-19C8-6FFAF11341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924800" cy="1143000"/>
          </a:xfrm>
        </p:spPr>
        <p:txBody>
          <a:bodyPr/>
          <a:lstStyle/>
          <a:p>
            <a:r>
              <a:rPr lang="en-US" altLang="en-US"/>
              <a:t>Returning a Boolean Value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615405C1-78BF-79FF-A96F-A69C9ADF83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Function can return </a:t>
            </a:r>
            <a:r>
              <a:rPr lang="en-US" altLang="en-US">
                <a:latin typeface="Courier New" panose="02070309020205020404" pitchFamily="49" charset="0"/>
              </a:rPr>
              <a:t>true</a:t>
            </a:r>
            <a:r>
              <a:rPr lang="en-US" altLang="en-US"/>
              <a:t> or </a:t>
            </a:r>
            <a:r>
              <a:rPr lang="en-US" altLang="en-US">
                <a:latin typeface="Courier New" panose="02070309020205020404" pitchFamily="49" charset="0"/>
              </a:rPr>
              <a:t>false</a:t>
            </a: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Declare return type in function prototype and heading as </a:t>
            </a:r>
            <a:r>
              <a:rPr lang="en-US" altLang="en-US">
                <a:latin typeface="Courier New" panose="02070309020205020404" pitchFamily="49" charset="0"/>
              </a:rPr>
              <a:t>bool</a:t>
            </a:r>
            <a:r>
              <a:rPr lang="en-US" altLang="en-US"/>
              <a:t> </a:t>
            </a:r>
          </a:p>
          <a:p>
            <a:pPr>
              <a:buFontTx/>
              <a:buChar char="•"/>
            </a:pPr>
            <a:r>
              <a:rPr lang="en-US" altLang="en-US"/>
              <a:t>Function body must contain </a:t>
            </a:r>
            <a:r>
              <a:rPr lang="en-US" altLang="en-US">
                <a:latin typeface="Courier New" panose="02070309020205020404" pitchFamily="49" charset="0"/>
              </a:rPr>
              <a:t>return</a:t>
            </a:r>
            <a:r>
              <a:rPr lang="en-US" altLang="en-US"/>
              <a:t> statement(s) that return </a:t>
            </a:r>
            <a:r>
              <a:rPr lang="en-US" altLang="en-US">
                <a:latin typeface="Courier New" panose="02070309020205020404" pitchFamily="49" charset="0"/>
              </a:rPr>
              <a:t>true</a:t>
            </a:r>
            <a:r>
              <a:rPr lang="en-US" altLang="en-US"/>
              <a:t> or </a:t>
            </a:r>
            <a:r>
              <a:rPr lang="en-US" altLang="en-US">
                <a:latin typeface="Courier New" panose="02070309020205020404" pitchFamily="49" charset="0"/>
              </a:rPr>
              <a:t>false</a:t>
            </a: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Calling function can use return value in a relational expression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1">
            <a:extLst>
              <a:ext uri="{FF2B5EF4-FFF2-40B4-BE49-F238E27FC236}">
                <a16:creationId xmlns:a16="http://schemas.microsoft.com/office/drawing/2014/main" id="{43330A08-AF0A-62E0-EE13-3E170B67F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624840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7" name="Text Box 3">
            <a:extLst>
              <a:ext uri="{FF2B5EF4-FFF2-40B4-BE49-F238E27FC236}">
                <a16:creationId xmlns:a16="http://schemas.microsoft.com/office/drawing/2014/main" id="{3D51B29B-2F74-7DB3-3E38-6D09DCEA7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9436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(Program Continues)</a:t>
            </a:r>
          </a:p>
        </p:txBody>
      </p:sp>
      <p:sp>
        <p:nvSpPr>
          <p:cNvPr id="72708" name="Title 1">
            <a:extLst>
              <a:ext uri="{FF2B5EF4-FFF2-40B4-BE49-F238E27FC236}">
                <a16:creationId xmlns:a16="http://schemas.microsoft.com/office/drawing/2014/main" id="{1DEAFEE5-13EA-7B03-CC64-EE5F6B247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Returning a Boolean Value in Program 6-15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DD9B2A52-5AAA-5338-B22D-130EF305C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Returning a Boolean Value in Program 6-15</a:t>
            </a:r>
          </a:p>
        </p:txBody>
      </p:sp>
      <p:pic>
        <p:nvPicPr>
          <p:cNvPr id="73731" name="Picture 1">
            <a:extLst>
              <a:ext uri="{FF2B5EF4-FFF2-40B4-BE49-F238E27FC236}">
                <a16:creationId xmlns:a16="http://schemas.microsoft.com/office/drawing/2014/main" id="{8595AA24-FCAE-F0E9-382C-7BD9CC92B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219200"/>
            <a:ext cx="8432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0A253EF6-DEFF-A486-9584-C174A7EF2C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6.10</a:t>
            </a:r>
          </a:p>
        </p:txBody>
      </p:sp>
      <p:sp>
        <p:nvSpPr>
          <p:cNvPr id="74755" name="Subtitle 2">
            <a:extLst>
              <a:ext uri="{FF2B5EF4-FFF2-40B4-BE49-F238E27FC236}">
                <a16:creationId xmlns:a16="http://schemas.microsoft.com/office/drawing/2014/main" id="{E441052A-0350-53F5-6DE2-37C8D0F27DF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Local and Global Variables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D01AE2D5-DDAB-391E-4F26-C550146800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r>
              <a:rPr lang="en-US" altLang="en-US"/>
              <a:t>Local and Global Variables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5DA4976A-202E-1026-4D0C-CEFAF88480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46275"/>
            <a:ext cx="7999413" cy="374173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Variables defined inside a function are </a:t>
            </a:r>
            <a:r>
              <a:rPr lang="en-US" altLang="en-US" sz="2800" i="1"/>
              <a:t>local </a:t>
            </a:r>
            <a:r>
              <a:rPr lang="en-US" altLang="en-US" sz="2800"/>
              <a:t>to that function. They are hidden from the statements in other functions, which normally cannot access them.</a:t>
            </a:r>
          </a:p>
          <a:p>
            <a:pPr>
              <a:buFontTx/>
              <a:buChar char="•"/>
            </a:pPr>
            <a:r>
              <a:rPr lang="en-US" altLang="en-US" sz="2800"/>
              <a:t>Because the variables defined in a function are hidden, other functions may have separate, distinct variables with the same name.</a:t>
            </a:r>
          </a:p>
          <a:p>
            <a:pPr>
              <a:buFontTx/>
              <a:buChar char="•"/>
            </a:pPr>
            <a:endParaRPr lang="en-US" altLang="en-US" sz="2800"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CA1EB9D9-D132-0B4B-A507-E12D1B847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Variables in Program 6-16</a:t>
            </a:r>
          </a:p>
        </p:txBody>
      </p:sp>
      <p:pic>
        <p:nvPicPr>
          <p:cNvPr id="77827" name="Picture 1">
            <a:extLst>
              <a:ext uri="{FF2B5EF4-FFF2-40B4-BE49-F238E27FC236}">
                <a16:creationId xmlns:a16="http://schemas.microsoft.com/office/drawing/2014/main" id="{04754858-4AC0-8321-8509-79CF63C93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219200"/>
            <a:ext cx="774382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8" name="TextBox 2">
            <a:extLst>
              <a:ext uri="{FF2B5EF4-FFF2-40B4-BE49-F238E27FC236}">
                <a16:creationId xmlns:a16="http://schemas.microsoft.com/office/drawing/2014/main" id="{D69E3AB0-C031-B524-55FB-93957276A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6019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Continued…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3C6293F2-9766-8F17-F12F-B31B7E4AD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Variables in Program 6-16</a:t>
            </a:r>
          </a:p>
        </p:txBody>
      </p:sp>
      <p:pic>
        <p:nvPicPr>
          <p:cNvPr id="79875" name="Picture 2">
            <a:extLst>
              <a:ext uri="{FF2B5EF4-FFF2-40B4-BE49-F238E27FC236}">
                <a16:creationId xmlns:a16="http://schemas.microsoft.com/office/drawing/2014/main" id="{C6AE79C7-12D3-8A3C-4F54-405462084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371600"/>
            <a:ext cx="771525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4" descr="0613sowc copy">
            <a:extLst>
              <a:ext uri="{FF2B5EF4-FFF2-40B4-BE49-F238E27FC236}">
                <a16:creationId xmlns:a16="http://schemas.microsoft.com/office/drawing/2014/main" id="{3151BB18-279D-5A1F-638C-83E7E592A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581400"/>
            <a:ext cx="4064000" cy="194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Text Box 5">
            <a:extLst>
              <a:ext uri="{FF2B5EF4-FFF2-40B4-BE49-F238E27FC236}">
                <a16:creationId xmlns:a16="http://schemas.microsoft.com/office/drawing/2014/main" id="{5C5311AF-D765-346A-DED0-59FF0E57C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" y="2209800"/>
            <a:ext cx="7175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	When the program is executing in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main</a:t>
            </a:r>
            <a:r>
              <a:rPr lang="en-US" altLang="en-US" sz="1800">
                <a:solidFill>
                  <a:srgbClr val="FA8218"/>
                </a:solidFill>
              </a:rPr>
              <a:t>, the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1800">
                <a:solidFill>
                  <a:srgbClr val="FA8218"/>
                </a:solidFill>
              </a:rPr>
              <a:t> variable defined in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main</a:t>
            </a:r>
            <a:r>
              <a:rPr lang="en-US" altLang="en-US" sz="1800">
                <a:solidFill>
                  <a:srgbClr val="FA8218"/>
                </a:solidFill>
              </a:rPr>
              <a:t> is visible. When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anotherFunction</a:t>
            </a:r>
            <a:r>
              <a:rPr lang="en-US" altLang="en-US" sz="1800">
                <a:solidFill>
                  <a:srgbClr val="FA8218"/>
                </a:solidFill>
              </a:rPr>
              <a:t> is called, however, only variables defined inside it are visible, so the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1800">
                <a:solidFill>
                  <a:srgbClr val="FA8218"/>
                </a:solidFill>
              </a:rPr>
              <a:t> variable in </a:t>
            </a:r>
            <a:r>
              <a:rPr lang="en-US" altLang="en-US" sz="1800">
                <a:solidFill>
                  <a:srgbClr val="FA8218"/>
                </a:solidFill>
                <a:latin typeface="Courier New" panose="02070309020205020404" pitchFamily="49" charset="0"/>
              </a:rPr>
              <a:t>main</a:t>
            </a:r>
            <a:r>
              <a:rPr lang="en-US" altLang="en-US" sz="1800">
                <a:solidFill>
                  <a:srgbClr val="FA8218"/>
                </a:solidFill>
              </a:rPr>
              <a:t> is hidden.</a:t>
            </a:r>
          </a:p>
        </p:txBody>
      </p:sp>
      <p:sp>
        <p:nvSpPr>
          <p:cNvPr id="81924" name="Title 1">
            <a:extLst>
              <a:ext uri="{FF2B5EF4-FFF2-40B4-BE49-F238E27FC236}">
                <a16:creationId xmlns:a16="http://schemas.microsoft.com/office/drawing/2014/main" id="{90CFDE0D-EB62-AA24-C178-C39D66B54D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Variables in Program 6-16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738A8CE-7817-0DDE-C833-1E8CBAA7FA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6.2</a:t>
            </a:r>
          </a:p>
        </p:txBody>
      </p:sp>
      <p:sp>
        <p:nvSpPr>
          <p:cNvPr id="9219" name="Subtitle 2">
            <a:extLst>
              <a:ext uri="{FF2B5EF4-FFF2-40B4-BE49-F238E27FC236}">
                <a16:creationId xmlns:a16="http://schemas.microsoft.com/office/drawing/2014/main" id="{D5D82C05-F4CD-DFB1-1498-3975D6AA2EB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Defining and Calling Functions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07459A07-1FB6-500D-E3CB-DCBDD0A198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Variable Lifetime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F3AD96D-B7CF-2AAC-1F52-D558AC3009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570038"/>
            <a:ext cx="8229600" cy="452596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A function’s local variables exist only while the function is executing. This is known as the </a:t>
            </a:r>
            <a:r>
              <a:rPr lang="en-US" altLang="en-US" sz="2800" i="1"/>
              <a:t>lifetime </a:t>
            </a:r>
            <a:r>
              <a:rPr lang="en-US" altLang="en-US" sz="2800"/>
              <a:t>of a local variable.</a:t>
            </a:r>
            <a:br>
              <a:rPr lang="en-US" altLang="en-US" sz="2800"/>
            </a:br>
            <a:endParaRPr lang="en-US" altLang="en-US" sz="80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When the function begins, its local variables and its parameter variables are created in memory, and when the function ends, the local variables and parameter variables are destroyed.</a:t>
            </a:r>
            <a:br>
              <a:rPr lang="en-US" altLang="en-US" sz="2800"/>
            </a:br>
            <a:endParaRPr lang="en-US" altLang="en-US" sz="80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This means that any value stored in a local variable is lost between calls to the function in which the variable is declared.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 sz="2800"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7CE52BB0-A109-C862-F068-26EE2F344E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Variables and                      Global Constants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5885EABB-4B5F-FAE7-78B0-F79BE9BA54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A global variable is any variable defined outside all the functions in a program. 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The scope of a global variable is the portion of the program from the variable definition to the end. 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This means that a global variable can be accessed by </a:t>
            </a:r>
            <a:r>
              <a:rPr lang="en-US" altLang="en-US" sz="2800" i="1"/>
              <a:t>all</a:t>
            </a:r>
            <a:r>
              <a:rPr lang="en-US" altLang="en-US" sz="2800"/>
              <a:t> functions that are defined after the global variable is defined.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479CFCC4-8319-B8CF-B72F-DD16AB8B9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Variables and                      Global Constants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F785030F-1624-BDD8-F564-D41CB722A4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You should avoid using global variables because they make programs difficult to debug.</a:t>
            </a:r>
            <a:br>
              <a:rPr lang="en-US" altLang="en-US"/>
            </a:b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Any global that you create should be </a:t>
            </a:r>
            <a:r>
              <a:rPr lang="en-US" altLang="en-US" i="1"/>
              <a:t>global constants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1">
            <a:extLst>
              <a:ext uri="{FF2B5EF4-FFF2-40B4-BE49-F238E27FC236}">
                <a16:creationId xmlns:a16="http://schemas.microsoft.com/office/drawing/2014/main" id="{084331B4-21C1-B01A-321F-3D60EF20D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7086600" cy="499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3" name="Text Box 3">
            <a:extLst>
              <a:ext uri="{FF2B5EF4-FFF2-40B4-BE49-F238E27FC236}">
                <a16:creationId xmlns:a16="http://schemas.microsoft.com/office/drawing/2014/main" id="{5E85B180-1A99-BA29-0C8E-26F4BFEAE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150" y="1485900"/>
            <a:ext cx="4159250" cy="923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	Global constants defined for values that do not change throughout the program’s execution.</a:t>
            </a:r>
          </a:p>
        </p:txBody>
      </p:sp>
      <p:sp>
        <p:nvSpPr>
          <p:cNvPr id="87044" name="Line 4">
            <a:extLst>
              <a:ext uri="{FF2B5EF4-FFF2-40B4-BE49-F238E27FC236}">
                <a16:creationId xmlns:a16="http://schemas.microsoft.com/office/drawing/2014/main" id="{BD2F70F6-8FFA-CCA1-A632-8417B2EA77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29025" y="2286000"/>
            <a:ext cx="1127125" cy="8255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045" name="Title 1">
            <a:extLst>
              <a:ext uri="{FF2B5EF4-FFF2-40B4-BE49-F238E27FC236}">
                <a16:creationId xmlns:a16="http://schemas.microsoft.com/office/drawing/2014/main" id="{4C57C113-E78A-0ED4-DD5F-D53502A2C4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Global Constants in Program 6-19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>
            <a:extLst>
              <a:ext uri="{FF2B5EF4-FFF2-40B4-BE49-F238E27FC236}">
                <a16:creationId xmlns:a16="http://schemas.microsoft.com/office/drawing/2014/main" id="{BF922DFC-F0B9-16DC-9040-5D77EEA24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436813"/>
            <a:ext cx="48768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67" name="Picture 3">
            <a:extLst>
              <a:ext uri="{FF2B5EF4-FFF2-40B4-BE49-F238E27FC236}">
                <a16:creationId xmlns:a16="http://schemas.microsoft.com/office/drawing/2014/main" id="{ACF1673C-30AA-7EBF-FE63-804D341AF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05200"/>
            <a:ext cx="45942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68" name="Picture 4">
            <a:extLst>
              <a:ext uri="{FF2B5EF4-FFF2-40B4-BE49-F238E27FC236}">
                <a16:creationId xmlns:a16="http://schemas.microsoft.com/office/drawing/2014/main" id="{AAFC73F2-A8AA-55F9-136F-4177B8681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105400"/>
            <a:ext cx="5715000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9" name="Text Box 5">
            <a:extLst>
              <a:ext uri="{FF2B5EF4-FFF2-40B4-BE49-F238E27FC236}">
                <a16:creationId xmlns:a16="http://schemas.microsoft.com/office/drawing/2014/main" id="{D400AA85-B86C-3A42-25B7-6041840EC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530350"/>
            <a:ext cx="5867400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The constants are then used for those values throughout the program.</a:t>
            </a:r>
          </a:p>
        </p:txBody>
      </p:sp>
      <p:sp>
        <p:nvSpPr>
          <p:cNvPr id="88070" name="Title 1">
            <a:extLst>
              <a:ext uri="{FF2B5EF4-FFF2-40B4-BE49-F238E27FC236}">
                <a16:creationId xmlns:a16="http://schemas.microsoft.com/office/drawing/2014/main" id="{D0708AB9-8CDB-2A0A-A053-1CA6FD0E56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Global Constants in Program 6-19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F8D670C2-D782-1946-6EA0-A7C1C7403C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Initializing Local and Global Variables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38766CFC-AA62-1F20-B84D-5C70782846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229600" cy="45259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Local variables are not automatically initialized. They must be initialized by programmer.</a:t>
            </a:r>
            <a:br>
              <a:rPr lang="en-US" altLang="en-US"/>
            </a:b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Global variables (not constants) are automatically initialized to </a:t>
            </a:r>
            <a:r>
              <a:rPr lang="en-US" altLang="en-US">
                <a:latin typeface="Courier New" panose="02070309020205020404" pitchFamily="49" charset="0"/>
              </a:rPr>
              <a:t>0</a:t>
            </a:r>
            <a:r>
              <a:rPr lang="en-US" altLang="en-US"/>
              <a:t> (numeric) or </a:t>
            </a:r>
            <a:r>
              <a:rPr lang="en-US" altLang="en-US">
                <a:latin typeface="Courier New" panose="02070309020205020404" pitchFamily="49" charset="0"/>
              </a:rPr>
              <a:t>NULL</a:t>
            </a:r>
            <a:r>
              <a:rPr lang="en-US" altLang="en-US"/>
              <a:t> (character) when the variable is defined.</a:t>
            </a:r>
            <a:endParaRPr lang="en-US" altLang="en-US" u="sng"/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>
            <a:extLst>
              <a:ext uri="{FF2B5EF4-FFF2-40B4-BE49-F238E27FC236}">
                <a16:creationId xmlns:a16="http://schemas.microsoft.com/office/drawing/2014/main" id="{0D04DA3A-54D5-2040-D9AD-B84889EFF5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6.11</a:t>
            </a:r>
          </a:p>
        </p:txBody>
      </p:sp>
      <p:sp>
        <p:nvSpPr>
          <p:cNvPr id="91139" name="Subtitle 2">
            <a:extLst>
              <a:ext uri="{FF2B5EF4-FFF2-40B4-BE49-F238E27FC236}">
                <a16:creationId xmlns:a16="http://schemas.microsoft.com/office/drawing/2014/main" id="{779F3017-C2DF-1217-C297-6B5AE39DC54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Static Local Variables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E129B4E9-A8AA-D50D-CBEC-C77CE5CC15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Local Variables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B7C18AD0-63E3-AE58-066A-417B5D1FDE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Local variables only exist while the function is executing.  When the function terminates, the contents of local variables are lost.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>
                <a:latin typeface="Courier New" panose="02070309020205020404" pitchFamily="49" charset="0"/>
              </a:rPr>
              <a:t>static</a:t>
            </a:r>
            <a:r>
              <a:rPr lang="en-US" altLang="en-US" sz="2800"/>
              <a:t> local variables retain their contents between function calls.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>
                <a:latin typeface="Courier New" panose="02070309020205020404" pitchFamily="49" charset="0"/>
              </a:rPr>
              <a:t>static</a:t>
            </a:r>
            <a:r>
              <a:rPr lang="en-US" altLang="en-US" sz="2800"/>
              <a:t> local variables are defined and initialized only the first time the function is executed.  </a:t>
            </a:r>
            <a:r>
              <a:rPr lang="en-US" altLang="en-US" sz="2800">
                <a:latin typeface="Courier New" panose="02070309020205020404" pitchFamily="49" charset="0"/>
              </a:rPr>
              <a:t>0</a:t>
            </a:r>
            <a:r>
              <a:rPr lang="en-US" altLang="en-US" sz="2800"/>
              <a:t> is the default initialization value.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3">
            <a:extLst>
              <a:ext uri="{FF2B5EF4-FFF2-40B4-BE49-F238E27FC236}">
                <a16:creationId xmlns:a16="http://schemas.microsoft.com/office/drawing/2014/main" id="{3B1F3C70-C849-9046-6CE2-3834196F6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38" y="5881688"/>
            <a:ext cx="3124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(Program Continues)</a:t>
            </a:r>
          </a:p>
        </p:txBody>
      </p:sp>
      <p:sp>
        <p:nvSpPr>
          <p:cNvPr id="94211" name="Title 3">
            <a:extLst>
              <a:ext uri="{FF2B5EF4-FFF2-40B4-BE49-F238E27FC236}">
                <a16:creationId xmlns:a16="http://schemas.microsoft.com/office/drawing/2014/main" id="{24FEC745-F6D2-E506-7C32-453167F01D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Local Variables Do Not Retain Values Between Function calls in Program 6-21</a:t>
            </a:r>
          </a:p>
        </p:txBody>
      </p:sp>
      <p:pic>
        <p:nvPicPr>
          <p:cNvPr id="94212" name="Picture 1">
            <a:extLst>
              <a:ext uri="{FF2B5EF4-FFF2-40B4-BE49-F238E27FC236}">
                <a16:creationId xmlns:a16="http://schemas.microsoft.com/office/drawing/2014/main" id="{671037F2-50A6-6A9D-E55F-2B2AA0F75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82725"/>
            <a:ext cx="7637463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3">
            <a:extLst>
              <a:ext uri="{FF2B5EF4-FFF2-40B4-BE49-F238E27FC236}">
                <a16:creationId xmlns:a16="http://schemas.microsoft.com/office/drawing/2014/main" id="{F0E3FE1F-56C7-0C46-67F6-F461C885E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694363"/>
            <a:ext cx="7391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In this program, each time </a:t>
            </a:r>
            <a:r>
              <a:rPr lang="en-US" altLang="en-US" sz="2000">
                <a:solidFill>
                  <a:srgbClr val="FA8218"/>
                </a:solidFill>
                <a:latin typeface="Courier New" panose="02070309020205020404" pitchFamily="49" charset="0"/>
              </a:rPr>
              <a:t>showLocal</a:t>
            </a:r>
            <a:r>
              <a:rPr lang="en-US" altLang="en-US" sz="2000">
                <a:solidFill>
                  <a:srgbClr val="FA8218"/>
                </a:solidFill>
              </a:rPr>
              <a:t> is called, the </a:t>
            </a:r>
            <a:r>
              <a:rPr lang="en-US" altLang="en-US" sz="2000">
                <a:solidFill>
                  <a:srgbClr val="FA8218"/>
                </a:solidFill>
                <a:latin typeface="Courier New" panose="02070309020205020404" pitchFamily="49" charset="0"/>
              </a:rPr>
              <a:t>localNum</a:t>
            </a:r>
            <a:r>
              <a:rPr lang="en-US" altLang="en-US" sz="2000">
                <a:solidFill>
                  <a:srgbClr val="FA8218"/>
                </a:solidFill>
              </a:rPr>
              <a:t> variable is re-created and initialized with the value 5.</a:t>
            </a:r>
          </a:p>
        </p:txBody>
      </p:sp>
      <p:sp>
        <p:nvSpPr>
          <p:cNvPr id="95235" name="Title 1">
            <a:extLst>
              <a:ext uri="{FF2B5EF4-FFF2-40B4-BE49-F238E27FC236}">
                <a16:creationId xmlns:a16="http://schemas.microsoft.com/office/drawing/2014/main" id="{F73B218C-590B-47BF-9205-DDB6D61A3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Local Variables Do Not Retain Values Between Function calls in Program 6-21</a:t>
            </a:r>
          </a:p>
        </p:txBody>
      </p:sp>
      <p:pic>
        <p:nvPicPr>
          <p:cNvPr id="95236" name="Picture 1">
            <a:extLst>
              <a:ext uri="{FF2B5EF4-FFF2-40B4-BE49-F238E27FC236}">
                <a16:creationId xmlns:a16="http://schemas.microsoft.com/office/drawing/2014/main" id="{CA64B7DA-74BB-EF89-8835-7DAC3514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17638"/>
            <a:ext cx="7345363" cy="422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2D35F7C5-3AD5-2F4F-215B-B3578874E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Defining and Calling Functions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C08607A3-7F9A-FDCB-B0B9-4E048DD179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u="sng" dirty="0"/>
              <a:t>Function call</a:t>
            </a:r>
            <a:r>
              <a:rPr lang="en-US" altLang="en-US" dirty="0"/>
              <a:t>: statement causes a function to execute</a:t>
            </a:r>
            <a:endParaRPr lang="en-US" altLang="en-US" u="sng" dirty="0"/>
          </a:p>
          <a:p>
            <a:pPr>
              <a:spcBef>
                <a:spcPct val="50000"/>
              </a:spcBef>
            </a:pPr>
            <a:r>
              <a:rPr lang="en-US" altLang="en-US" u="sng" dirty="0"/>
              <a:t>Function definition</a:t>
            </a:r>
            <a:r>
              <a:rPr lang="en-US" altLang="en-US" dirty="0"/>
              <a:t>: statements that make up a function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3F54AC5F-3391-3E23-C0E6-9BB1CE7A7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A Different Approach, Using a Static Variable in Program 6-22</a:t>
            </a:r>
          </a:p>
        </p:txBody>
      </p:sp>
      <p:sp>
        <p:nvSpPr>
          <p:cNvPr id="96259" name="Text Box 4">
            <a:extLst>
              <a:ext uri="{FF2B5EF4-FFF2-40B4-BE49-F238E27FC236}">
                <a16:creationId xmlns:a16="http://schemas.microsoft.com/office/drawing/2014/main" id="{E200048B-9017-1F89-E6DF-7C6E1AE29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38" y="5932488"/>
            <a:ext cx="3124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(Program Continues)</a:t>
            </a:r>
          </a:p>
        </p:txBody>
      </p:sp>
      <p:pic>
        <p:nvPicPr>
          <p:cNvPr id="96260" name="Picture 1">
            <a:extLst>
              <a:ext uri="{FF2B5EF4-FFF2-40B4-BE49-F238E27FC236}">
                <a16:creationId xmlns:a16="http://schemas.microsoft.com/office/drawing/2014/main" id="{72D2F690-FBBA-587B-791F-AEFED1415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6363"/>
            <a:ext cx="6494463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2892FE45-6001-CC4A-B2D0-CDC0E314E20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3200" kern="0" dirty="0"/>
              <a:t>A Different Approach, Using a Static Variable in Program 6-22</a:t>
            </a:r>
          </a:p>
        </p:txBody>
      </p:sp>
      <p:pic>
        <p:nvPicPr>
          <p:cNvPr id="97283" name="Picture 2">
            <a:extLst>
              <a:ext uri="{FF2B5EF4-FFF2-40B4-BE49-F238E27FC236}">
                <a16:creationId xmlns:a16="http://schemas.microsoft.com/office/drawing/2014/main" id="{F69B2BDB-B156-E9CF-FFEE-2A5CCD841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1417638"/>
            <a:ext cx="7796212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284" name="Group 6">
            <a:extLst>
              <a:ext uri="{FF2B5EF4-FFF2-40B4-BE49-F238E27FC236}">
                <a16:creationId xmlns:a16="http://schemas.microsoft.com/office/drawing/2014/main" id="{BCF8AF99-2CC6-93D2-E8EE-86229A656FE0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800600"/>
            <a:ext cx="5678488" cy="1016000"/>
            <a:chOff x="1645" y="3611"/>
            <a:chExt cx="3890" cy="696"/>
          </a:xfrm>
        </p:grpSpPr>
        <p:sp>
          <p:nvSpPr>
            <p:cNvPr id="97285" name="Line 4">
              <a:extLst>
                <a:ext uri="{FF2B5EF4-FFF2-40B4-BE49-F238E27FC236}">
                  <a16:creationId xmlns:a16="http://schemas.microsoft.com/office/drawing/2014/main" id="{7FD8E27C-483F-3171-3AE7-6E0D09BF1E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45" y="3793"/>
              <a:ext cx="536" cy="1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7286" name="Text Box 3">
              <a:extLst>
                <a:ext uri="{FF2B5EF4-FFF2-40B4-BE49-F238E27FC236}">
                  <a16:creationId xmlns:a16="http://schemas.microsoft.com/office/drawing/2014/main" id="{183A6066-1A6C-24AF-AD53-2FF003AB8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1" y="3611"/>
              <a:ext cx="3264" cy="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  <a:latin typeface="Courier New" panose="02070309020205020404" pitchFamily="49" charset="0"/>
                </a:rPr>
                <a:t>statNum</a:t>
              </a:r>
              <a:r>
                <a:rPr lang="en-US" altLang="en-US" sz="2000">
                  <a:solidFill>
                    <a:srgbClr val="FA8218"/>
                  </a:solidFill>
                </a:rPr>
                <a:t> is automatically initialized   to 0. Notice that it retains its value between function calls.</a:t>
              </a:r>
            </a:p>
          </p:txBody>
        </p:sp>
      </p:grp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>
            <a:extLst>
              <a:ext uri="{FF2B5EF4-FFF2-40B4-BE49-F238E27FC236}">
                <a16:creationId xmlns:a16="http://schemas.microsoft.com/office/drawing/2014/main" id="{50601F38-479E-AB7F-D92B-90C025457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533400"/>
            <a:ext cx="83058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600">
                <a:solidFill>
                  <a:srgbClr val="FA8218"/>
                </a:solidFill>
              </a:rPr>
              <a:t>If you do initialize a local static variable, the initialization only happens once. See Program 6-23.</a:t>
            </a:r>
          </a:p>
        </p:txBody>
      </p:sp>
      <p:pic>
        <p:nvPicPr>
          <p:cNvPr id="98307" name="Picture 1">
            <a:extLst>
              <a:ext uri="{FF2B5EF4-FFF2-40B4-BE49-F238E27FC236}">
                <a16:creationId xmlns:a16="http://schemas.microsoft.com/office/drawing/2014/main" id="{02C58080-7FFC-CCB6-0603-42A5E103B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8763"/>
            <a:ext cx="7727950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>
            <a:extLst>
              <a:ext uri="{FF2B5EF4-FFF2-40B4-BE49-F238E27FC236}">
                <a16:creationId xmlns:a16="http://schemas.microsoft.com/office/drawing/2014/main" id="{020C5D71-44E2-656E-CDCF-FC01EFCF326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6.12</a:t>
            </a:r>
          </a:p>
        </p:txBody>
      </p:sp>
      <p:sp>
        <p:nvSpPr>
          <p:cNvPr id="99331" name="Subtitle 2">
            <a:extLst>
              <a:ext uri="{FF2B5EF4-FFF2-40B4-BE49-F238E27FC236}">
                <a16:creationId xmlns:a16="http://schemas.microsoft.com/office/drawing/2014/main" id="{CF2874AC-BA6D-28F8-B936-19DBA0A6EB9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Default Arguments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E8781EB9-99C9-1C03-6E90-99CD32B8A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Default Arguments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2B067E21-785F-7565-6635-5AD66000A9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68463"/>
            <a:ext cx="8305800" cy="40195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800"/>
              <a:t>	A </a:t>
            </a:r>
            <a:r>
              <a:rPr lang="en-US" altLang="en-US" sz="2800" u="sng"/>
              <a:t>Default argument</a:t>
            </a:r>
            <a:r>
              <a:rPr lang="en-US" altLang="en-US" sz="2800"/>
              <a:t>  is an argument that is passed automatically to a parameter if the argument is missing on the function call.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Must be a constant declared in prototype: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anose="02070309020205020404" pitchFamily="49" charset="0"/>
              </a:rPr>
              <a:t>void evenOrOdd(int = 0);</a:t>
            </a:r>
            <a:endParaRPr lang="en-US" altLang="en-US" sz="240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Can be declared in header if no prototype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Multi-parameter functions may have default arguments for some or all of them: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anose="02070309020205020404" pitchFamily="49" charset="0"/>
              </a:rPr>
              <a:t>int getSum(int, int=0, int=0);</a:t>
            </a:r>
            <a:endParaRPr lang="en-US" altLang="en-US" sz="2400"/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1">
            <a:extLst>
              <a:ext uri="{FF2B5EF4-FFF2-40B4-BE49-F238E27FC236}">
                <a16:creationId xmlns:a16="http://schemas.microsoft.com/office/drawing/2014/main" id="{56A22AD2-86F8-E2E6-1FC3-7A116E604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282700"/>
            <a:ext cx="86772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03" name="Group 8">
            <a:extLst>
              <a:ext uri="{FF2B5EF4-FFF2-40B4-BE49-F238E27FC236}">
                <a16:creationId xmlns:a16="http://schemas.microsoft.com/office/drawing/2014/main" id="{8E3978C5-A1DA-5992-5660-0844354B110F}"/>
              </a:ext>
            </a:extLst>
          </p:cNvPr>
          <p:cNvGrpSpPr>
            <a:grpSpLocks/>
          </p:cNvGrpSpPr>
          <p:nvPr/>
        </p:nvGrpSpPr>
        <p:grpSpPr bwMode="auto">
          <a:xfrm>
            <a:off x="2867025" y="1306513"/>
            <a:ext cx="6248400" cy="1893887"/>
            <a:chOff x="1877" y="679"/>
            <a:chExt cx="3936" cy="1193"/>
          </a:xfrm>
        </p:grpSpPr>
        <p:sp>
          <p:nvSpPr>
            <p:cNvPr id="102406" name="Text Box 3">
              <a:extLst>
                <a:ext uri="{FF2B5EF4-FFF2-40B4-BE49-F238E27FC236}">
                  <a16:creationId xmlns:a16="http://schemas.microsoft.com/office/drawing/2014/main" id="{5BF4623C-491F-4802-8E7B-619CB64AD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7" y="679"/>
              <a:ext cx="39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rgbClr val="FA8218"/>
                  </a:solidFill>
                </a:rPr>
                <a:t>Default arguments specified in the prototype</a:t>
              </a:r>
            </a:p>
          </p:txBody>
        </p:sp>
        <p:sp>
          <p:nvSpPr>
            <p:cNvPr id="102407" name="Line 4">
              <a:extLst>
                <a:ext uri="{FF2B5EF4-FFF2-40B4-BE49-F238E27FC236}">
                  <a16:creationId xmlns:a16="http://schemas.microsoft.com/office/drawing/2014/main" id="{FE84899F-7EDD-431D-D8F7-69DB04C2A6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4" y="883"/>
              <a:ext cx="558" cy="989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408" name="Line 5">
              <a:extLst>
                <a:ext uri="{FF2B5EF4-FFF2-40B4-BE49-F238E27FC236}">
                  <a16:creationId xmlns:a16="http://schemas.microsoft.com/office/drawing/2014/main" id="{12167103-53BB-538A-7D6A-79AB2FCC5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2" y="895"/>
              <a:ext cx="145" cy="929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02404" name="Text Box 6">
            <a:extLst>
              <a:ext uri="{FF2B5EF4-FFF2-40B4-BE49-F238E27FC236}">
                <a16:creationId xmlns:a16="http://schemas.microsoft.com/office/drawing/2014/main" id="{000C5558-AE12-BE83-9148-BF2C2E1AA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600" y="5789613"/>
            <a:ext cx="314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(Program Continues)</a:t>
            </a:r>
          </a:p>
        </p:txBody>
      </p:sp>
      <p:sp>
        <p:nvSpPr>
          <p:cNvPr id="102405" name="Title 1">
            <a:extLst>
              <a:ext uri="{FF2B5EF4-FFF2-40B4-BE49-F238E27FC236}">
                <a16:creationId xmlns:a16="http://schemas.microsoft.com/office/drawing/2014/main" id="{7B148C4A-AFCD-5ED3-CCDF-C82F1B2D8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Default Arguments in Program 6-24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>
            <a:extLst>
              <a:ext uri="{FF2B5EF4-FFF2-40B4-BE49-F238E27FC236}">
                <a16:creationId xmlns:a16="http://schemas.microsoft.com/office/drawing/2014/main" id="{66367531-F417-FA9B-9460-A465C62796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Default Arguments in Program 6-24</a:t>
            </a:r>
          </a:p>
        </p:txBody>
      </p:sp>
      <p:pic>
        <p:nvPicPr>
          <p:cNvPr id="103427" name="Picture 1">
            <a:extLst>
              <a:ext uri="{FF2B5EF4-FFF2-40B4-BE49-F238E27FC236}">
                <a16:creationId xmlns:a16="http://schemas.microsoft.com/office/drawing/2014/main" id="{8F2B2573-883C-1F04-D578-2C57F1B80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08075"/>
            <a:ext cx="624840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AF032DC3-7401-D75E-CCFD-DA977F3D0B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Default Arguments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4E622C3B-0019-0C2A-6CA0-E86E9DA334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534400" cy="4572000"/>
          </a:xfrm>
        </p:spPr>
        <p:txBody>
          <a:bodyPr/>
          <a:lstStyle/>
          <a:p>
            <a:pPr>
              <a:lnSpc>
                <a:spcPct val="85000"/>
              </a:lnSpc>
              <a:buFontTx/>
              <a:buChar char="•"/>
            </a:pPr>
            <a:r>
              <a:rPr lang="en-US" altLang="en-US"/>
              <a:t>If not all parameters to a function have default values, the defaultless ones are declared first in the parameter list: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</a:pPr>
            <a:r>
              <a:rPr lang="en-US" altLang="en-US">
                <a:latin typeface="Courier New" panose="02070309020205020404" pitchFamily="49" charset="0"/>
              </a:rPr>
              <a:t>int getSum(int, int=0, int=0);// OK</a:t>
            </a:r>
          </a:p>
          <a:p>
            <a:pPr lvl="1">
              <a:lnSpc>
                <a:spcPct val="85000"/>
              </a:lnSpc>
              <a:buClr>
                <a:srgbClr val="3333CC"/>
              </a:buClr>
            </a:pPr>
            <a:r>
              <a:rPr lang="en-US" altLang="en-US">
                <a:latin typeface="Courier New" panose="02070309020205020404" pitchFamily="49" charset="0"/>
              </a:rPr>
              <a:t>int getSum(int, int=0, int);  // NO</a:t>
            </a:r>
            <a:endParaRPr lang="en-US" altLang="en-US"/>
          </a:p>
          <a:p>
            <a:pPr>
              <a:lnSpc>
                <a:spcPct val="85000"/>
              </a:lnSpc>
              <a:spcBef>
                <a:spcPct val="30000"/>
              </a:spcBef>
              <a:buFontTx/>
              <a:buChar char="•"/>
            </a:pPr>
            <a:r>
              <a:rPr lang="en-US" altLang="en-US"/>
              <a:t>When an argument is omitted from a function call, all arguments after it must also be omitted: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sum = getSum(num1, num2);    // OK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sum = getSum(num1, , num3);  // NO</a:t>
            </a: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>
            <a:extLst>
              <a:ext uri="{FF2B5EF4-FFF2-40B4-BE49-F238E27FC236}">
                <a16:creationId xmlns:a16="http://schemas.microsoft.com/office/drawing/2014/main" id="{83132CF3-BFEA-CA1E-FF58-246B95A69D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6.13</a:t>
            </a:r>
          </a:p>
        </p:txBody>
      </p:sp>
      <p:sp>
        <p:nvSpPr>
          <p:cNvPr id="106499" name="Subtitle 2">
            <a:extLst>
              <a:ext uri="{FF2B5EF4-FFF2-40B4-BE49-F238E27FC236}">
                <a16:creationId xmlns:a16="http://schemas.microsoft.com/office/drawing/2014/main" id="{59F14F86-62F5-6CDF-DE76-6B619FC6BA0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Using Reference Variables as Parameters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7A2D1F9F-B187-F112-ACA9-E38AEC5CA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Reference Variables as Parameters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712AE348-B384-EA5D-B81F-8E9C33ECF7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06575"/>
            <a:ext cx="8153400" cy="3741738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/>
              <a:t>A mechanism that allows a function to work with the original argument from the function call, not a copy of the argument</a:t>
            </a:r>
          </a:p>
          <a:p>
            <a:pPr>
              <a:buFontTx/>
              <a:buChar char="•"/>
            </a:pPr>
            <a:r>
              <a:rPr lang="en-US" altLang="en-US"/>
              <a:t>Allows the function to modify values stored in the calling environment</a:t>
            </a:r>
          </a:p>
          <a:p>
            <a:pPr>
              <a:buFontTx/>
              <a:buChar char="•"/>
            </a:pPr>
            <a:r>
              <a:rPr lang="en-US" altLang="en-US"/>
              <a:t>Provides a way for the function to ‘return’ more than one value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A6D4E69-2E68-B328-41B9-5BDCB94220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Definition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F9F8C987-AF03-3461-F5E0-0AD27F6EB3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Definition includes:</a:t>
            </a:r>
          </a:p>
          <a:p>
            <a:pPr lvl="1"/>
            <a:r>
              <a:rPr lang="en-US" altLang="en-US" u="sng" dirty="0"/>
              <a:t>return type:</a:t>
            </a:r>
            <a:r>
              <a:rPr lang="en-US" altLang="en-US" dirty="0"/>
              <a:t> data type of the value that function returns to the part of the program that called it</a:t>
            </a:r>
          </a:p>
          <a:p>
            <a:pPr lvl="1"/>
            <a:r>
              <a:rPr lang="en-US" altLang="en-US" u="sng" dirty="0"/>
              <a:t>name:</a:t>
            </a:r>
            <a:r>
              <a:rPr lang="en-US" altLang="en-US" dirty="0"/>
              <a:t> name of the function.  Function names follow same rules as variables</a:t>
            </a:r>
          </a:p>
          <a:p>
            <a:pPr lvl="1"/>
            <a:r>
              <a:rPr lang="en-US" altLang="en-US" u="sng" dirty="0"/>
              <a:t>parameter list:</a:t>
            </a:r>
            <a:r>
              <a:rPr lang="en-US" altLang="en-US" dirty="0"/>
              <a:t> variables containing values passed to the function</a:t>
            </a:r>
          </a:p>
          <a:p>
            <a:pPr lvl="1"/>
            <a:r>
              <a:rPr lang="en-US" altLang="en-US" u="sng" dirty="0"/>
              <a:t>body:</a:t>
            </a:r>
            <a:r>
              <a:rPr lang="en-US" altLang="en-US" dirty="0"/>
              <a:t> statements that perform the function’s task, enclosed in </a:t>
            </a:r>
            <a:r>
              <a:rPr lang="en-US" altLang="en-US" dirty="0">
                <a:latin typeface="Courier New" panose="02070309020205020404" pitchFamily="49" charset="0"/>
              </a:rPr>
              <a:t>{}</a:t>
            </a:r>
          </a:p>
          <a:p>
            <a:pPr lvl="1"/>
            <a:endParaRPr lang="en-US" altLang="en-US" dirty="0">
              <a:latin typeface="Courier New" panose="02070309020205020404" pitchFamily="49" charset="0"/>
            </a:endParaRPr>
          </a:p>
          <a:p>
            <a:pPr lvl="1"/>
            <a:endParaRPr lang="en-US" altLang="en-US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+mn-lt"/>
                <a:cs typeface="Arial" charset="0"/>
              </a:rPr>
              <a:t>Note: The line that reads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int main()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+mn-lt"/>
                <a:cs typeface="Arial" charset="0"/>
              </a:rPr>
              <a:t>is the </a:t>
            </a:r>
            <a:r>
              <a:rPr lang="en-US" sz="1800" i="1" dirty="0">
                <a:latin typeface="+mn-lt"/>
                <a:cs typeface="Arial" charset="0"/>
              </a:rPr>
              <a:t>function header</a:t>
            </a:r>
            <a:r>
              <a:rPr lang="en-US" sz="1800" dirty="0">
                <a:latin typeface="+mn-lt"/>
                <a:cs typeface="Arial" charset="0"/>
              </a:rPr>
              <a:t>.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pic>
        <p:nvPicPr>
          <p:cNvPr id="3" name="Picture 3" descr="0602sowc copy">
            <a:extLst>
              <a:ext uri="{FF2B5EF4-FFF2-40B4-BE49-F238E27FC236}">
                <a16:creationId xmlns:a16="http://schemas.microsoft.com/office/drawing/2014/main" id="{0F0BFDF0-0DB6-ADEA-2447-8BFAE9A6B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185588"/>
            <a:ext cx="3886200" cy="1683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FBAA048E-4181-6587-E8B9-F6481D64A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by Reference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F50C8730-BBD8-86B1-5550-B6D836CD0D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A </a:t>
            </a:r>
            <a:r>
              <a:rPr lang="en-US" altLang="en-US" u="sng"/>
              <a:t>reference variable</a:t>
            </a:r>
            <a:r>
              <a:rPr lang="en-US" altLang="en-US"/>
              <a:t> is an alias for another variable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Defined with an ampersand (</a:t>
            </a:r>
            <a:r>
              <a:rPr lang="en-US" altLang="en-US">
                <a:latin typeface="Courier New" panose="02070309020205020404" pitchFamily="49" charset="0"/>
              </a:rPr>
              <a:t>&amp;</a:t>
            </a:r>
            <a:r>
              <a:rPr lang="en-US" altLang="en-US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void getDimensions(int&amp;, int&amp;);</a:t>
            </a:r>
            <a:endParaRPr lang="en-US" altLang="en-US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Changes to a reference variable are made to the variable it refers to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Use reference variables to implement passing parameters </a:t>
            </a:r>
            <a:r>
              <a:rPr lang="en-US" altLang="en-US" i="1"/>
              <a:t>by reference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1">
            <a:extLst>
              <a:ext uri="{FF2B5EF4-FFF2-40B4-BE49-F238E27FC236}">
                <a16:creationId xmlns:a16="http://schemas.microsoft.com/office/drawing/2014/main" id="{60606DC1-249E-8334-DC3B-41F64543C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014413"/>
            <a:ext cx="8056563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1619" name="Group 11">
            <a:extLst>
              <a:ext uri="{FF2B5EF4-FFF2-40B4-BE49-F238E27FC236}">
                <a16:creationId xmlns:a16="http://schemas.microsoft.com/office/drawing/2014/main" id="{DBB43FEF-CA33-CF89-1FAD-278036B25BCA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808038"/>
            <a:ext cx="5692775" cy="4297362"/>
            <a:chOff x="2064" y="509"/>
            <a:chExt cx="3586" cy="2707"/>
          </a:xfrm>
        </p:grpSpPr>
        <p:sp>
          <p:nvSpPr>
            <p:cNvPr id="111622" name="Text Box 3">
              <a:extLst>
                <a:ext uri="{FF2B5EF4-FFF2-40B4-BE49-F238E27FC236}">
                  <a16:creationId xmlns:a16="http://schemas.microsoft.com/office/drawing/2014/main" id="{1CAE1704-640A-CA58-22C0-0B28C1CD4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509"/>
              <a:ext cx="344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The &amp; here in the prototype indicates that the parameter is a reference variable.</a:t>
              </a:r>
            </a:p>
          </p:txBody>
        </p:sp>
        <p:sp>
          <p:nvSpPr>
            <p:cNvPr id="111623" name="Line 4">
              <a:extLst>
                <a:ext uri="{FF2B5EF4-FFF2-40B4-BE49-F238E27FC236}">
                  <a16:creationId xmlns:a16="http://schemas.microsoft.com/office/drawing/2014/main" id="{D22E14B5-7BF0-10F0-64E2-E860B8ED9F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951"/>
              <a:ext cx="384" cy="1017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1624" name="Text Box 5">
              <a:extLst>
                <a:ext uri="{FF2B5EF4-FFF2-40B4-BE49-F238E27FC236}">
                  <a16:creationId xmlns:a16="http://schemas.microsoft.com/office/drawing/2014/main" id="{D56D4A64-891C-956D-278F-19DAF2DAC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2395"/>
              <a:ext cx="31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Here we are passing </a:t>
              </a:r>
              <a:r>
                <a:rPr lang="en-US" altLang="en-US" sz="2000" b="1">
                  <a:solidFill>
                    <a:srgbClr val="FA8218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  <a:r>
                <a:rPr lang="en-US" altLang="en-US" sz="2000">
                  <a:solidFill>
                    <a:srgbClr val="FA8218"/>
                  </a:solidFill>
                </a:rPr>
                <a:t> by reference.</a:t>
              </a:r>
            </a:p>
          </p:txBody>
        </p:sp>
        <p:sp>
          <p:nvSpPr>
            <p:cNvPr id="111625" name="Line 6">
              <a:extLst>
                <a:ext uri="{FF2B5EF4-FFF2-40B4-BE49-F238E27FC236}">
                  <a16:creationId xmlns:a16="http://schemas.microsoft.com/office/drawing/2014/main" id="{B87BD452-958A-C2AF-76B1-653A8625CE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647"/>
              <a:ext cx="384" cy="569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11620" name="Text Box 7">
            <a:extLst>
              <a:ext uri="{FF2B5EF4-FFF2-40B4-BE49-F238E27FC236}">
                <a16:creationId xmlns:a16="http://schemas.microsoft.com/office/drawing/2014/main" id="{F498543B-C83D-3267-8ED2-9DEF0BF19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75" y="5943600"/>
            <a:ext cx="304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(Program Continues)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1FB7398-9F74-8FB1-BC0D-9A8B9A213CD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sz="3200" kern="0" dirty="0"/>
              <a:t>Passing a Variable By Reference</a:t>
            </a: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1">
            <a:extLst>
              <a:ext uri="{FF2B5EF4-FFF2-40B4-BE49-F238E27FC236}">
                <a16:creationId xmlns:a16="http://schemas.microsoft.com/office/drawing/2014/main" id="{C3626822-93D5-8051-286E-12985DB4F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066088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3" name="Text Box 3">
            <a:extLst>
              <a:ext uri="{FF2B5EF4-FFF2-40B4-BE49-F238E27FC236}">
                <a16:creationId xmlns:a16="http://schemas.microsoft.com/office/drawing/2014/main" id="{FA8008AC-2E45-56AA-0350-EF4544FE2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12900"/>
            <a:ext cx="7315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The &amp; also appears here in the function header.</a:t>
            </a:r>
          </a:p>
        </p:txBody>
      </p:sp>
      <p:sp>
        <p:nvSpPr>
          <p:cNvPr id="112644" name="Line 4">
            <a:extLst>
              <a:ext uri="{FF2B5EF4-FFF2-40B4-BE49-F238E27FC236}">
                <a16:creationId xmlns:a16="http://schemas.microsoft.com/office/drawing/2014/main" id="{B728DDF1-7299-FB05-4179-DEE01C4980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981200"/>
            <a:ext cx="838200" cy="17526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645" name="Title 1">
            <a:extLst>
              <a:ext uri="{FF2B5EF4-FFF2-40B4-BE49-F238E27FC236}">
                <a16:creationId xmlns:a16="http://schemas.microsoft.com/office/drawing/2014/main" id="{D6FD1243-6689-80B8-2F90-FEC7E17F8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Passing a Variable By Reference in Program 6-25</a:t>
            </a: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78B175AB-9149-71E3-075E-A8415F53CD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 Variable Notes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9FE3FB6F-42F0-8FA6-951E-983F043C55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08163"/>
            <a:ext cx="8229600" cy="38798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400"/>
              <a:t>Each reference parameter must contain </a:t>
            </a:r>
            <a:r>
              <a:rPr lang="en-US" altLang="en-US" sz="2400">
                <a:latin typeface="Courier New" panose="02070309020205020404" pitchFamily="49" charset="0"/>
              </a:rPr>
              <a:t>&amp;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400"/>
              <a:t>Space between type and </a:t>
            </a:r>
            <a:r>
              <a:rPr lang="en-US" altLang="en-US" sz="2400">
                <a:latin typeface="Courier New" panose="02070309020205020404" pitchFamily="49" charset="0"/>
              </a:rPr>
              <a:t>&amp;</a:t>
            </a:r>
            <a:r>
              <a:rPr lang="en-US" altLang="en-US" sz="2400"/>
              <a:t> is unimportant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400"/>
              <a:t>Must use </a:t>
            </a:r>
            <a:r>
              <a:rPr lang="en-US" altLang="en-US" sz="2400">
                <a:latin typeface="Courier New" panose="02070309020205020404" pitchFamily="49" charset="0"/>
              </a:rPr>
              <a:t>&amp;</a:t>
            </a:r>
            <a:r>
              <a:rPr lang="en-US" altLang="en-US" sz="2400"/>
              <a:t> in both prototype and header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400"/>
              <a:t>Argument passed to reference parameter must be a variable – cannot be an expression or constant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400"/>
              <a:t>Use when appropriate – don’t use when argument should not be changed by function, or if function needs to return only 1 value</a:t>
            </a: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>
            <a:extLst>
              <a:ext uri="{FF2B5EF4-FFF2-40B4-BE49-F238E27FC236}">
                <a16:creationId xmlns:a16="http://schemas.microsoft.com/office/drawing/2014/main" id="{C3969FCA-5EB0-B9BC-4C9F-0B16FC7A188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6.14</a:t>
            </a:r>
          </a:p>
        </p:txBody>
      </p:sp>
      <p:sp>
        <p:nvSpPr>
          <p:cNvPr id="115715" name="Subtitle 2">
            <a:extLst>
              <a:ext uri="{FF2B5EF4-FFF2-40B4-BE49-F238E27FC236}">
                <a16:creationId xmlns:a16="http://schemas.microsoft.com/office/drawing/2014/main" id="{54CFCC9E-F597-C524-11E6-59DBF1C25F4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Overloading Functions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145BA863-BE8C-C029-9B0F-1809C70233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Overloading Functions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05D70857-F582-22FB-6CDE-4E2A7279A3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36725"/>
            <a:ext cx="7845425" cy="38814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 u="sng"/>
              <a:t>Overloaded functions</a:t>
            </a:r>
            <a:r>
              <a:rPr lang="en-US" altLang="en-US" sz="2800"/>
              <a:t> have the same name but different parameter lists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Can be used to create functions that perform the same task but take different parameter types or different number of  parameters</a:t>
            </a: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Compiler will determine which version of function to call by argument and parameter lists</a:t>
            </a:r>
            <a:endParaRPr lang="en-US" altLang="en-US" sz="2800" u="sng"/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E71F5840-7FA0-7A8F-7ECA-786849D16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Overloading Examples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8CC4B0AA-9457-D97C-2269-7E7FF9C8DF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534400" cy="4267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800"/>
              <a:t>	Using these overloaded functions,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 getDimensions(int);           // 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 getDimensions(int, int);      // 2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 getDimensions(int, double);   // 3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 getDimensions(double, double);// 4</a:t>
            </a:r>
          </a:p>
          <a:p>
            <a:pPr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</a:t>
            </a:r>
            <a:r>
              <a:rPr lang="en-US" altLang="en-US" sz="2800"/>
              <a:t>the compiler will use them as follows: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int length, width;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double base, height;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getDimensions(length);           // 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getDimensions(length, width);    // 2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getDimensions(length, height);   // 3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getDimensions(height, base);     // 4</a:t>
            </a:r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1">
            <a:extLst>
              <a:ext uri="{FF2B5EF4-FFF2-40B4-BE49-F238E27FC236}">
                <a16:creationId xmlns:a16="http://schemas.microsoft.com/office/drawing/2014/main" id="{2C55287A-722F-AA48-1B07-C5C024754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130300"/>
            <a:ext cx="6391275" cy="52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0835" name="Group 15">
            <a:extLst>
              <a:ext uri="{FF2B5EF4-FFF2-40B4-BE49-F238E27FC236}">
                <a16:creationId xmlns:a16="http://schemas.microsoft.com/office/drawing/2014/main" id="{820FD485-E38E-0A86-C56F-71ACE0C7C2A8}"/>
              </a:ext>
            </a:extLst>
          </p:cNvPr>
          <p:cNvGrpSpPr>
            <a:grpSpLocks/>
          </p:cNvGrpSpPr>
          <p:nvPr/>
        </p:nvGrpSpPr>
        <p:grpSpPr bwMode="auto">
          <a:xfrm>
            <a:off x="2478088" y="2590800"/>
            <a:ext cx="5599112" cy="3940175"/>
            <a:chOff x="2132" y="1326"/>
            <a:chExt cx="4215" cy="2966"/>
          </a:xfrm>
        </p:grpSpPr>
        <p:grpSp>
          <p:nvGrpSpPr>
            <p:cNvPr id="120838" name="Group 13">
              <a:extLst>
                <a:ext uri="{FF2B5EF4-FFF2-40B4-BE49-F238E27FC236}">
                  <a16:creationId xmlns:a16="http://schemas.microsoft.com/office/drawing/2014/main" id="{BCD0BADB-0613-F522-FD2D-D1F8A708E0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1" y="1326"/>
              <a:ext cx="2926" cy="987"/>
              <a:chOff x="1920" y="1152"/>
              <a:chExt cx="3360" cy="1174"/>
            </a:xfrm>
          </p:grpSpPr>
          <p:sp>
            <p:nvSpPr>
              <p:cNvPr id="120844" name="Text Box 4">
                <a:extLst>
                  <a:ext uri="{FF2B5EF4-FFF2-40B4-BE49-F238E27FC236}">
                    <a16:creationId xmlns:a16="http://schemas.microsoft.com/office/drawing/2014/main" id="{0337AB1A-33DC-51F3-14C8-DC91F8D9DB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8" y="1152"/>
                <a:ext cx="2312" cy="1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solidFill>
                      <a:srgbClr val="FA8218"/>
                    </a:solidFill>
                  </a:rPr>
                  <a:t>The overloaded functions have different parameter lists</a:t>
                </a:r>
              </a:p>
            </p:txBody>
          </p:sp>
          <p:sp>
            <p:nvSpPr>
              <p:cNvPr id="120845" name="Line 5">
                <a:extLst>
                  <a:ext uri="{FF2B5EF4-FFF2-40B4-BE49-F238E27FC236}">
                    <a16:creationId xmlns:a16="http://schemas.microsoft.com/office/drawing/2014/main" id="{393AC6CA-EE37-FEAA-9A7B-7D64335B68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0" y="1440"/>
                <a:ext cx="1056" cy="0"/>
              </a:xfrm>
              <a:prstGeom prst="line">
                <a:avLst/>
              </a:prstGeom>
              <a:noFill/>
              <a:ln w="25400">
                <a:solidFill>
                  <a:srgbClr val="FA821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846" name="Line 6">
                <a:extLst>
                  <a:ext uri="{FF2B5EF4-FFF2-40B4-BE49-F238E27FC236}">
                    <a16:creationId xmlns:a16="http://schemas.microsoft.com/office/drawing/2014/main" id="{ABC43D84-3886-BEF3-05E1-E847BF542B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1584"/>
                <a:ext cx="672" cy="0"/>
              </a:xfrm>
              <a:prstGeom prst="line">
                <a:avLst/>
              </a:prstGeom>
              <a:noFill/>
              <a:ln w="25400">
                <a:solidFill>
                  <a:srgbClr val="FA821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20839" name="Group 11">
              <a:extLst>
                <a:ext uri="{FF2B5EF4-FFF2-40B4-BE49-F238E27FC236}">
                  <a16:creationId xmlns:a16="http://schemas.microsoft.com/office/drawing/2014/main" id="{6EED9DF1-DCBA-8262-EA4A-749A846F25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2" y="3833"/>
              <a:ext cx="1716" cy="459"/>
              <a:chOff x="1657" y="4084"/>
              <a:chExt cx="1971" cy="545"/>
            </a:xfrm>
          </p:grpSpPr>
          <p:sp>
            <p:nvSpPr>
              <p:cNvPr id="120842" name="Text Box 7">
                <a:extLst>
                  <a:ext uri="{FF2B5EF4-FFF2-40B4-BE49-F238E27FC236}">
                    <a16:creationId xmlns:a16="http://schemas.microsoft.com/office/drawing/2014/main" id="{A6156CF4-178C-2965-E98F-877D845C7D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7" y="4271"/>
                <a:ext cx="1971" cy="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solidFill>
                      <a:srgbClr val="FA8218"/>
                    </a:solidFill>
                  </a:rPr>
                  <a:t>Passing an </a:t>
                </a:r>
                <a:r>
                  <a:rPr lang="en-US" altLang="en-US" sz="2000" b="1">
                    <a:solidFill>
                      <a:srgbClr val="FA8218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</a:p>
            </p:txBody>
          </p:sp>
          <p:sp>
            <p:nvSpPr>
              <p:cNvPr id="120843" name="Line 8">
                <a:extLst>
                  <a:ext uri="{FF2B5EF4-FFF2-40B4-BE49-F238E27FC236}">
                    <a16:creationId xmlns:a16="http://schemas.microsoft.com/office/drawing/2014/main" id="{DC84A755-4CA5-F8FE-AD91-9FE74A1BF9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12" y="4084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A8218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20840" name="Text Box 9">
              <a:extLst>
                <a:ext uri="{FF2B5EF4-FFF2-40B4-BE49-F238E27FC236}">
                  <a16:creationId xmlns:a16="http://schemas.microsoft.com/office/drawing/2014/main" id="{DA27518E-A283-490F-EC74-71CF5E56F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6" y="3177"/>
              <a:ext cx="2081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Passing a </a:t>
              </a:r>
              <a:r>
                <a:rPr lang="en-US" altLang="en-US" sz="2000" b="1">
                  <a:solidFill>
                    <a:srgbClr val="FA8218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sp>
          <p:nvSpPr>
            <p:cNvPr id="120841" name="Line 10">
              <a:extLst>
                <a:ext uri="{FF2B5EF4-FFF2-40B4-BE49-F238E27FC236}">
                  <a16:creationId xmlns:a16="http://schemas.microsoft.com/office/drawing/2014/main" id="{8AC5DB84-5315-FC58-DEBD-C213E1732C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08" y="3465"/>
              <a:ext cx="127" cy="240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20836" name="Text Box 3">
            <a:extLst>
              <a:ext uri="{FF2B5EF4-FFF2-40B4-BE49-F238E27FC236}">
                <a16:creationId xmlns:a16="http://schemas.microsoft.com/office/drawing/2014/main" id="{981CD7BA-F7AB-3491-AE8B-F3B65FB04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738" y="6102350"/>
            <a:ext cx="2517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(Program Continues)</a:t>
            </a:r>
          </a:p>
        </p:txBody>
      </p:sp>
      <p:sp>
        <p:nvSpPr>
          <p:cNvPr id="120837" name="Title 1">
            <a:extLst>
              <a:ext uri="{FF2B5EF4-FFF2-40B4-BE49-F238E27FC236}">
                <a16:creationId xmlns:a16="http://schemas.microsoft.com/office/drawing/2014/main" id="{6D7B63E1-5F0D-84CE-2625-8734318083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Function Overloading</a:t>
            </a:r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>
            <a:extLst>
              <a:ext uri="{FF2B5EF4-FFF2-40B4-BE49-F238E27FC236}">
                <a16:creationId xmlns:a16="http://schemas.microsoft.com/office/drawing/2014/main" id="{1648B45A-85A9-F83C-9E4E-9E839519A5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Function Overloading</a:t>
            </a:r>
          </a:p>
        </p:txBody>
      </p:sp>
      <p:pic>
        <p:nvPicPr>
          <p:cNvPr id="121859" name="Picture 1">
            <a:extLst>
              <a:ext uri="{FF2B5EF4-FFF2-40B4-BE49-F238E27FC236}">
                <a16:creationId xmlns:a16="http://schemas.microsoft.com/office/drawing/2014/main" id="{FE0548B0-681D-3ED8-504E-02C8CD211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6629400" cy="51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>
            <a:extLst>
              <a:ext uri="{FF2B5EF4-FFF2-40B4-BE49-F238E27FC236}">
                <a16:creationId xmlns:a16="http://schemas.microsoft.com/office/drawing/2014/main" id="{D11508BC-7713-91B6-A047-DFB3BEA909D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6.15</a:t>
            </a:r>
          </a:p>
        </p:txBody>
      </p:sp>
      <p:sp>
        <p:nvSpPr>
          <p:cNvPr id="122883" name="Subtitle 2">
            <a:extLst>
              <a:ext uri="{FF2B5EF4-FFF2-40B4-BE49-F238E27FC236}">
                <a16:creationId xmlns:a16="http://schemas.microsoft.com/office/drawing/2014/main" id="{7373FE8B-AF9C-CF04-CB98-F343BF4B74D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exit()</a:t>
            </a:r>
            <a:r>
              <a:rPr lang="en-US" altLang="en-US"/>
              <a:t> Function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828E897-32A3-9275-ADFF-AEE20DCEF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Return Type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C2B60C87-3BF5-328E-2030-CD579C731E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If a function returns a value, the type of the value must be indicated: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int main()</a:t>
            </a:r>
            <a:endParaRPr lang="en-US" altLang="en-US" sz="2000" dirty="0"/>
          </a:p>
          <a:p>
            <a:r>
              <a:rPr lang="en-US" altLang="en-US" dirty="0"/>
              <a:t>If a function does not return a value, its return type is </a:t>
            </a:r>
            <a:r>
              <a:rPr lang="en-US" altLang="en-US" dirty="0">
                <a:latin typeface="Courier New" panose="02070309020205020404" pitchFamily="49" charset="0"/>
              </a:rPr>
              <a:t>void</a:t>
            </a:r>
            <a:r>
              <a:rPr lang="en-US" altLang="en-US" dirty="0"/>
              <a:t>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void </a:t>
            </a:r>
            <a:r>
              <a:rPr lang="en-US" altLang="en-US" sz="2000" dirty="0" err="1">
                <a:latin typeface="Courier New" panose="02070309020205020404" pitchFamily="49" charset="0"/>
              </a:rPr>
              <a:t>printHeading</a:t>
            </a:r>
            <a:r>
              <a:rPr lang="en-US" altLang="en-US" sz="2000" dirty="0">
                <a:latin typeface="Courier New" panose="02070309020205020404" pitchFamily="49" charset="0"/>
              </a:rPr>
              <a:t>()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{	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	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"Monthly Sales\n";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}</a:t>
            </a:r>
            <a:endParaRPr lang="en-US" altLang="en-US" sz="2000" dirty="0"/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36E46C88-8783-1393-6757-7D66E34363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exit()</a:t>
            </a:r>
            <a:r>
              <a:rPr lang="en-US" altLang="en-US"/>
              <a:t> Function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71DC9A9D-94C7-5753-DC99-EEC44A8B20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Terminates the execution of a program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Can be called from any function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Can pass an </a:t>
            </a:r>
            <a:r>
              <a:rPr lang="en-US" altLang="en-US">
                <a:latin typeface="Courier New" panose="02070309020205020404" pitchFamily="49" charset="0"/>
              </a:rPr>
              <a:t>int</a:t>
            </a:r>
            <a:r>
              <a:rPr lang="en-US" altLang="en-US"/>
              <a:t> value to operating system to indicate status of program termination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Usually used for abnormal termination of program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Requires </a:t>
            </a:r>
            <a:r>
              <a:rPr lang="en-US" altLang="en-US">
                <a:latin typeface="Courier New" panose="02070309020205020404" pitchFamily="49" charset="0"/>
              </a:rPr>
              <a:t>cstdlib</a:t>
            </a:r>
            <a:r>
              <a:rPr lang="en-US" altLang="en-US"/>
              <a:t> header file</a:t>
            </a:r>
          </a:p>
        </p:txBody>
      </p:sp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6287A28E-8B71-489E-93B4-DCED152EDB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exit()</a:t>
            </a:r>
            <a:r>
              <a:rPr lang="en-US" altLang="en-US"/>
              <a:t> Function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4B3EBF80-C777-7243-D6A0-9DED30CBDA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Example:</a:t>
            </a:r>
            <a:br>
              <a:rPr lang="en-US" altLang="en-US"/>
            </a:br>
            <a:r>
              <a:rPr lang="en-US" altLang="en-US">
                <a:latin typeface="Courier New" panose="02070309020205020404" pitchFamily="49" charset="0"/>
              </a:rPr>
              <a:t>    exit(0);</a:t>
            </a:r>
            <a:br>
              <a:rPr lang="en-US" altLang="en-US"/>
            </a:b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cstdlib</a:t>
            </a:r>
            <a:r>
              <a:rPr lang="en-US" altLang="en-US"/>
              <a:t> header defines two constants that are commonly passed, to indicate success or failure:</a:t>
            </a:r>
            <a:br>
              <a:rPr lang="en-US" altLang="en-US"/>
            </a:br>
            <a:r>
              <a:rPr lang="en-US" altLang="en-US">
                <a:latin typeface="Courier New" panose="02070309020205020404" pitchFamily="49" charset="0"/>
              </a:rPr>
              <a:t> exit(EXIT_SUCCESS);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exit(EXIT_FAILURE);</a:t>
            </a:r>
          </a:p>
        </p:txBody>
      </p:sp>
    </p:spTree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1">
            <a:extLst>
              <a:ext uri="{FF2B5EF4-FFF2-40B4-BE49-F238E27FC236}">
                <a16:creationId xmlns:a16="http://schemas.microsoft.com/office/drawing/2014/main" id="{E6CCA666-C99D-4941-B3F8-AB21CBBD634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6.16</a:t>
            </a:r>
          </a:p>
        </p:txBody>
      </p:sp>
      <p:sp>
        <p:nvSpPr>
          <p:cNvPr id="126979" name="Subtitle 2">
            <a:extLst>
              <a:ext uri="{FF2B5EF4-FFF2-40B4-BE49-F238E27FC236}">
                <a16:creationId xmlns:a16="http://schemas.microsoft.com/office/drawing/2014/main" id="{485CFD8C-570F-851A-5151-79EE79910D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Stubs and Drivers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A34A8869-EB40-CFEA-E052-AC62CA9F0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Stubs and Drivers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DCBB8307-BF80-F7C2-5149-4709F6E07C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001000" cy="4724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Useful for testing and debugging program and function logic and design</a:t>
            </a:r>
            <a:endParaRPr lang="en-US" altLang="en-US" u="sng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u="sng"/>
              <a:t>Stub</a:t>
            </a:r>
            <a:r>
              <a:rPr lang="en-US" altLang="en-US"/>
              <a:t>: A dummy function used in place of an actual function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Usually displays a message indicating it was called.  May also display parameters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u="sng"/>
              <a:t>Driver</a:t>
            </a:r>
            <a:r>
              <a:rPr lang="en-US" altLang="en-US"/>
              <a:t>: A function that tests another function by calling it</a:t>
            </a:r>
            <a:endParaRPr lang="en-US" altLang="en-US" u="sng"/>
          </a:p>
          <a:p>
            <a:pPr lvl="1">
              <a:lnSpc>
                <a:spcPct val="90000"/>
              </a:lnSpc>
            </a:pPr>
            <a:r>
              <a:rPr lang="en-US" altLang="en-US"/>
              <a:t>Various arguments are passed and return values are tested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EC91A12E-3130-06E9-375E-5F7D81F5C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Calling a Function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80CB9975-4C30-39D9-76ED-48CAA5E34A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To call a function, use the function name followed by 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marL="201168" lvl="1" indent="0">
              <a:buClr>
                <a:srgbClr val="3333CC"/>
              </a:buClr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printHeading</a:t>
            </a:r>
            <a:r>
              <a:rPr lang="en-US" altLang="en-US" sz="2000" dirty="0">
                <a:latin typeface="Courier New" panose="02070309020205020404" pitchFamily="49" charset="0"/>
              </a:rPr>
              <a:t>();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When called, program executes the body of the called function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After the function terminates, execution resumes in the calling function at point of call.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872A4309-F916-4E35-D8C4-59FC2C5AC13C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Pr6-1.cpp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ownGrey-ENGR1400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nGrey-ENGR1400" id="{199556E3-E213-475B-96D9-0399347FB09B}" vid="{A2B44B86-ED6D-42DF-8B19-EB8429A694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BrownGrey-ENGR1400</Template>
  <TotalTime>1006</TotalTime>
  <Words>2688</Words>
  <Application>Microsoft Office PowerPoint</Application>
  <PresentationFormat>On-screen Show (4:3)</PresentationFormat>
  <Paragraphs>339</Paragraphs>
  <Slides>83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9" baseType="lpstr">
      <vt:lpstr>Arial</vt:lpstr>
      <vt:lpstr>Calibri</vt:lpstr>
      <vt:lpstr>Times New Roman</vt:lpstr>
      <vt:lpstr>Courier New</vt:lpstr>
      <vt:lpstr>Times</vt:lpstr>
      <vt:lpstr>BrownGrey-ENGR1400</vt:lpstr>
      <vt:lpstr>Chapter 6 Functions</vt:lpstr>
      <vt:lpstr>6.1</vt:lpstr>
      <vt:lpstr>Modular Programming</vt:lpstr>
      <vt:lpstr>PowerPoint Presentation</vt:lpstr>
      <vt:lpstr>6.2</vt:lpstr>
      <vt:lpstr>Defining and Calling Functions</vt:lpstr>
      <vt:lpstr>Function Definition</vt:lpstr>
      <vt:lpstr>Function Return Type</vt:lpstr>
      <vt:lpstr>Calling a Function</vt:lpstr>
      <vt:lpstr>Flow of Control in Program 6-1</vt:lpstr>
      <vt:lpstr>Calling Functions</vt:lpstr>
      <vt:lpstr>6.3</vt:lpstr>
      <vt:lpstr>Function Prototypes</vt:lpstr>
      <vt:lpstr>Prototype Notes</vt:lpstr>
      <vt:lpstr>6.4</vt:lpstr>
      <vt:lpstr>Sending Data into a Function</vt:lpstr>
      <vt:lpstr>A Function with a Parameter Variable</vt:lpstr>
      <vt:lpstr>Other Parameter Terminology</vt:lpstr>
      <vt:lpstr>Parameters, Prototypes, and Function Headers</vt:lpstr>
      <vt:lpstr>Function Call Notes</vt:lpstr>
      <vt:lpstr>Passing Multiple Arguments</vt:lpstr>
      <vt:lpstr>6.5</vt:lpstr>
      <vt:lpstr>Passing Data by Value</vt:lpstr>
      <vt:lpstr>Passing Information to Parameters by Value</vt:lpstr>
      <vt:lpstr>6.6</vt:lpstr>
      <vt:lpstr>Using Functions in  Menu-Driven Programs</vt:lpstr>
      <vt:lpstr>6.7</vt:lpstr>
      <vt:lpstr>The return Statement</vt:lpstr>
      <vt:lpstr>Performing Division in Program 6-11</vt:lpstr>
      <vt:lpstr>Performing Division in Program 6-11</vt:lpstr>
      <vt:lpstr>6.8</vt:lpstr>
      <vt:lpstr>Returning a Value From a Function</vt:lpstr>
      <vt:lpstr>Returning a Value From a Function</vt:lpstr>
      <vt:lpstr>A Value-Returning Function</vt:lpstr>
      <vt:lpstr>A Value-Returning Function</vt:lpstr>
      <vt:lpstr>Function Returning a Value in Program 6-12</vt:lpstr>
      <vt:lpstr>Function Returning a Value in Program 6-12</vt:lpstr>
      <vt:lpstr>Function Returning a Value in Program 6-12</vt:lpstr>
      <vt:lpstr>Another Example from Program 6-13</vt:lpstr>
      <vt:lpstr>Returning a Value From a Function</vt:lpstr>
      <vt:lpstr>6.9</vt:lpstr>
      <vt:lpstr>Returning a Boolean Value</vt:lpstr>
      <vt:lpstr>Returning a Boolean Value in Program 6-15</vt:lpstr>
      <vt:lpstr>Returning a Boolean Value in Program 6-15</vt:lpstr>
      <vt:lpstr>6.10</vt:lpstr>
      <vt:lpstr>Local and Global Variables</vt:lpstr>
      <vt:lpstr>Local Variables in Program 6-16</vt:lpstr>
      <vt:lpstr>Local Variables in Program 6-16</vt:lpstr>
      <vt:lpstr>Local Variables in Program 6-16</vt:lpstr>
      <vt:lpstr>Local Variable Lifetime</vt:lpstr>
      <vt:lpstr>Global Variables and                      Global Constants</vt:lpstr>
      <vt:lpstr>Global Variables and                      Global Constants</vt:lpstr>
      <vt:lpstr>Global Constants in Program 6-19</vt:lpstr>
      <vt:lpstr>Global Constants in Program 6-19</vt:lpstr>
      <vt:lpstr>Initializing Local and Global Variables</vt:lpstr>
      <vt:lpstr>6.11</vt:lpstr>
      <vt:lpstr>Static Local Variables</vt:lpstr>
      <vt:lpstr>Local Variables Do Not Retain Values Between Function calls in Program 6-21</vt:lpstr>
      <vt:lpstr>Local Variables Do Not Retain Values Between Function calls in Program 6-21</vt:lpstr>
      <vt:lpstr>A Different Approach, Using a Static Variable in Program 6-22</vt:lpstr>
      <vt:lpstr>PowerPoint Presentation</vt:lpstr>
      <vt:lpstr>PowerPoint Presentation</vt:lpstr>
      <vt:lpstr>6.12</vt:lpstr>
      <vt:lpstr>Default Arguments</vt:lpstr>
      <vt:lpstr>Default Arguments in Program 6-24</vt:lpstr>
      <vt:lpstr>Default Arguments in Program 6-24</vt:lpstr>
      <vt:lpstr>Default Arguments</vt:lpstr>
      <vt:lpstr>6.13</vt:lpstr>
      <vt:lpstr>Using Reference Variables as Parameters</vt:lpstr>
      <vt:lpstr>Passing by Reference</vt:lpstr>
      <vt:lpstr>PowerPoint Presentation</vt:lpstr>
      <vt:lpstr>Passing a Variable By Reference in Program 6-25</vt:lpstr>
      <vt:lpstr>Reference Variable Notes</vt:lpstr>
      <vt:lpstr>6.14</vt:lpstr>
      <vt:lpstr>Overloading Functions</vt:lpstr>
      <vt:lpstr>Function Overloading Examples</vt:lpstr>
      <vt:lpstr>Function Overloading</vt:lpstr>
      <vt:lpstr>Function Overloading</vt:lpstr>
      <vt:lpstr>6.15</vt:lpstr>
      <vt:lpstr>The exit() Function</vt:lpstr>
      <vt:lpstr>The exit() Function</vt:lpstr>
      <vt:lpstr>6.16</vt:lpstr>
      <vt:lpstr>Stubs and Drivers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Introduction to C++</dc:subject>
  <dc:creator>Tony Gaddis</dc:creator>
  <cp:lastModifiedBy>Michael Olson2</cp:lastModifiedBy>
  <cp:revision>119</cp:revision>
  <dcterms:created xsi:type="dcterms:W3CDTF">2011-02-16T20:47:20Z</dcterms:created>
  <dcterms:modified xsi:type="dcterms:W3CDTF">2022-10-19T21:21:19Z</dcterms:modified>
</cp:coreProperties>
</file>