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handoutMasterIdLst>
    <p:handoutMasterId r:id="rId64"/>
  </p:handoutMasterIdLst>
  <p:sldIdLst>
    <p:sldId id="347" r:id="rId2"/>
    <p:sldId id="262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5" r:id="rId19"/>
    <p:sldId id="286" r:id="rId20"/>
    <p:sldId id="289" r:id="rId21"/>
    <p:sldId id="290" r:id="rId22"/>
    <p:sldId id="291" r:id="rId23"/>
    <p:sldId id="292" r:id="rId24"/>
    <p:sldId id="295" r:id="rId25"/>
    <p:sldId id="296" r:id="rId26"/>
    <p:sldId id="297" r:id="rId27"/>
    <p:sldId id="298" r:id="rId28"/>
    <p:sldId id="300" r:id="rId29"/>
    <p:sldId id="301" r:id="rId30"/>
    <p:sldId id="306" r:id="rId31"/>
    <p:sldId id="307" r:id="rId32"/>
    <p:sldId id="308" r:id="rId33"/>
    <p:sldId id="309" r:id="rId34"/>
    <p:sldId id="349" r:id="rId35"/>
    <p:sldId id="310" r:id="rId36"/>
    <p:sldId id="311" r:id="rId37"/>
    <p:sldId id="312" r:id="rId38"/>
    <p:sldId id="313" r:id="rId39"/>
    <p:sldId id="314" r:id="rId40"/>
    <p:sldId id="317" r:id="rId41"/>
    <p:sldId id="318" r:id="rId42"/>
    <p:sldId id="321" r:id="rId43"/>
    <p:sldId id="322" r:id="rId44"/>
    <p:sldId id="323" r:id="rId45"/>
    <p:sldId id="324" r:id="rId46"/>
    <p:sldId id="325" r:id="rId47"/>
    <p:sldId id="326" r:id="rId48"/>
    <p:sldId id="339" r:id="rId49"/>
    <p:sldId id="340" r:id="rId50"/>
    <p:sldId id="341" r:id="rId51"/>
    <p:sldId id="327" r:id="rId52"/>
    <p:sldId id="328" r:id="rId53"/>
    <p:sldId id="348" r:id="rId54"/>
    <p:sldId id="329" r:id="rId55"/>
    <p:sldId id="330" r:id="rId56"/>
    <p:sldId id="331" r:id="rId57"/>
    <p:sldId id="332" r:id="rId58"/>
    <p:sldId id="333" r:id="rId59"/>
    <p:sldId id="334" r:id="rId60"/>
    <p:sldId id="342" r:id="rId61"/>
    <p:sldId id="335" r:id="rId62"/>
    <p:sldId id="336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EEC28-2FD6-48E3-98CC-9D8A47ECAE72}" v="32" dt="2023-02-27T21:22:37.2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184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0CFEEC28-2FD6-48E3-98CC-9D8A47ECAE72}"/>
    <pc:docChg chg="modSld">
      <pc:chgData name="Michael Olson2" userId="7fb21594-b682-4edc-9482-c69c6202f15f" providerId="ADAL" clId="{0CFEEC28-2FD6-48E3-98CC-9D8A47ECAE72}" dt="2023-03-03T21:10:03.242" v="64" actId="20577"/>
      <pc:docMkLst>
        <pc:docMk/>
      </pc:docMkLst>
      <pc:sldChg chg="modSp">
        <pc:chgData name="Michael Olson2" userId="7fb21594-b682-4edc-9482-c69c6202f15f" providerId="ADAL" clId="{0CFEEC28-2FD6-48E3-98CC-9D8A47ECAE72}" dt="2023-02-27T21:22:32.521" v="30" actId="14100"/>
        <pc:sldMkLst>
          <pc:docMk/>
          <pc:sldMk cId="0" sldId="309"/>
        </pc:sldMkLst>
        <pc:spChg chg="mod">
          <ac:chgData name="Michael Olson2" userId="7fb21594-b682-4edc-9482-c69c6202f15f" providerId="ADAL" clId="{0CFEEC28-2FD6-48E3-98CC-9D8A47ECAE72}" dt="2023-02-27T21:22:32.216" v="29" actId="1037"/>
          <ac:spMkLst>
            <pc:docMk/>
            <pc:sldMk cId="0" sldId="309"/>
            <ac:spMk id="53252" creationId="{989F8E93-4DD4-7EF4-E2D5-2783EEAB2A1C}"/>
          </ac:spMkLst>
        </pc:spChg>
        <pc:spChg chg="mod">
          <ac:chgData name="Michael Olson2" userId="7fb21594-b682-4edc-9482-c69c6202f15f" providerId="ADAL" clId="{0CFEEC28-2FD6-48E3-98CC-9D8A47ECAE72}" dt="2023-02-27T21:22:32.521" v="30" actId="14100"/>
          <ac:spMkLst>
            <pc:docMk/>
            <pc:sldMk cId="0" sldId="309"/>
            <ac:spMk id="53253" creationId="{9406B932-2CF8-2BC8-C7D4-6C68D9FA5E9A}"/>
          </ac:spMkLst>
        </pc:spChg>
        <pc:spChg chg="mod">
          <ac:chgData name="Michael Olson2" userId="7fb21594-b682-4edc-9482-c69c6202f15f" providerId="ADAL" clId="{0CFEEC28-2FD6-48E3-98CC-9D8A47ECAE72}" dt="2023-02-27T21:22:32.216" v="29" actId="1037"/>
          <ac:spMkLst>
            <pc:docMk/>
            <pc:sldMk cId="0" sldId="309"/>
            <ac:spMk id="53254" creationId="{616D079F-D9C9-38D8-DE5C-B0E952D0C2B3}"/>
          </ac:spMkLst>
        </pc:spChg>
      </pc:sldChg>
      <pc:sldChg chg="modSp mod">
        <pc:chgData name="Michael Olson2" userId="7fb21594-b682-4edc-9482-c69c6202f15f" providerId="ADAL" clId="{0CFEEC28-2FD6-48E3-98CC-9D8A47ECAE72}" dt="2023-03-03T21:10:03.242" v="64" actId="20577"/>
        <pc:sldMkLst>
          <pc:docMk/>
          <pc:sldMk cId="0" sldId="333"/>
        </pc:sldMkLst>
        <pc:spChg chg="mod">
          <ac:chgData name="Michael Olson2" userId="7fb21594-b682-4edc-9482-c69c6202f15f" providerId="ADAL" clId="{0CFEEC28-2FD6-48E3-98CC-9D8A47ECAE72}" dt="2023-03-03T21:10:03.242" v="64" actId="20577"/>
          <ac:spMkLst>
            <pc:docMk/>
            <pc:sldMk cId="0" sldId="333"/>
            <ac:spMk id="3" creationId="{95497EC0-3028-CDD1-9330-599DB187C213}"/>
          </ac:spMkLst>
        </pc:spChg>
      </pc:sldChg>
      <pc:sldChg chg="modSp mod">
        <pc:chgData name="Michael Olson2" userId="7fb21594-b682-4edc-9482-c69c6202f15f" providerId="ADAL" clId="{0CFEEC28-2FD6-48E3-98CC-9D8A47ECAE72}" dt="2023-02-27T21:22:46.166" v="51" actId="6549"/>
        <pc:sldMkLst>
          <pc:docMk/>
          <pc:sldMk cId="1306662198" sldId="349"/>
        </pc:sldMkLst>
        <pc:spChg chg="mod">
          <ac:chgData name="Michael Olson2" userId="7fb21594-b682-4edc-9482-c69c6202f15f" providerId="ADAL" clId="{0CFEEC28-2FD6-48E3-98CC-9D8A47ECAE72}" dt="2023-02-27T21:22:46.166" v="51" actId="6549"/>
          <ac:spMkLst>
            <pc:docMk/>
            <pc:sldMk cId="1306662198" sldId="349"/>
            <ac:spMk id="53252" creationId="{989F8E93-4DD4-7EF4-E2D5-2783EEAB2A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BC2123-183E-DD6C-4F41-AC8201D6E6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9ECD-C0B2-5213-11AD-48C59157F3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43752FA-65C8-4606-9112-2455DBC2DB48}" type="datetimeFigureOut">
              <a:rPr lang="en-US"/>
              <a:pPr>
                <a:defRPr/>
              </a:pPr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B25F-E721-765A-0688-270FE02A3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187F-3A5E-40DF-F7F4-E5AFDCB48A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1B8BE27-1FD1-43C9-996F-0D4D007ED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866A0-2CCF-4DA7-ABC8-3FFE936E68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5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4943E-A2AC-4536-AAA5-D0E1D76D28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1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966B7-8291-4261-BBA7-CFBC21E422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11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7B95F-288D-4E06-8776-58A61201EF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38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B118-414F-4531-8082-5CA0B12C5D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523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CE6AEC-DECB-4A6B-92BA-33ADC53D2F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5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3AF04-D425-4B5B-B806-786D89483C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F09F9-93AA-4116-8B19-A793FF4AF4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3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DE867-C8D7-4A3B-9469-AC3424C9FB4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40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C2FF814-F70C-4E0C-9C55-D185A0B71E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23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F52422-F69F-4D49-AFAE-37B213F87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50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E1BA4E-FEC5-4696-86B3-FE840F3246A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5EB77E44-3DC2-8632-E77A-BF83CE44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6423025"/>
            <a:ext cx="555148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69FA368E-8556-1994-9ADE-AB552975B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64045F72-B9F2-38E6-D5A1-F85F57521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98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Chapter 5</a:t>
            </a:r>
            <a:br>
              <a:rPr lang="en-US" sz="5200" dirty="0"/>
            </a:br>
            <a:r>
              <a:rPr lang="en-US" sz="5200" dirty="0"/>
              <a:t>Loops and Files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0D70-C843-775D-8D2B-5528B629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is</a:t>
            </a:r>
            <a:br>
              <a:rPr lang="en-US" dirty="0"/>
            </a:br>
            <a:r>
              <a:rPr lang="en-US" dirty="0"/>
              <a:t>a Pretest Loop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79A3A25-BC7C-210D-48B3-CE9597D9A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010400" cy="259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/>
              <a:t> is evaluated </a:t>
            </a:r>
            <a:r>
              <a:rPr lang="en-US" altLang="en-US" sz="2000" i="1" dirty="0"/>
              <a:t>before</a:t>
            </a:r>
            <a:r>
              <a:rPr lang="en-US" altLang="en-US" sz="2000" dirty="0"/>
              <a:t> the loop executes. The following loop will never execute: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>
                <a:latin typeface="Courier New" panose="02070309020205020404" pitchFamily="49" charset="0"/>
              </a:rPr>
              <a:t>int number = 6;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while (number &lt;= 5)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"Hello\n";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number++;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2AF7017-55EB-0E7A-CFA7-71A7D397E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Watch Out for Infinite Loops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70FBE74-D931-B4CE-EC53-80C319A25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loop must contain code to make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become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  <a:p>
            <a:r>
              <a:rPr lang="en-US" altLang="en-US" dirty="0"/>
              <a:t>Otherwise, the loop will have no way of stopping</a:t>
            </a:r>
          </a:p>
          <a:p>
            <a:r>
              <a:rPr lang="en-US" altLang="en-US" dirty="0"/>
              <a:t>Such a loop is called an </a:t>
            </a:r>
            <a:r>
              <a:rPr lang="en-US" altLang="en-US" i="1" dirty="0"/>
              <a:t>infinite loop</a:t>
            </a:r>
            <a:r>
              <a:rPr lang="en-US" altLang="en-US" dirty="0"/>
              <a:t>, because it will repeat an infinite number of times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4D87359-A9D6-DA40-B52B-3F572BDA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an Infinite Loop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9F560F-4489-1C88-673A-34FD81079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51063"/>
            <a:ext cx="6248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number = 1;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while (number &lt;= 5)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"Hello\n";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D1E4A45-555C-5FC9-00E6-A2E313C151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5.3</a:t>
            </a:r>
          </a:p>
        </p:txBody>
      </p:sp>
      <p:sp>
        <p:nvSpPr>
          <p:cNvPr id="22531" name="Subtitle 2">
            <a:extLst>
              <a:ext uri="{FF2B5EF4-FFF2-40B4-BE49-F238E27FC236}">
                <a16:creationId xmlns:a16="http://schemas.microsoft.com/office/drawing/2014/main" id="{975FF909-F576-7998-2BB7-904B959D9D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 for Input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BD4F-A383-A828-A8AB-1620966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for                 Input Validation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026AD0D0-8F68-B9EA-DF33-2CBD51E0F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Input validation is the process of inspecting data that is given to the program as input and determining whether it is valid.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 can be used to create input routines that reject invalid data, and repeat until valid data is entered.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1708-5D85-6AFE-50C3-2CF87905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-16" charset="0"/>
              </a:rPr>
              <a:t>while</a:t>
            </a:r>
            <a:r>
              <a:rPr lang="en-US" dirty="0"/>
              <a:t> Loop for                 Input Validation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CDC4014-2902-1A02-24EC-B0097169B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Here's the general approach, in pseudocode: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9A904EB-B29F-6C7D-4C1C-26615EA79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971800"/>
            <a:ext cx="56769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Read an item of input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While the input is invalid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Display an error message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     Read the input again</a:t>
            </a:r>
            <a:br>
              <a:rPr lang="en-US" altLang="en-US" i="1">
                <a:latin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</a:rPr>
              <a:t>End While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9C53379-3DC1-114E-6C48-CEC16FD71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Input Validation Example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5AEFD47A-2DCD-792E-6F9E-F09AC38B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09800"/>
            <a:ext cx="82296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"Enter a number less than 10: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(number &gt;=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"Invalid Entry!"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&lt;&lt; "Enter a number less than 10: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 &gt;&gt; 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8B07870B-339D-7761-FAC0-23E4177A6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Flowchart for Input Validation</a:t>
            </a:r>
          </a:p>
        </p:txBody>
      </p:sp>
      <p:pic>
        <p:nvPicPr>
          <p:cNvPr id="26627" name="Picture 3" descr="0504sowc copy">
            <a:extLst>
              <a:ext uri="{FF2B5EF4-FFF2-40B4-BE49-F238E27FC236}">
                <a16:creationId xmlns:a16="http://schemas.microsoft.com/office/drawing/2014/main" id="{57B42EEF-E98C-F5DD-B157-2CDA0AFAB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817688"/>
            <a:ext cx="54673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C12EF14-72CC-A320-615F-79B503AC35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5.4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0BDA040A-F81B-956B-A031-11998C2E1E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Counters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6C1F01F-50A4-CA12-E83D-DCE8F5F1D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Counters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403E75D-8098-3A83-DBF3-ADD1EDEF0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Counter</a:t>
            </a:r>
            <a:r>
              <a:rPr lang="en-US" altLang="en-US" dirty="0"/>
              <a:t>: a variable that is incremented or decremented each time a loop repeats</a:t>
            </a:r>
          </a:p>
          <a:p>
            <a:r>
              <a:rPr lang="en-US" altLang="en-US" dirty="0"/>
              <a:t>Can be used to control execution of the loop (also known as the </a:t>
            </a:r>
            <a:r>
              <a:rPr lang="en-US" altLang="en-US" i="1" u="sng" dirty="0"/>
              <a:t>loop control variable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Must be initialized before entering loop</a:t>
            </a:r>
            <a:endParaRPr lang="en-US" altLang="en-US" u="sng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EF42C4F-606A-4DAF-0C64-ACE9E3574DD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Pr5-6.cpp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DE4ADE-888F-A9AE-A45F-2845FA896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Increment and Decrement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B02C61-C6F9-B8B9-9868-B23A0F659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++ is the increment operator.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It adds one to a variable.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++; </a:t>
            </a:r>
            <a:r>
              <a:rPr lang="en-US" altLang="en-US" sz="2000" dirty="0"/>
              <a:t>is the same as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+ 1;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++ can be used before (prefix) or after (postfix) a variable: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++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    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++;</a:t>
            </a:r>
          </a:p>
          <a:p>
            <a:pPr eaLnBrk="1" hangingPunct="1"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5381728-D75C-21C8-6656-1AEB5D16A2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5.5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0184C940-7CAE-392D-0966-98F5B38223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BB3DDAB-F131-815A-DB42-9437CA125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do-while</a:t>
            </a:r>
            <a:r>
              <a:rPr lang="en-US" altLang="en-US"/>
              <a:t> Loop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A0E8EDAE-544E-FE08-4AEF-D926EB4B9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: a pretest loop – test the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, then execute the loop if true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: a posttest loop – execute the loop, then test the </a:t>
            </a:r>
            <a:r>
              <a:rPr lang="en-US" altLang="en-US" dirty="0">
                <a:latin typeface="Courier New" panose="02070309020205020404" pitchFamily="49" charset="0"/>
              </a:rPr>
              <a:t>expression</a:t>
            </a:r>
            <a:endParaRPr lang="en-US" altLang="en-US" dirty="0"/>
          </a:p>
          <a:p>
            <a:r>
              <a:rPr lang="en-US" altLang="en-US" dirty="0"/>
              <a:t>General Format:</a:t>
            </a:r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000" dirty="0">
                <a:latin typeface="Courier New" panose="02070309020205020404" pitchFamily="49" charset="0"/>
              </a:rPr>
              <a:t>;  // or block in { }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while (</a:t>
            </a:r>
            <a:r>
              <a:rPr lang="en-US" altLang="en-US" sz="2000" i="1" dirty="0">
                <a:latin typeface="Courier New" panose="02070309020205020404" pitchFamily="49" charset="0"/>
              </a:rPr>
              <a:t>expression</a:t>
            </a:r>
            <a:r>
              <a:rPr lang="en-US" altLang="en-US" sz="2000" dirty="0">
                <a:latin typeface="Courier New" panose="02070309020205020404" pitchFamily="49" charset="0"/>
              </a:rPr>
              <a:t>);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Note that a semicolon is required after 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75352ED-367B-0B3F-CB83-336ED7E5D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Logic of a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pic>
        <p:nvPicPr>
          <p:cNvPr id="34819" name="Picture 3" descr="0506sowc copy">
            <a:extLst>
              <a:ext uri="{FF2B5EF4-FFF2-40B4-BE49-F238E27FC236}">
                <a16:creationId xmlns:a16="http://schemas.microsoft.com/office/drawing/2014/main" id="{C4CE3A71-39D6-77E5-0088-D89F2F7A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524000"/>
            <a:ext cx="30226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A1E0015-D5D8-6789-EFDF-1A0613642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</a:t>
            </a:r>
            <a:r>
              <a:rPr lang="en-US" altLang="en-US">
                <a:latin typeface="Courier New" panose="02070309020205020404" pitchFamily="49" charset="0"/>
              </a:rPr>
              <a:t>do</a:t>
            </a:r>
            <a:r>
              <a:rPr lang="en-US" altLang="en-US"/>
              <a:t>-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67E7CB1D-9CBD-71CF-6D71-8542495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5791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int x = 1;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</a:rPr>
              <a:t> &lt;&lt; x &lt;&lt; </a:t>
            </a:r>
            <a:r>
              <a:rPr lang="en-US" altLang="en-US" sz="2400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</a:rPr>
              <a:t>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} while(x &lt; 0);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C864807C-2860-B262-8142-FA2481AA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077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Although the test expression is false, this loop will execute one time because </a:t>
            </a:r>
            <a:r>
              <a:rPr lang="en-US" altLang="en-US" sz="2000" dirty="0">
                <a:latin typeface="Courier New" panose="02070309020205020404" pitchFamily="49" charset="0"/>
              </a:rPr>
              <a:t>do</a:t>
            </a:r>
            <a:r>
              <a:rPr lang="en-US" altLang="en-US" sz="2000" dirty="0"/>
              <a:t>-</a:t>
            </a:r>
            <a:r>
              <a:rPr lang="en-US" altLang="en-US" sz="2000" dirty="0">
                <a:latin typeface="Courier New" panose="02070309020205020404" pitchFamily="49" charset="0"/>
              </a:rPr>
              <a:t>while</a:t>
            </a:r>
            <a:r>
              <a:rPr lang="en-US" altLang="en-US" sz="2000" dirty="0"/>
              <a:t> is a posttest loop.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D1AEA44B-4DA6-DAB4-58FD-7BBF904838C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Pr5-7.cpp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C7A1887-3D3E-71FB-CEFE-E4532A8D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do-while</a:t>
            </a:r>
            <a:r>
              <a:rPr lang="en-US" altLang="en-US"/>
              <a:t> Loop Notes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86C896D-213C-95CE-AFB6-A06586564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Loop always executes at least once</a:t>
            </a:r>
          </a:p>
          <a:p>
            <a:r>
              <a:rPr lang="en-US" altLang="en-US" dirty="0"/>
              <a:t>Execution continues as long as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stops repetition when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becomes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endParaRPr lang="en-US" altLang="en-US" dirty="0"/>
          </a:p>
          <a:p>
            <a:r>
              <a:rPr lang="en-US" altLang="en-US" dirty="0"/>
              <a:t>Useful in menu-driven programs to bring user back to menu to make another choice (</a:t>
            </a:r>
            <a:r>
              <a:rPr lang="en-US" altLang="en-US" i="1" dirty="0"/>
              <a:t>see </a:t>
            </a:r>
            <a:r>
              <a:rPr lang="en-US" altLang="en-US" dirty="0"/>
              <a:t>Program 5-8 </a:t>
            </a:r>
            <a:r>
              <a:rPr lang="en-US" altLang="en-US" i="1" dirty="0"/>
              <a:t>on pages </a:t>
            </a:r>
            <a:r>
              <a:rPr lang="en-US" altLang="en-US" dirty="0"/>
              <a:t>245-246)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E04AA64-755E-E124-7E6B-ADC860F0EB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5.6</a:t>
            </a:r>
          </a:p>
        </p:txBody>
      </p:sp>
      <p:sp>
        <p:nvSpPr>
          <p:cNvPr id="39939" name="Subtitle 2">
            <a:extLst>
              <a:ext uri="{FF2B5EF4-FFF2-40B4-BE49-F238E27FC236}">
                <a16:creationId xmlns:a16="http://schemas.microsoft.com/office/drawing/2014/main" id="{55D7F0A3-BDA9-D00E-12FB-3C31E23AFB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371A101D-47B4-467B-6704-BEBFF3F1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C9347BF-69A6-5A17-CBED-272541E8F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Useful for loops controlled by a counter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General Format:</a:t>
            </a:r>
            <a:br>
              <a:rPr lang="en-US" altLang="en-US" sz="2800" dirty="0"/>
            </a:br>
            <a:endParaRPr lang="en-US" altLang="en-US" sz="2800" dirty="0"/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for(</a:t>
            </a:r>
            <a:r>
              <a:rPr lang="en-US" altLang="en-US" sz="2400" i="1" dirty="0">
                <a:latin typeface="Courier New" panose="02070309020205020404" pitchFamily="49" charset="0"/>
              </a:rPr>
              <a:t>initialization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  <a:r>
              <a:rPr lang="en-US" altLang="en-US" sz="2400" i="1" dirty="0">
                <a:latin typeface="Courier New" panose="02070309020205020404" pitchFamily="49" charset="0"/>
              </a:rPr>
              <a:t>test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  <a:r>
              <a:rPr lang="en-US" altLang="en-US" sz="2400" i="1" dirty="0">
                <a:latin typeface="Courier New" panose="02070309020205020404" pitchFamily="49" charset="0"/>
              </a:rPr>
              <a:t>update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</a:t>
            </a:r>
            <a:r>
              <a:rPr lang="en-US" altLang="en-US" sz="2400" i="1" dirty="0">
                <a:latin typeface="Courier New" panose="02070309020205020404" pitchFamily="49" charset="0"/>
              </a:rPr>
              <a:t>statement</a:t>
            </a:r>
            <a:r>
              <a:rPr lang="en-US" altLang="en-US" sz="2400" dirty="0">
                <a:latin typeface="Courier New" panose="02070309020205020404" pitchFamily="49" charset="0"/>
              </a:rPr>
              <a:t>; // or block in { }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r>
              <a:rPr lang="en-US" altLang="en-US" sz="2800" dirty="0"/>
              <a:t>No semicolon after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altLang="en-US" sz="2800" dirty="0"/>
              <a:t> expression or after the 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endParaRPr lang="en-US" altLang="en-US" sz="28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334ED80-95C8-67B4-4BEC-61A7416CA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4420D-FC92-BEA0-1F79-E439AC7D5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Font typeface="Times" pitchFamily="-16" charset="0"/>
              <a:buNone/>
              <a:defRPr/>
            </a:pPr>
            <a:r>
              <a:rPr lang="en-US" sz="2400" dirty="0">
                <a:latin typeface="Courier New" pitchFamily="-16" charset="0"/>
              </a:rPr>
              <a:t>for(</a:t>
            </a:r>
            <a:r>
              <a:rPr lang="en-US" sz="2400" i="1" dirty="0">
                <a:latin typeface="Courier New" pitchFamily="-16" charset="0"/>
              </a:rPr>
              <a:t>initialization</a:t>
            </a:r>
            <a:r>
              <a:rPr lang="en-US" sz="2400" dirty="0">
                <a:latin typeface="Courier New" pitchFamily="-16" charset="0"/>
              </a:rPr>
              <a:t>; </a:t>
            </a:r>
            <a:r>
              <a:rPr lang="en-US" sz="2400" i="1" dirty="0">
                <a:latin typeface="Courier New" pitchFamily="-16" charset="0"/>
              </a:rPr>
              <a:t>test</a:t>
            </a:r>
            <a:r>
              <a:rPr lang="en-US" sz="2400" dirty="0">
                <a:latin typeface="Courier New" pitchFamily="-16" charset="0"/>
              </a:rPr>
              <a:t>; </a:t>
            </a:r>
            <a:r>
              <a:rPr lang="en-US" sz="2400" i="1" dirty="0">
                <a:latin typeface="Courier New" pitchFamily="-16" charset="0"/>
              </a:rPr>
              <a:t>update</a:t>
            </a:r>
            <a:r>
              <a:rPr lang="en-US" sz="2400" dirty="0">
                <a:latin typeface="Courier New" pitchFamily="-16" charset="0"/>
              </a:rPr>
              <a:t>)</a:t>
            </a:r>
          </a:p>
          <a:p>
            <a:pPr marL="990600" lvl="1" indent="-533400">
              <a:buFontTx/>
              <a:buNone/>
              <a:defRPr/>
            </a:pPr>
            <a:r>
              <a:rPr lang="en-US" sz="2400" dirty="0">
                <a:latin typeface="Courier New" pitchFamily="-16" charset="0"/>
              </a:rPr>
              <a:t>		</a:t>
            </a:r>
            <a:r>
              <a:rPr lang="en-US" sz="2400" i="1" dirty="0">
                <a:latin typeface="Courier New" pitchFamily="-16" charset="0"/>
              </a:rPr>
              <a:t>statement</a:t>
            </a:r>
            <a:r>
              <a:rPr lang="en-US" sz="2400" dirty="0">
                <a:latin typeface="Courier New" pitchFamily="-16" charset="0"/>
              </a:rPr>
              <a:t>; // or block in { }</a:t>
            </a:r>
            <a:br>
              <a:rPr lang="en-US" sz="2400" dirty="0">
                <a:latin typeface="Courier New" pitchFamily="-16" charset="0"/>
              </a:rPr>
            </a:br>
            <a:endParaRPr lang="en-US" sz="2200" dirty="0"/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Perform </a:t>
            </a:r>
            <a:r>
              <a:rPr lang="en-US" sz="2200" i="1" dirty="0">
                <a:latin typeface="Courier New" pitchFamily="-16" charset="0"/>
              </a:rPr>
              <a:t>initialization</a:t>
            </a:r>
            <a:endParaRPr lang="en-US" sz="2200" i="1" baseline="30000" dirty="0"/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Evaluate </a:t>
            </a:r>
            <a:r>
              <a:rPr lang="en-US" sz="2200" i="1" dirty="0">
                <a:latin typeface="Courier New" pitchFamily="-16" charset="0"/>
              </a:rPr>
              <a:t>test</a:t>
            </a:r>
            <a:r>
              <a:rPr lang="en-US" sz="2200" dirty="0"/>
              <a:t> expression  </a:t>
            </a:r>
          </a:p>
          <a:p>
            <a:pPr lvl="4">
              <a:defRPr/>
            </a:pPr>
            <a:r>
              <a:rPr lang="en-US" sz="2000" dirty="0"/>
              <a:t>If </a:t>
            </a:r>
            <a:r>
              <a:rPr lang="en-US" sz="2000" dirty="0">
                <a:latin typeface="Courier New" pitchFamily="-16" charset="0"/>
              </a:rPr>
              <a:t>true</a:t>
            </a:r>
            <a:r>
              <a:rPr lang="en-US" sz="2000" dirty="0"/>
              <a:t>, execute </a:t>
            </a:r>
            <a:r>
              <a:rPr lang="en-US" sz="2000" i="1" dirty="0">
                <a:latin typeface="Courier New" pitchFamily="-16" charset="0"/>
              </a:rPr>
              <a:t>statement</a:t>
            </a:r>
            <a:endParaRPr lang="en-US" sz="2000" i="1" dirty="0"/>
          </a:p>
          <a:p>
            <a:pPr lvl="4">
              <a:defRPr/>
            </a:pPr>
            <a:r>
              <a:rPr lang="en-US" sz="2000" dirty="0"/>
              <a:t>If </a:t>
            </a:r>
            <a:r>
              <a:rPr lang="en-US" sz="2000" dirty="0">
                <a:latin typeface="Courier New" pitchFamily="-16" charset="0"/>
              </a:rPr>
              <a:t>false</a:t>
            </a:r>
            <a:r>
              <a:rPr lang="en-US" sz="2000" dirty="0"/>
              <a:t>, terminate loop execution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  <a:defRPr/>
            </a:pPr>
            <a:r>
              <a:rPr lang="en-US" sz="2200" dirty="0"/>
              <a:t>Execute </a:t>
            </a:r>
            <a:r>
              <a:rPr lang="en-US" sz="2200" i="1" dirty="0">
                <a:latin typeface="Courier New" pitchFamily="-16" charset="0"/>
              </a:rPr>
              <a:t>update</a:t>
            </a:r>
            <a:r>
              <a:rPr lang="en-US" sz="2200" dirty="0"/>
              <a:t>, then re-evaluate </a:t>
            </a:r>
            <a:r>
              <a:rPr lang="en-US" sz="2200" i="1" dirty="0">
                <a:latin typeface="Courier New" pitchFamily="-16" charset="0"/>
              </a:rPr>
              <a:t>test</a:t>
            </a:r>
            <a:r>
              <a:rPr lang="en-US" sz="2200" dirty="0"/>
              <a:t> expression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04FA-D69D-9565-0951-5E210622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 - Example</a:t>
            </a:r>
            <a:endParaRPr lang="en-US" dirty="0"/>
          </a:p>
        </p:txBody>
      </p:sp>
      <p:pic>
        <p:nvPicPr>
          <p:cNvPr id="44035" name="Picture 3" descr="0507sowc copy">
            <a:extLst>
              <a:ext uri="{FF2B5EF4-FFF2-40B4-BE49-F238E27FC236}">
                <a16:creationId xmlns:a16="http://schemas.microsoft.com/office/drawing/2014/main" id="{465231A5-8DC6-65AC-5AEC-FFC7F2594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376488"/>
            <a:ext cx="7835900" cy="26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82B1-1078-11B8-5D0F-3E202972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Flowchart for the Previous Example</a:t>
            </a:r>
          </a:p>
        </p:txBody>
      </p:sp>
      <p:pic>
        <p:nvPicPr>
          <p:cNvPr id="45059" name="Picture 3" descr="0508sowc copy">
            <a:extLst>
              <a:ext uri="{FF2B5EF4-FFF2-40B4-BE49-F238E27FC236}">
                <a16:creationId xmlns:a16="http://schemas.microsoft.com/office/drawing/2014/main" id="{EB0BCE91-4043-2EE3-EA57-047E2E36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1849438"/>
            <a:ext cx="6502400" cy="348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3633218E-7D31-D079-05C5-8CD178249A6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5_06_ForLoop.cpp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48D7-0027-E0AE-B0F0-536F70CC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Increment and Decrement</a:t>
            </a:r>
            <a:br>
              <a:rPr lang="en-US" dirty="0"/>
            </a:br>
            <a:r>
              <a:rPr lang="en-US" dirty="0"/>
              <a:t>Operators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93D8C42-38D9-D437-8F12-D86071A06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is the decrement operator.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It subtracts one from a variable.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--; </a:t>
            </a:r>
            <a:r>
              <a:rPr lang="en-US" altLang="en-US" sz="2000" dirty="0"/>
              <a:t>is the same as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 - 1;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endParaRPr lang="en-US" altLang="en-US" sz="2000" dirty="0">
              <a:latin typeface="Courier New" panose="02070309020205020404" pitchFamily="49" charset="0"/>
            </a:endParaRPr>
          </a:p>
          <a:p>
            <a:r>
              <a:rPr lang="en-US" altLang="en-US" b="1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 can be also used before (prefix) or after (postfix) a variable: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--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;    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r>
              <a:rPr lang="en-US" altLang="en-US" sz="2000" dirty="0">
                <a:latin typeface="Courier New" panose="02070309020205020404" pitchFamily="49" charset="0"/>
              </a:rPr>
              <a:t>--;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C215A22-B4BA-85B5-F915-E5410A6C62D8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275342A-5BB4-55E3-5A7A-8D1C1A66B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36E9AA5-A859-E733-22B8-144FDA5CB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any situation that clearly requires</a:t>
            </a:r>
          </a:p>
          <a:p>
            <a:pPr lvl="1"/>
            <a:r>
              <a:rPr lang="en-US" altLang="en-US" dirty="0"/>
              <a:t>an initialization</a:t>
            </a:r>
          </a:p>
          <a:p>
            <a:pPr lvl="1"/>
            <a:r>
              <a:rPr lang="en-US" altLang="en-US" dirty="0"/>
              <a:t>a false condition to stop the loop</a:t>
            </a:r>
          </a:p>
          <a:p>
            <a:pPr lvl="1"/>
            <a:r>
              <a:rPr lang="en-US" altLang="en-US" dirty="0"/>
              <a:t>an update to occur at the end of each iteration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B3979F5-850D-01E9-1943-5B3325ECD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is a Pretest Loop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F7DDB1C4-5FD1-0C17-8D39-67004FF7C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for loop tests its test expression before each iteration, so it is a pretest loop.</a:t>
            </a:r>
          </a:p>
          <a:p>
            <a:r>
              <a:rPr lang="en-US" altLang="en-US" dirty="0"/>
              <a:t>The following loop will never iterate: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</a:rPr>
              <a:t>for (count = 11; count &lt;= 10; count++)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"Hello"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572E340-3C75-69F1-59FD-DF2BDF94A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3352-A599-6881-C197-C1F0A5343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You can have multiple statements in the </a:t>
            </a:r>
            <a:r>
              <a:rPr lang="en-US" sz="2400" i="1" dirty="0">
                <a:latin typeface="Courier New" pitchFamily="-16" charset="0"/>
              </a:rPr>
              <a:t>initialization</a:t>
            </a:r>
            <a:r>
              <a:rPr lang="en-US" sz="2400" dirty="0"/>
              <a:t> expression. Separate the statements with a comma:</a:t>
            </a:r>
            <a:br>
              <a:rPr lang="en-US" sz="36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50D42522-AE0D-183A-5634-05585B3E0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95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Initialization Expression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964C6D51-08FE-B9F7-22BA-4EC4B4A29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399" y="3657599"/>
            <a:ext cx="1203959" cy="304801"/>
          </a:xfrm>
          <a:prstGeom prst="rect">
            <a:avLst/>
          </a:prstGeom>
          <a:noFill/>
          <a:ln w="28575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976F5BAC-FD8A-8C8C-4D1C-E0B5FD1672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276600"/>
            <a:ext cx="381000" cy="22860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47B249C-BA74-D0B7-97C4-4E3ABFE84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4662-48E5-E869-DCF6-87B8BFD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You can also have multiple statements in the </a:t>
            </a:r>
            <a:r>
              <a:rPr lang="en-US" sz="2400" i="1" dirty="0">
                <a:latin typeface="Courier New" pitchFamily="-16" charset="0"/>
              </a:rPr>
              <a:t>test</a:t>
            </a:r>
            <a:r>
              <a:rPr lang="en-US" sz="2400" dirty="0"/>
              <a:t> expression. Separate the statements with a comma:</a:t>
            </a:r>
            <a:br>
              <a:rPr lang="en-US" sz="24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x++, y++)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989F8E93-4DD4-7EF4-E2D5-2783EEAB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Test Expression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9406B932-2CF8-2BC8-C7D4-6C68D9FA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87710"/>
            <a:ext cx="1143000" cy="369889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616D079F-D9C9-38D8-DE5C-B0E952D0C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3036888"/>
            <a:ext cx="533400" cy="30839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47B249C-BA74-D0B7-97C4-4E3ABFE84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F4662-48E5-E869-DCF6-87B8BFD5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You can also have multiple statements in the </a:t>
            </a:r>
            <a:r>
              <a:rPr lang="en-US" sz="2400" i="1" dirty="0">
                <a:latin typeface="Courier New" pitchFamily="-16" charset="0"/>
              </a:rPr>
              <a:t>test</a:t>
            </a:r>
            <a:r>
              <a:rPr lang="en-US" sz="2400" dirty="0"/>
              <a:t> expression. Separate the statements with a comma:</a:t>
            </a:r>
            <a:br>
              <a:rPr lang="en-US" sz="2400" dirty="0"/>
            </a:br>
            <a:br>
              <a:rPr lang="en-US" sz="3600" dirty="0"/>
            </a:br>
            <a:r>
              <a:rPr lang="en-US" dirty="0" err="1">
                <a:latin typeface="Courier New" pitchFamily="-16" charset="0"/>
              </a:rPr>
              <a:t>int</a:t>
            </a:r>
            <a:r>
              <a:rPr lang="en-US" dirty="0">
                <a:latin typeface="Courier New" pitchFamily="-16" charset="0"/>
              </a:rPr>
              <a:t> x, y;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for (x=1, y=1; x &lt;= 5; x++, y++)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{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</a:t>
            </a:r>
            <a:r>
              <a:rPr lang="en-US" dirty="0" err="1">
                <a:latin typeface="Courier New" pitchFamily="-16" charset="0"/>
              </a:rPr>
              <a:t>cout</a:t>
            </a:r>
            <a:r>
              <a:rPr lang="en-US" dirty="0">
                <a:latin typeface="Courier New" pitchFamily="-16" charset="0"/>
              </a:rPr>
              <a:t> &lt;&lt; x &lt;&lt; " plus " &lt;&lt; y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" equals " &lt;&lt; (</a:t>
            </a:r>
            <a:r>
              <a:rPr lang="en-US" dirty="0" err="1">
                <a:latin typeface="Courier New" pitchFamily="-16" charset="0"/>
              </a:rPr>
              <a:t>x+y</a:t>
            </a:r>
            <a:r>
              <a:rPr lang="en-US" dirty="0">
                <a:latin typeface="Courier New" pitchFamily="-16" charset="0"/>
              </a:rPr>
              <a:t>)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        &lt;&lt; </a:t>
            </a:r>
            <a:r>
              <a:rPr lang="en-US" dirty="0" err="1">
                <a:latin typeface="Courier New" pitchFamily="-16" charset="0"/>
              </a:rPr>
              <a:t>endl</a:t>
            </a:r>
            <a:r>
              <a:rPr lang="en-US" dirty="0">
                <a:latin typeface="Courier New" pitchFamily="-16" charset="0"/>
              </a:rPr>
              <a:t>;</a:t>
            </a:r>
            <a:br>
              <a:rPr lang="en-US" dirty="0">
                <a:latin typeface="Courier New" pitchFamily="-16" charset="0"/>
              </a:rPr>
            </a:br>
            <a:r>
              <a:rPr lang="en-US" dirty="0">
                <a:latin typeface="Courier New" pitchFamily="-16" charset="0"/>
              </a:rPr>
              <a:t>}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989F8E93-4DD4-7EF4-E2D5-2783EEAB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67000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rgbClr val="FA8218"/>
                </a:solidFill>
              </a:rPr>
              <a:t>Update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9406B932-2CF8-2BC8-C7D4-6C68D9FA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87710"/>
            <a:ext cx="1295400" cy="369889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616D079F-D9C9-38D8-DE5C-B0E952D0C2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036888"/>
            <a:ext cx="533400" cy="308390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2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813CB5E6-CCED-E6CD-9134-0AB53D363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7D9FD2DF-A8BF-4CD2-5412-9297CBBEE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omit the </a:t>
            </a:r>
            <a:r>
              <a:rPr lang="en-US" altLang="en-US" i="1" dirty="0">
                <a:latin typeface="Courier New" panose="02070309020205020404" pitchFamily="49" charset="0"/>
              </a:rPr>
              <a:t>initialization</a:t>
            </a:r>
            <a:r>
              <a:rPr lang="en-US" altLang="en-US" dirty="0"/>
              <a:t> expression if it has already been done:</a:t>
            </a:r>
            <a:br>
              <a:rPr lang="en-US" altLang="en-US" dirty="0"/>
            </a:b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dirty="0">
                <a:latin typeface="Courier New" panose="02070309020205020404" pitchFamily="49" charset="0"/>
              </a:rPr>
              <a:t>int sum = 0, num = 1;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for (; num &lt;= 10; num++)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sum += num;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55D2969A-A0FA-F5A6-3BDE-001B856EB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for</a:t>
            </a:r>
            <a:r>
              <a:rPr lang="en-US" altLang="en-US"/>
              <a:t> Loop - Modifications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284AF74-BD45-E993-52BE-3D503F20C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declare variables in the </a:t>
            </a:r>
            <a:r>
              <a:rPr lang="en-US" altLang="en-US" i="1" dirty="0">
                <a:latin typeface="Courier New" panose="02070309020205020404" pitchFamily="49" charset="0"/>
              </a:rPr>
              <a:t>initialization </a:t>
            </a:r>
            <a:r>
              <a:rPr lang="en-US" altLang="en-US" dirty="0"/>
              <a:t>expression:</a:t>
            </a:r>
            <a:br>
              <a:rPr lang="en-US" altLang="en-US" dirty="0"/>
            </a:br>
            <a:endParaRPr lang="en-US" altLang="en-US" dirty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sum = 0;</a:t>
            </a:r>
            <a:endParaRPr lang="en-US" altLang="en-US" dirty="0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for (int num = 0; num &lt;= 10; num++)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sum += num;</a:t>
            </a:r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Clr>
                <a:srgbClr val="3333CC"/>
              </a:buClr>
            </a:pPr>
            <a:r>
              <a:rPr lang="en-US" altLang="en-US" dirty="0"/>
              <a:t>The scope of the variable </a:t>
            </a:r>
            <a:r>
              <a:rPr lang="en-US" altLang="en-US" dirty="0">
                <a:latin typeface="Courier New" panose="02070309020205020404" pitchFamily="49" charset="0"/>
              </a:rPr>
              <a:t>num</a:t>
            </a:r>
            <a:r>
              <a:rPr lang="en-US" altLang="en-US" dirty="0"/>
              <a:t> is 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52EF675-31AA-28D4-2A7F-C7A930E9AE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5.7</a:t>
            </a:r>
          </a:p>
        </p:txBody>
      </p:sp>
      <p:sp>
        <p:nvSpPr>
          <p:cNvPr id="56323" name="Subtitle 2">
            <a:extLst>
              <a:ext uri="{FF2B5EF4-FFF2-40B4-BE49-F238E27FC236}">
                <a16:creationId xmlns:a16="http://schemas.microsoft.com/office/drawing/2014/main" id="{54D5BD5A-409C-C6B6-BC5D-B96D6FCCBF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Keeping a Running Total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BEBB08CB-0333-C191-5B53-5F9875754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Keeping a Running Total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DCADEEBA-F632-59F4-4B0B-3450E946A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400" u="sng" dirty="0"/>
              <a:t>running total</a:t>
            </a:r>
            <a:r>
              <a:rPr lang="en-US" altLang="en-US" sz="2400" dirty="0"/>
              <a:t>: accumulated sum of numbers from each repetition of loop</a:t>
            </a:r>
          </a:p>
          <a:p>
            <a:pPr>
              <a:lnSpc>
                <a:spcPct val="80000"/>
              </a:lnSpc>
            </a:pPr>
            <a:r>
              <a:rPr lang="en-US" altLang="en-US" sz="2400" u="sng" dirty="0"/>
              <a:t>accumulator</a:t>
            </a:r>
            <a:r>
              <a:rPr lang="en-US" altLang="en-US" sz="2400" dirty="0"/>
              <a:t>: variable that holds running total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sum=0, num=1; // sum is the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(num &lt;= 10) // accumulator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	  sum += num;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num++;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"Sum of numbers 1 </a:t>
            </a:r>
            <a:r>
              <a:rPr lang="en-US" altLang="en-US" sz="2000" dirty="0"/>
              <a:t>–</a:t>
            </a:r>
            <a:r>
              <a:rPr lang="en-US" altLang="en-US" sz="2000" dirty="0">
                <a:latin typeface="Courier New" panose="02070309020205020404" pitchFamily="49" charset="0"/>
              </a:rPr>
              <a:t> 10 is"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&lt;&lt; sum &lt;&lt; 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05E7-898B-E0AF-9AFE-4924D007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Logic for Keeping a Running Total</a:t>
            </a:r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20C3679C-A6B0-A126-023B-4A439E20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676400"/>
            <a:ext cx="7451725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0C0528C9-7762-4407-3153-FC6A8914FCD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Pr5-12.cpp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3B4F0B2-1D36-D56C-EDE7-ABE5849BD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vs. Postfix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D6E22C16-75D6-620A-4683-34C1EE465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++ </a:t>
            </a:r>
            <a:r>
              <a:rPr lang="en-US" altLang="en-US" dirty="0"/>
              <a:t>and</a:t>
            </a:r>
            <a:r>
              <a:rPr lang="en-US" altLang="en-US" dirty="0">
                <a:latin typeface="Courier New" panose="02070309020205020404" pitchFamily="49" charset="0"/>
              </a:rPr>
              <a:t> --</a:t>
            </a:r>
            <a:r>
              <a:rPr lang="en-US" altLang="en-US" dirty="0"/>
              <a:t> operators can be used in complex statements and expressions</a:t>
            </a:r>
          </a:p>
          <a:p>
            <a:r>
              <a:rPr lang="en-US" altLang="en-US" dirty="0"/>
              <a:t>In prefix mode (</a:t>
            </a:r>
            <a:r>
              <a:rPr lang="en-US" altLang="en-US" dirty="0">
                <a:latin typeface="Courier New" panose="02070309020205020404" pitchFamily="49" charset="0"/>
              </a:rPr>
              <a:t>++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, --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/>
              <a:t>) the operator increments or decrements, </a:t>
            </a:r>
            <a:r>
              <a:rPr lang="en-US" altLang="en-US" i="1" dirty="0"/>
              <a:t>then</a:t>
            </a:r>
            <a:r>
              <a:rPr lang="en-US" altLang="en-US" dirty="0"/>
              <a:t> returns the value of the variable</a:t>
            </a:r>
          </a:p>
          <a:p>
            <a:r>
              <a:rPr lang="en-US" altLang="en-US" dirty="0"/>
              <a:t>In postfix mode 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++,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--</a:t>
            </a:r>
            <a:r>
              <a:rPr lang="en-US" altLang="en-US" dirty="0"/>
              <a:t>) the operator returns the value of the variable, </a:t>
            </a:r>
            <a:r>
              <a:rPr lang="en-US" altLang="en-US" i="1" dirty="0"/>
              <a:t>then</a:t>
            </a:r>
            <a:r>
              <a:rPr lang="en-US" altLang="en-US" dirty="0"/>
              <a:t> increments or decrements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185EA73-D7A1-F406-C58C-F8EBCEA503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5.8</a:t>
            </a:r>
          </a:p>
        </p:txBody>
      </p:sp>
      <p:sp>
        <p:nvSpPr>
          <p:cNvPr id="61443" name="Subtitle 2">
            <a:extLst>
              <a:ext uri="{FF2B5EF4-FFF2-40B4-BE49-F238E27FC236}">
                <a16:creationId xmlns:a16="http://schemas.microsoft.com/office/drawing/2014/main" id="{675F9BB3-0A51-9B7C-29D0-94A70F58D3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Sentinels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70D0DE8C-4790-BE21-9834-35C3DA520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Sentinels</a:t>
            </a:r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405DAE9A-C69C-941B-098A-8A3112113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sentinel</a:t>
            </a:r>
            <a:r>
              <a:rPr lang="en-US" altLang="en-US" dirty="0"/>
              <a:t>: value in a list of values that indicates end of data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Special value that cannot be confused with a valid value </a:t>
            </a:r>
          </a:p>
          <a:p>
            <a:pPr lvl="1"/>
            <a:r>
              <a:rPr lang="en-US" altLang="en-US" i="1" dirty="0"/>
              <a:t>For example,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-999</a:t>
            </a:r>
            <a:r>
              <a:rPr lang="en-US" altLang="en-US" dirty="0"/>
              <a:t> for a test score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Used to terminate input when user may not know how many values will be entered</a:t>
            </a:r>
            <a:endParaRPr lang="en-US" altLang="en-US" u="sng" dirty="0"/>
          </a:p>
          <a:p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A972BA-273D-BADB-64B4-13B7CE28E70D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Pr5-13.cpp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6E4B80D-549A-047E-DA4B-8318405746B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5.9</a:t>
            </a:r>
          </a:p>
        </p:txBody>
      </p:sp>
      <p:sp>
        <p:nvSpPr>
          <p:cNvPr id="65539" name="Subtitle 2">
            <a:extLst>
              <a:ext uri="{FF2B5EF4-FFF2-40B4-BE49-F238E27FC236}">
                <a16:creationId xmlns:a16="http://schemas.microsoft.com/office/drawing/2014/main" id="{44516624-8F06-B62B-FAED-4B77599E54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Deciding Which Loop to Use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7AFFC572-C20C-5119-DE4B-8F7FA5DB8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Deciding Which Loop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4330-3A95-9197-8D3E-F405F9D9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is a conditional pretest loop </a:t>
            </a:r>
          </a:p>
          <a:p>
            <a:pPr lvl="1">
              <a:defRPr/>
            </a:pPr>
            <a:r>
              <a:rPr lang="en-US" dirty="0"/>
              <a:t>Iterates as long as a certain condition exits</a:t>
            </a:r>
          </a:p>
          <a:p>
            <a:pPr lvl="1">
              <a:defRPr/>
            </a:pPr>
            <a:r>
              <a:rPr lang="en-US" dirty="0"/>
              <a:t>Validating input</a:t>
            </a:r>
          </a:p>
          <a:p>
            <a:pPr lvl="1">
              <a:defRPr/>
            </a:pPr>
            <a:r>
              <a:rPr lang="en-US" dirty="0"/>
              <a:t>Reading lists of data terminated by a sentinel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do-while</a:t>
            </a:r>
            <a:r>
              <a:rPr lang="en-US" dirty="0"/>
              <a:t> loop is a conditional posttest loop </a:t>
            </a:r>
          </a:p>
          <a:p>
            <a:pPr lvl="1">
              <a:defRPr/>
            </a:pPr>
            <a:r>
              <a:rPr lang="en-US" dirty="0"/>
              <a:t>Always iterates at least once</a:t>
            </a:r>
          </a:p>
          <a:p>
            <a:pPr lvl="1">
              <a:defRPr/>
            </a:pPr>
            <a:r>
              <a:rPr lang="en-US" dirty="0"/>
              <a:t>Repeating a menu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is a pretest loop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Built-in expressions for initializing, testing, and updating</a:t>
            </a:r>
            <a:endParaRPr lang="en-US" dirty="0"/>
          </a:p>
          <a:p>
            <a:pPr lvl="1">
              <a:defRPr/>
            </a:pPr>
            <a:r>
              <a:rPr lang="en-US" dirty="0"/>
              <a:t>Situations where the exact number of iterations is known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1AA05DEC-E5C6-0941-3DE2-F844AE41CCE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5.10</a:t>
            </a:r>
          </a:p>
        </p:txBody>
      </p:sp>
      <p:sp>
        <p:nvSpPr>
          <p:cNvPr id="67587" name="Subtitle 2">
            <a:extLst>
              <a:ext uri="{FF2B5EF4-FFF2-40B4-BE49-F238E27FC236}">
                <a16:creationId xmlns:a16="http://schemas.microsoft.com/office/drawing/2014/main" id="{390DC6A9-37EB-F58D-6421-A00DBFC110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08DAF034-B862-62E3-6690-D7847FC0D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AA5DE691-6593-16F2-912D-94BE59805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nested loop</a:t>
            </a:r>
            <a:r>
              <a:rPr lang="en-US" altLang="en-US" dirty="0"/>
              <a:t> is a loop inside the body of another loop</a:t>
            </a:r>
          </a:p>
          <a:p>
            <a:r>
              <a:rPr lang="en-US" altLang="en-US" u="sng" dirty="0"/>
              <a:t>Inner </a:t>
            </a:r>
            <a:r>
              <a:rPr lang="en-US" altLang="en-US" dirty="0"/>
              <a:t>(inside), </a:t>
            </a:r>
            <a:r>
              <a:rPr lang="en-US" altLang="en-US" u="sng" dirty="0"/>
              <a:t>outer</a:t>
            </a:r>
            <a:r>
              <a:rPr lang="en-US" altLang="en-US" dirty="0"/>
              <a:t> (outside) loops:</a:t>
            </a:r>
            <a:br>
              <a:rPr lang="en-US" altLang="en-US" dirty="0"/>
            </a:br>
            <a:endParaRPr lang="en-US" altLang="en-US" dirty="0"/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(row=1; row&lt;=3; row++) 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//outer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for (col=1; col&lt;=3; col++)//inner</a:t>
            </a:r>
          </a:p>
          <a:p>
            <a:pPr marL="201168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</a:t>
            </a: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 &lt;&lt; row * col &lt;&lt; 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0C1-B47B-2ED1-4C65-29811B34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in Program 5-14</a:t>
            </a:r>
          </a:p>
        </p:txBody>
      </p:sp>
      <p:pic>
        <p:nvPicPr>
          <p:cNvPr id="69635" name="Picture 2">
            <a:extLst>
              <a:ext uri="{FF2B5EF4-FFF2-40B4-BE49-F238E27FC236}">
                <a16:creationId xmlns:a16="http://schemas.microsoft.com/office/drawing/2014/main" id="{3CA1043E-D6B8-BE1D-91AC-9B0DCD9F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743075"/>
            <a:ext cx="70548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5">
            <a:extLst>
              <a:ext uri="{FF2B5EF4-FFF2-40B4-BE49-F238E27FC236}">
                <a16:creationId xmlns:a16="http://schemas.microsoft.com/office/drawing/2014/main" id="{70316546-5E63-48B3-AD6B-4393ACAB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5105400" cy="18288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7C524D07-D5A9-1531-8B28-45BFE577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81200"/>
            <a:ext cx="6324600" cy="3429000"/>
          </a:xfrm>
          <a:prstGeom prst="rect">
            <a:avLst/>
          </a:prstGeom>
          <a:noFill/>
          <a:ln w="25400">
            <a:solidFill>
              <a:srgbClr val="FA821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9638" name="Text Box 4">
            <a:extLst>
              <a:ext uri="{FF2B5EF4-FFF2-40B4-BE49-F238E27FC236}">
                <a16:creationId xmlns:a16="http://schemas.microsoft.com/office/drawing/2014/main" id="{3030559E-8BF6-1937-9CA8-5D90F968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Inner Loop</a:t>
            </a:r>
          </a:p>
        </p:txBody>
      </p:sp>
      <p:sp>
        <p:nvSpPr>
          <p:cNvPr id="69639" name="Text Box 4">
            <a:extLst>
              <a:ext uri="{FF2B5EF4-FFF2-40B4-BE49-F238E27FC236}">
                <a16:creationId xmlns:a16="http://schemas.microsoft.com/office/drawing/2014/main" id="{B094272C-6E71-7148-73E3-4524AB51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29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Outer Loop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C186440-F7A9-B9BE-16C4-9A5D978C6D0B}"/>
              </a:ext>
            </a:extLst>
          </p:cNvPr>
          <p:cNvSpPr/>
          <p:nvPr/>
        </p:nvSpPr>
        <p:spPr>
          <a:xfrm>
            <a:off x="7086600" y="5869094"/>
            <a:ext cx="18288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5_10_NestedForLoop.cpp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62F9A7C6-F656-31F0-E2E3-8B657109E349}"/>
              </a:ext>
            </a:extLst>
          </p:cNvPr>
          <p:cNvSpPr/>
          <p:nvPr/>
        </p:nvSpPr>
        <p:spPr>
          <a:xfrm>
            <a:off x="7086600" y="6266596"/>
            <a:ext cx="18288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5_10_NestedTimeLoop.cpp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58D91A3B-2267-CCB0-399B-F7EAF403D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Loops - Notes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B587A274-65E4-3896-A202-FD714058A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Inner loop goes through all repetitions for each repetition of outer loop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Inner loop repetitions complete sooner than outer loop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Total number of repetitions for inner loop is product of number of repetitions of the two loops.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0ABB862E-F61A-0FA3-A44F-CAC609383B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5.12</a:t>
            </a:r>
          </a:p>
        </p:txBody>
      </p:sp>
      <p:sp>
        <p:nvSpPr>
          <p:cNvPr id="86019" name="Subtitle 2">
            <a:extLst>
              <a:ext uri="{FF2B5EF4-FFF2-40B4-BE49-F238E27FC236}">
                <a16:creationId xmlns:a16="http://schemas.microsoft.com/office/drawing/2014/main" id="{9C5B6B49-2DCD-211D-86C6-EAE54F74B98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Breaking and Continuing a Loop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159B267F-9833-D952-25F2-FA86B7647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Breaking Out of a Loop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6E1D0ED-9FDF-B0DE-CEEB-A23B2B3A4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to terminate execution of a loop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Use sparingly if at all – makes code harder to understand and debug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used in an inner loop, terminates that loop only and goes back to outer loop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F101B6-16D0-F8DD-8FDC-74354E128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vs. Postfix - Examples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D13464A-7F5B-7003-3E69-8B1DC7A45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 	// displays 12, 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now 13;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++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14,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then displays it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 = --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 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13,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stores 13 in num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num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   	// stores 13 in num,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//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12</a:t>
            </a:r>
          </a:p>
          <a:p>
            <a:pPr>
              <a:lnSpc>
                <a:spcPct val="85000"/>
              </a:lnSpc>
              <a:buFont typeface="Times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F119535-E1B7-433A-B800-228A27C24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/>
              <a:t> Statement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49E8D20-79D1-8EB5-B49E-197B9FA7F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</a:t>
            </a:r>
            <a:r>
              <a:rPr lang="en-US" altLang="en-US" dirty="0"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 to go to end of loop and prepare for next repetition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</a:rPr>
              <a:t>do-while</a:t>
            </a:r>
            <a:r>
              <a:rPr lang="en-US" altLang="en-US" dirty="0"/>
              <a:t> loops: go to test, repeat loop if test passes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loop: perform update step, then test, then repeat loop if test passes</a:t>
            </a:r>
          </a:p>
          <a:p>
            <a:r>
              <a:rPr lang="en-US" altLang="en-US" dirty="0"/>
              <a:t>Use sparingly – like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, can make program logic hard to follow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C8E33B06-789C-91F2-9BFE-99104C984A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5.11</a:t>
            </a:r>
          </a:p>
        </p:txBody>
      </p:sp>
      <p:sp>
        <p:nvSpPr>
          <p:cNvPr id="71683" name="Subtitle 2">
            <a:extLst>
              <a:ext uri="{FF2B5EF4-FFF2-40B4-BE49-F238E27FC236}">
                <a16:creationId xmlns:a16="http://schemas.microsoft.com/office/drawing/2014/main" id="{45587BCE-3334-D599-2230-8F8905BF98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Using Files for Data Storage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70E27531-B4C6-6FB3-B21F-FF78BD1DD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Files for Data Storage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628AC8E3-A454-B760-C963-4D860D507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files instead of keyboard, monitor screen for program input, output</a:t>
            </a:r>
          </a:p>
          <a:p>
            <a:r>
              <a:rPr lang="en-US" altLang="en-US" dirty="0"/>
              <a:t>Allows data to be retained between program runs</a:t>
            </a:r>
          </a:p>
          <a:p>
            <a:r>
              <a:rPr lang="en-US" altLang="en-US" dirty="0"/>
              <a:t>Steps:</a:t>
            </a:r>
          </a:p>
          <a:p>
            <a:pPr lvl="1"/>
            <a:r>
              <a:rPr lang="en-US" altLang="en-US" i="1" dirty="0"/>
              <a:t>Open</a:t>
            </a:r>
            <a:r>
              <a:rPr lang="en-US" altLang="en-US" dirty="0"/>
              <a:t> the file</a:t>
            </a:r>
          </a:p>
          <a:p>
            <a:pPr lvl="1"/>
            <a:r>
              <a:rPr lang="en-US" altLang="en-US" i="1" dirty="0"/>
              <a:t>Use</a:t>
            </a:r>
            <a:r>
              <a:rPr lang="en-US" altLang="en-US" dirty="0"/>
              <a:t> the file (read from, write to, or both)</a:t>
            </a:r>
          </a:p>
          <a:p>
            <a:pPr lvl="2"/>
            <a:r>
              <a:rPr lang="en-US" altLang="en-US" dirty="0"/>
              <a:t>read: retrieve data	input file</a:t>
            </a:r>
          </a:p>
          <a:p>
            <a:pPr lvl="2"/>
            <a:r>
              <a:rPr lang="en-US" altLang="en-US" dirty="0"/>
              <a:t>write: save data		output file</a:t>
            </a:r>
          </a:p>
          <a:p>
            <a:pPr lvl="1"/>
            <a:r>
              <a:rPr lang="en-US" altLang="en-US" i="1" dirty="0"/>
              <a:t>Close</a:t>
            </a:r>
            <a:r>
              <a:rPr lang="en-US" altLang="en-US" dirty="0"/>
              <a:t> the file</a:t>
            </a:r>
            <a:endParaRPr lang="en-US" altLang="en-US" i="1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37DE-EDAA-49AF-2DDB-9EDACF97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DCE3-5A68-8BDF-9644-87F3CBF6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basic types of files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Text files</a:t>
            </a:r>
          </a:p>
          <a:p>
            <a:pPr lvl="2"/>
            <a:r>
              <a:rPr lang="en-US" dirty="0"/>
              <a:t>Data is saved using ASCII or Unicode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Binary files</a:t>
            </a:r>
          </a:p>
          <a:p>
            <a:pPr lvl="2"/>
            <a:r>
              <a:rPr lang="en-US" dirty="0"/>
              <a:t>Computer Language</a:t>
            </a:r>
          </a:p>
          <a:p>
            <a:pPr lvl="2"/>
            <a:endParaRPr lang="en-US" dirty="0"/>
          </a:p>
          <a:p>
            <a:r>
              <a:rPr lang="en-US" dirty="0"/>
              <a:t>In this course, we work with text files.</a:t>
            </a:r>
          </a:p>
          <a:p>
            <a:r>
              <a:rPr lang="en-US" dirty="0"/>
              <a:t>Binary files are addressed in Chapter 12.</a:t>
            </a:r>
          </a:p>
        </p:txBody>
      </p:sp>
    </p:spTree>
    <p:extLst>
      <p:ext uri="{BB962C8B-B14F-4D97-AF65-F5344CB8AC3E}">
        <p14:creationId xmlns:p14="http://schemas.microsoft.com/office/powerpoint/2010/main" val="1152403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5BD03635-A08B-BFD6-F121-D32B38768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Files: What is Needed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D981D50-E43F-9A22-11C3-1E430D2E3D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</a:t>
            </a:r>
            <a:r>
              <a:rPr lang="en-US" altLang="en-US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header file for file access</a:t>
            </a:r>
          </a:p>
          <a:p>
            <a:r>
              <a:rPr lang="en-US" altLang="en-US" dirty="0"/>
              <a:t>File stream types: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/>
              <a:t> for input from a file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/>
              <a:t> for output to a file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fstream</a:t>
            </a:r>
            <a:r>
              <a:rPr lang="en-US" altLang="en-US" dirty="0"/>
              <a:t> for input from or output to a file</a:t>
            </a:r>
          </a:p>
          <a:p>
            <a:r>
              <a:rPr lang="en-US" altLang="en-US" dirty="0"/>
              <a:t>Define file stream objects: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ifstream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infile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ofstream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outfile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CC516A6-A0BB-6AB7-A099-2E6FE1451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Opening Files</a:t>
            </a:r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AF6371CB-5D0F-DB78-C5AF-B3C49D2490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a link between file name (outside the program) and file stream object (inside the program)</a:t>
            </a:r>
          </a:p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open</a:t>
            </a:r>
            <a:r>
              <a:rPr lang="en-US" altLang="en-US" dirty="0"/>
              <a:t> member function: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infile.open</a:t>
            </a:r>
            <a:r>
              <a:rPr lang="en-US" altLang="en-US" sz="2000" dirty="0">
                <a:latin typeface="Courier New" panose="02070309020205020404" pitchFamily="49" charset="0"/>
              </a:rPr>
              <a:t>("inventory.dat");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outfile.open</a:t>
            </a:r>
            <a:r>
              <a:rPr lang="en-US" altLang="en-US" sz="2000" dirty="0">
                <a:latin typeface="Courier New" panose="02070309020205020404" pitchFamily="49" charset="0"/>
              </a:rPr>
              <a:t>("report.txt");</a:t>
            </a:r>
          </a:p>
          <a:p>
            <a:r>
              <a:rPr lang="en-US" altLang="en-US" dirty="0"/>
              <a:t>Filename may include drive, path info.</a:t>
            </a:r>
          </a:p>
          <a:p>
            <a:r>
              <a:rPr lang="en-US" altLang="en-US" dirty="0"/>
              <a:t>Output file will be created if necessary; existing file will be erased first</a:t>
            </a:r>
          </a:p>
          <a:p>
            <a:r>
              <a:rPr lang="en-US" altLang="en-US" dirty="0"/>
              <a:t>Input file must exist for </a:t>
            </a:r>
            <a:r>
              <a:rPr lang="en-US" altLang="en-US" dirty="0">
                <a:latin typeface="Courier New" panose="02070309020205020404" pitchFamily="49" charset="0"/>
              </a:rPr>
              <a:t>open</a:t>
            </a:r>
            <a:r>
              <a:rPr lang="en-US" altLang="en-US" dirty="0"/>
              <a:t> to work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B11BCF92-07E5-A964-EF7D-62FA77FB3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for File Open Errors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D3ADCA0F-594A-0D24-5EB1-B9C7163CE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test a file stream object to detect if an open operation failed: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</a:rPr>
              <a:t>infile.open</a:t>
            </a:r>
            <a:r>
              <a:rPr lang="en-US" altLang="en-US" sz="2000" dirty="0">
                <a:latin typeface="Courier New" panose="02070309020205020404" pitchFamily="49" charset="0"/>
              </a:rPr>
              <a:t>("test.txt");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if (!</a:t>
            </a:r>
            <a:r>
              <a:rPr lang="en-US" altLang="en-US" sz="2000" dirty="0" err="1">
                <a:latin typeface="Courier New" panose="02070309020205020404" pitchFamily="49" charset="0"/>
              </a:rPr>
              <a:t>infile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 </a:t>
            </a: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 &lt;&lt; "File open failure!";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}</a:t>
            </a:r>
          </a:p>
          <a:p>
            <a:r>
              <a:rPr lang="en-US" altLang="en-US" dirty="0"/>
              <a:t>Can also use the </a:t>
            </a:r>
            <a:r>
              <a:rPr lang="en-US" altLang="en-US" dirty="0">
                <a:latin typeface="Courier New" panose="02070309020205020404" pitchFamily="49" charset="0"/>
              </a:rPr>
              <a:t>fail</a:t>
            </a:r>
            <a:r>
              <a:rPr lang="en-US" altLang="en-US" dirty="0"/>
              <a:t> member function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C8108BB4-5363-7E88-3999-4FF5ED19D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Files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D1AA8BC8-6828-8246-7C4C-B8410F2CA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use output file object and </a:t>
            </a:r>
            <a:r>
              <a:rPr lang="en-US" altLang="en-US" dirty="0">
                <a:latin typeface="Courier New" panose="02070309020205020404" pitchFamily="49" charset="0"/>
              </a:rPr>
              <a:t>&lt;&lt;</a:t>
            </a:r>
            <a:r>
              <a:rPr lang="en-US" altLang="en-US" dirty="0"/>
              <a:t> to send data to a file: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outfile</a:t>
            </a:r>
            <a:r>
              <a:rPr lang="en-US" altLang="en-US" dirty="0">
                <a:latin typeface="Courier New" panose="02070309020205020404" pitchFamily="49" charset="0"/>
              </a:rPr>
              <a:t> &lt;&lt; "Inventory report";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Can use input file object and </a:t>
            </a:r>
            <a:r>
              <a:rPr lang="en-US" altLang="en-US" dirty="0">
                <a:latin typeface="Courier New" panose="02070309020205020404" pitchFamily="49" charset="0"/>
              </a:rPr>
              <a:t>&gt;&gt;</a:t>
            </a:r>
            <a:r>
              <a:rPr lang="en-US" altLang="en-US" dirty="0"/>
              <a:t> to copy data from file to variables: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infile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partNum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infile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qtyInStock</a:t>
            </a:r>
            <a:r>
              <a:rPr lang="en-US" altLang="en-US" dirty="0">
                <a:latin typeface="Courier New" panose="02070309020205020404" pitchFamily="49" charset="0"/>
              </a:rPr>
              <a:t> &gt;&gt; </a:t>
            </a:r>
            <a:r>
              <a:rPr lang="en-US" altLang="en-US" dirty="0" err="1">
                <a:latin typeface="Courier New" panose="02070309020205020404" pitchFamily="49" charset="0"/>
              </a:rPr>
              <a:t>qtyOnOrder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6B1F80F-AF14-DD7B-4F0C-23EB2C1DCB15}"/>
              </a:ext>
            </a:extLst>
          </p:cNvPr>
          <p:cNvSpPr/>
          <p:nvPr/>
        </p:nvSpPr>
        <p:spPr>
          <a:xfrm>
            <a:off x="7086600" y="22860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Pr5-15.cpp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2C286181-4DF0-50EE-F1B9-BBCE93B19D40}"/>
              </a:ext>
            </a:extLst>
          </p:cNvPr>
          <p:cNvSpPr/>
          <p:nvPr/>
        </p:nvSpPr>
        <p:spPr>
          <a:xfrm>
            <a:off x="7086600" y="4070773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Pr5-20.cpp</a:t>
            </a: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8FE754A6-4BBB-A4BC-F73D-E6B568F9D6B2}"/>
              </a:ext>
            </a:extLst>
          </p:cNvPr>
          <p:cNvSpPr/>
          <p:nvPr/>
        </p:nvSpPr>
        <p:spPr>
          <a:xfrm>
            <a:off x="7086600" y="3657600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Pr5-19.cpp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D1949E96-1342-2F76-04AB-6DBC67B9D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Loops to Process Files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5CC09F6-1299-A4BE-BF03-C1B9216B6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stream extraction operator </a:t>
            </a:r>
            <a:r>
              <a:rPr lang="en-US" altLang="en-US" dirty="0">
                <a:latin typeface="Courier New" panose="02070309020205020404" pitchFamily="49" charset="0"/>
              </a:rPr>
              <a:t>&gt;&gt;</a:t>
            </a:r>
            <a:r>
              <a:rPr lang="en-US" altLang="en-US" dirty="0"/>
              <a:t> 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 when a value was successfully read,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 otherwise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Can be tested in a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 to continue execution as long as values are read from the file: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dirty="0" err="1">
                <a:latin typeface="Courier New" panose="02070309020205020404" pitchFamily="49" charset="0"/>
              </a:rPr>
              <a:t>inputFile</a:t>
            </a:r>
            <a:r>
              <a:rPr lang="en-US" altLang="en-US" dirty="0">
                <a:latin typeface="Courier New" panose="02070309020205020404" pitchFamily="49" charset="0"/>
              </a:rPr>
              <a:t> &gt;&gt; number) ...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95497EC0-3028-CDD1-9330-599DB187C213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Pr5-19b.cpp  Pr5-22.cpp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25601AF-B1EA-856C-5EFE-BCD13AE69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Closing Files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BAF21FD7-B651-4C22-B9C7-D6E547BE1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close</a:t>
            </a:r>
            <a:r>
              <a:rPr lang="en-US" altLang="en-US" dirty="0"/>
              <a:t> member function: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infile.close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outfile.close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r>
              <a:rPr lang="en-US" altLang="en-US" dirty="0"/>
              <a:t>Don’t wait for operating system to close files at program end: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may be limit on number of open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may be buffered output data waiting to send to file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1C7F-C123-3CF9-A103-3640A7F4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Notes on Increment and Decrement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EAF7D6DD-7DC7-2EBF-D0A1-4221C29E9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Can be used in expressions:</a:t>
            </a:r>
          </a:p>
          <a:p>
            <a:pPr marL="201168" lvl="1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result = num1++ + --num2;</a:t>
            </a:r>
          </a:p>
          <a:p>
            <a:r>
              <a:rPr lang="en-US" altLang="en-US" dirty="0"/>
              <a:t>Must be applied to something that has a location in memory. Cannot have:</a:t>
            </a:r>
          </a:p>
          <a:p>
            <a:pPr marL="201168" lvl="1" indent="0"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result = (num1 + num2)++;</a:t>
            </a:r>
          </a:p>
          <a:p>
            <a:r>
              <a:rPr lang="en-US" altLang="en-US" dirty="0"/>
              <a:t>Can be used in relational expressions: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latin typeface="Courier New" panose="02070309020205020404" pitchFamily="49" charset="0"/>
              </a:rPr>
              <a:t>if (++num &gt; limit)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 sz="2000" dirty="0"/>
              <a:t>	pre- and post-operations will cause different comparisons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530D1E88-991C-71A9-6080-35A2723DB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Letting the User Specify a Filename</a:t>
            </a:r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18FD8853-D89B-7364-F08E-2CCAD7AF8E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many cases, you will want the user to specify the name of a file for the program to open.</a:t>
            </a:r>
          </a:p>
          <a:p>
            <a:r>
              <a:rPr lang="en-US" altLang="en-US" dirty="0"/>
              <a:t>In C++ 11, you can pass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object as an argument to a file stream object’s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/>
              <a:t> member function.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E624CF68-C290-265A-A37C-67B26273CC32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Pr5-24.cpp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6180-0C41-BB66-F72F-8B8EF3E8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Member Function in Older Versions of C++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49842C68-166F-9E9F-587A-A36E18D52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cs typeface="Courier New" panose="02070309020205020404" pitchFamily="49" charset="0"/>
              </a:rPr>
              <a:t>Prior to C++ 11,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altLang="en-US" dirty="0"/>
              <a:t> member function requires that you pass the name of the file as a null-terminated string, which is also known as a </a:t>
            </a:r>
            <a:r>
              <a:rPr lang="en-US" altLang="en-US" i="1" u="sng" dirty="0"/>
              <a:t>C-string</a:t>
            </a:r>
            <a:r>
              <a:rPr lang="en-US" altLang="en-US" i="1" dirty="0"/>
              <a:t>. </a:t>
            </a:r>
          </a:p>
          <a:p>
            <a:r>
              <a:rPr lang="en-US" altLang="en-US" i="1" dirty="0"/>
              <a:t>String literals are stored </a:t>
            </a:r>
            <a:r>
              <a:rPr lang="en-US" altLang="en-US" dirty="0"/>
              <a:t>in memory as null-terminated C-strings, but </a:t>
            </a:r>
            <a:r>
              <a:rPr lang="en-US" altLang="en-US" i="1" u="sng" dirty="0"/>
              <a:t>string objects </a:t>
            </a:r>
            <a:r>
              <a:rPr lang="en-US" altLang="en-US" dirty="0"/>
              <a:t>are </a:t>
            </a:r>
            <a:r>
              <a:rPr lang="en-US" altLang="en-US" b="1" dirty="0"/>
              <a:t>not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732-8762-75CA-DFA7-FA8372C0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dirty="0"/>
              <a:t> Member Function in Older Versions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8761-F9D7-ED8B-4A60-49FF3E5D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objects have a member function named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c_str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It returns the contents of the object formatted as a null-terminated C-string. </a:t>
            </a:r>
          </a:p>
          <a:p>
            <a:pPr lvl="1">
              <a:defRPr/>
            </a:pPr>
            <a:r>
              <a:rPr lang="en-US" sz="2000" dirty="0">
                <a:ea typeface="+mn-ea"/>
              </a:rPr>
              <a:t>Here is the general format of how you call the </a:t>
            </a:r>
            <a:r>
              <a:rPr lang="en-US" sz="2000" dirty="0" err="1">
                <a:latin typeface="Courier New" pitchFamily="49" charset="0"/>
                <a:ea typeface="+mn-ea"/>
                <a:cs typeface="Courier New" pitchFamily="49" charset="0"/>
              </a:rPr>
              <a:t>c_str</a:t>
            </a:r>
            <a:r>
              <a:rPr lang="en-US" sz="2000" dirty="0">
                <a:ea typeface="+mn-ea"/>
              </a:rPr>
              <a:t> function:</a:t>
            </a:r>
            <a:r>
              <a:rPr lang="en-US" sz="2000" i="1" dirty="0"/>
              <a:t> </a:t>
            </a:r>
          </a:p>
          <a:p>
            <a:pPr>
              <a:buFontTx/>
              <a:buNone/>
              <a:defRPr/>
            </a:pPr>
            <a:r>
              <a:rPr lang="en-US" i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stringObject.c_str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Tx/>
              <a:buNone/>
              <a:defRPr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/>
              <a:t>Line 18 in Program 5-24 could be rewritten in the following manner:</a:t>
            </a:r>
          </a:p>
          <a:p>
            <a:pPr marL="400050" lvl="2" indent="0">
              <a:buFontTx/>
              <a:buNone/>
              <a:defRPr/>
            </a:pPr>
            <a:endParaRPr lang="en-US" dirty="0"/>
          </a:p>
          <a:p>
            <a:pPr marL="400050" lvl="2" indent="0">
              <a:buFontTx/>
              <a:buNone/>
              <a:defRPr/>
            </a:pPr>
            <a:r>
              <a:rPr lang="en-US" dirty="0"/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inputFile.open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filename.c_str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327B144-2832-2E2B-06B0-AC2C86429E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5.2</a:t>
            </a:r>
          </a:p>
        </p:txBody>
      </p:sp>
      <p:sp>
        <p:nvSpPr>
          <p:cNvPr id="12291" name="Subtitle 2">
            <a:extLst>
              <a:ext uri="{FF2B5EF4-FFF2-40B4-BE49-F238E27FC236}">
                <a16:creationId xmlns:a16="http://schemas.microsoft.com/office/drawing/2014/main" id="{179B1D20-45FA-B47B-479F-2C43500765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Loops: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1BE8FE5-4FF7-FD8E-0F90-5BDEADAEC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Loops: </a:t>
            </a:r>
            <a:br>
              <a:rPr lang="en-US" altLang="en-US"/>
            </a:br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Loop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C4FE4D9-C864-DBE0-64FD-2E635255E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Loop</a:t>
            </a:r>
            <a:r>
              <a:rPr lang="en-US" altLang="en-US" dirty="0"/>
              <a:t>: a control structure that causes a statement or statements to repeat</a:t>
            </a:r>
          </a:p>
          <a:p>
            <a:r>
              <a:rPr lang="en-US" altLang="en-US" dirty="0"/>
              <a:t> General format of 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loop:</a:t>
            </a:r>
          </a:p>
          <a:p>
            <a:pPr lvl="1"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r>
              <a:rPr lang="en-US" altLang="en-US" dirty="0"/>
              <a:t> can also be a block of statements enclosed in </a:t>
            </a:r>
            <a:r>
              <a:rPr lang="en-US" altLang="en-US" dirty="0">
                <a:latin typeface="Courier New" panose="02070309020205020404" pitchFamily="49" charset="0"/>
              </a:rPr>
              <a:t>{ }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561A716D-DC7C-6B40-3E1D-6FEC342C8E79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Pr4-25.cpp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2E3B-A708-B905-89F0-323768EE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 – How It Works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F7E0E3E-52DE-95CB-5FCB-B66755359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4434841" cy="4023360"/>
          </a:xfrm>
        </p:spPr>
        <p:txBody>
          <a:bodyPr/>
          <a:lstStyle/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 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/>
          </a:p>
          <a:p>
            <a:r>
              <a:rPr lang="en-US" altLang="en-US" dirty="0"/>
              <a:t>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evaluated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  <a:r>
              <a:rPr lang="en-US" altLang="en-US" dirty="0"/>
              <a:t>, then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is executed, and </a:t>
            </a:r>
            <a:r>
              <a:rPr lang="en-US" altLang="en-US" i="1" dirty="0">
                <a:latin typeface="Courier New" panose="02070309020205020404" pitchFamily="49" charset="0"/>
              </a:rPr>
              <a:t>expression</a:t>
            </a:r>
            <a:r>
              <a:rPr lang="en-US" altLang="en-US" dirty="0"/>
              <a:t> is evaluated again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  <a:r>
              <a:rPr lang="en-US" altLang="en-US" dirty="0"/>
              <a:t>, then the loop is finished and program statements following </a:t>
            </a:r>
            <a:r>
              <a:rPr lang="en-US" altLang="en-US" i="1" dirty="0">
                <a:latin typeface="Courier New" panose="02070309020205020404" pitchFamily="49" charset="0"/>
              </a:rPr>
              <a:t>statement</a:t>
            </a:r>
            <a:r>
              <a:rPr lang="en-US" altLang="en-US" dirty="0"/>
              <a:t> execute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3" descr="0501sowc copy">
            <a:extLst>
              <a:ext uri="{FF2B5EF4-FFF2-40B4-BE49-F238E27FC236}">
                <a16:creationId xmlns:a16="http://schemas.microsoft.com/office/drawing/2014/main" id="{E1411759-6532-53C6-61EA-D80B37E6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4253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764BF539-7D8C-1A48-C2FA-F2C5D28D3077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5_02_WhileLoop.cpp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Grey-ENGR1400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Grey-ENGR1400" id="{199556E3-E213-475B-96D9-0399347FB09B}" vid="{A2B44B86-ED6D-42DF-8B19-EB8429A6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BrownGrey-ENGR1400</Template>
  <TotalTime>1165</TotalTime>
  <Words>2649</Words>
  <Application>Microsoft Office PowerPoint</Application>
  <PresentationFormat>On-screen Show (4:3)</PresentationFormat>
  <Paragraphs>299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Times</vt:lpstr>
      <vt:lpstr>Times New Roman</vt:lpstr>
      <vt:lpstr>BrownGrey-ENGR1400</vt:lpstr>
      <vt:lpstr>Chapter 5 Loops and Files</vt:lpstr>
      <vt:lpstr>The Increment and Decrement Operators</vt:lpstr>
      <vt:lpstr>The Increment and Decrement Operators</vt:lpstr>
      <vt:lpstr>Prefix vs. Postfix</vt:lpstr>
      <vt:lpstr>Prefix vs. Postfix - Examples</vt:lpstr>
      <vt:lpstr>Notes on Increment and Decrement</vt:lpstr>
      <vt:lpstr>5.2</vt:lpstr>
      <vt:lpstr>Introduction to Loops:  The while Loop</vt:lpstr>
      <vt:lpstr>The while Loop – How It Works</vt:lpstr>
      <vt:lpstr>The while Loop is a Pretest Loop</vt:lpstr>
      <vt:lpstr>Watch Out for Infinite Loops</vt:lpstr>
      <vt:lpstr>Example of an Infinite Loop</vt:lpstr>
      <vt:lpstr>5.3</vt:lpstr>
      <vt:lpstr>Using the while Loop for                 Input Validation</vt:lpstr>
      <vt:lpstr>Using the while Loop for                 Input Validation</vt:lpstr>
      <vt:lpstr>Input Validation Example</vt:lpstr>
      <vt:lpstr>Flowchart for Input Validation</vt:lpstr>
      <vt:lpstr>5.4</vt:lpstr>
      <vt:lpstr>Counters</vt:lpstr>
      <vt:lpstr>5.5</vt:lpstr>
      <vt:lpstr>The do-while Loop</vt:lpstr>
      <vt:lpstr>The Logic of a do-while Loop</vt:lpstr>
      <vt:lpstr>An Example do-while Loop</vt:lpstr>
      <vt:lpstr>do-while Loop Notes</vt:lpstr>
      <vt:lpstr>5.6</vt:lpstr>
      <vt:lpstr>The for Loop</vt:lpstr>
      <vt:lpstr>for Loop - Mechanics</vt:lpstr>
      <vt:lpstr>for Loop - Example</vt:lpstr>
      <vt:lpstr>Flowchart for the Previous Example</vt:lpstr>
      <vt:lpstr>When to Use the for Loop</vt:lpstr>
      <vt:lpstr>The for Loop is a Pretest Loop</vt:lpstr>
      <vt:lpstr>for Loop - Modifications</vt:lpstr>
      <vt:lpstr>for Loop - Modifications</vt:lpstr>
      <vt:lpstr>for Loop - Modifications</vt:lpstr>
      <vt:lpstr>for Loop - Modifications</vt:lpstr>
      <vt:lpstr>for Loop - Modifications</vt:lpstr>
      <vt:lpstr>5.7</vt:lpstr>
      <vt:lpstr>Keeping a Running Total</vt:lpstr>
      <vt:lpstr>Logic for Keeping a Running Total</vt:lpstr>
      <vt:lpstr>5.8</vt:lpstr>
      <vt:lpstr>Sentinels</vt:lpstr>
      <vt:lpstr>5.9</vt:lpstr>
      <vt:lpstr>Deciding Which Loop to Use</vt:lpstr>
      <vt:lpstr>5.10</vt:lpstr>
      <vt:lpstr>Nested Loops</vt:lpstr>
      <vt:lpstr>Nested for Loop in Program 5-14</vt:lpstr>
      <vt:lpstr>Nested Loops - Notes</vt:lpstr>
      <vt:lpstr>5.12</vt:lpstr>
      <vt:lpstr>Breaking Out of a Loop</vt:lpstr>
      <vt:lpstr>The continue Statement</vt:lpstr>
      <vt:lpstr>5.11</vt:lpstr>
      <vt:lpstr>Using Files for Data Storage</vt:lpstr>
      <vt:lpstr>Basic file types</vt:lpstr>
      <vt:lpstr>Files: What is Needed</vt:lpstr>
      <vt:lpstr>Opening Files</vt:lpstr>
      <vt:lpstr>Testing for File Open Errors</vt:lpstr>
      <vt:lpstr>Using Files</vt:lpstr>
      <vt:lpstr>Using Loops to Process Files</vt:lpstr>
      <vt:lpstr>Closing Files</vt:lpstr>
      <vt:lpstr>Letting the User Specify a Filename</vt:lpstr>
      <vt:lpstr>Using the c_str Member Function in Older Versions of C++</vt:lpstr>
      <vt:lpstr>Using the c_str Member Function in Older Versions of C++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Michael Olson2</cp:lastModifiedBy>
  <cp:revision>120</cp:revision>
  <dcterms:created xsi:type="dcterms:W3CDTF">2011-02-16T20:47:20Z</dcterms:created>
  <dcterms:modified xsi:type="dcterms:W3CDTF">2023-03-03T21:10:09Z</dcterms:modified>
</cp:coreProperties>
</file>