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pen Sans SemiBold"/>
      <p:regular r:id="rId17"/>
      <p:bold r:id="rId18"/>
      <p:italic r:id="rId19"/>
      <p:boldItalic r:id="rId20"/>
    </p:embeddedFont>
    <p:embeddedFont>
      <p:font typeface="Open Sans ExtraBold"/>
      <p:bold r:id="rId21"/>
      <p:boldItalic r:id="rId22"/>
    </p:embeddedFont>
    <p:embeddedFont>
      <p:font typeface="Open Sans Medium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boldItalic.fntdata"/><Relationship Id="rId22" Type="http://schemas.openxmlformats.org/officeDocument/2006/relationships/font" Target="fonts/OpenSansExtraBold-boldItalic.fntdata"/><Relationship Id="rId21" Type="http://schemas.openxmlformats.org/officeDocument/2006/relationships/font" Target="fonts/OpenSansExtraBold-bold.fntdata"/><Relationship Id="rId24" Type="http://schemas.openxmlformats.org/officeDocument/2006/relationships/font" Target="fonts/OpenSansMedium-bold.fntdata"/><Relationship Id="rId23" Type="http://schemas.openxmlformats.org/officeDocument/2006/relationships/font" Target="fonts/OpenSans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Medium-boldItalic.fntdata"/><Relationship Id="rId25" Type="http://schemas.openxmlformats.org/officeDocument/2006/relationships/font" Target="fonts/OpenSansMedium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SemiBold-regular.fntdata"/><Relationship Id="rId16" Type="http://schemas.openxmlformats.org/officeDocument/2006/relationships/slide" Target="slides/slide11.xml"/><Relationship Id="rId19" Type="http://schemas.openxmlformats.org/officeDocument/2006/relationships/font" Target="fonts/OpenSansSemiBold-italic.fntdata"/><Relationship Id="rId18" Type="http://schemas.openxmlformats.org/officeDocument/2006/relationships/font" Target="fonts/OpenSans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f962e95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f962e95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44518022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44518022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3477ec1c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3477ec1c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0a97caa3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0a97caa3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dd22aea7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dd22aea7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0a97caa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0a97caa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3477ec1c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3477ec1c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3915439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3915439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4451802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4451802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4451802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4451802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44518022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44518022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635"/>
            <a:ext cx="8520600" cy="16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Open Sans ExtraBold"/>
                <a:ea typeface="Open Sans ExtraBold"/>
                <a:cs typeface="Open Sans ExtraBold"/>
                <a:sym typeface="Open Sans ExtraBold"/>
              </a:rPr>
              <a:t>Physiological signal classification</a:t>
            </a:r>
            <a:endParaRPr sz="44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55" name="Google Shape;55;p13"/>
          <p:cNvSpPr txBox="1"/>
          <p:nvPr>
            <p:ph idx="4294967295" type="body"/>
          </p:nvPr>
        </p:nvSpPr>
        <p:spPr>
          <a:xfrm>
            <a:off x="391825" y="1892975"/>
            <a:ext cx="8520600" cy="19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u="sng">
                <a:latin typeface="Open Sans SemiBold"/>
                <a:ea typeface="Open Sans SemiBold"/>
                <a:cs typeface="Open Sans SemiBold"/>
                <a:sym typeface="Open Sans SemiBold"/>
              </a:rPr>
              <a:t>David Romero</a:t>
            </a:r>
            <a:r>
              <a:rPr lang="es" sz="1400">
                <a:latin typeface="Open Sans"/>
                <a:ea typeface="Open Sans"/>
                <a:cs typeface="Open Sans"/>
                <a:sym typeface="Open Sans"/>
              </a:rPr>
              <a:t> - Mondragon Unibertsitatea, Spain</a:t>
            </a:r>
            <a:br>
              <a:rPr lang="es" sz="1400"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400" u="sng">
                <a:latin typeface="Open Sans SemiBold"/>
                <a:ea typeface="Open Sans SemiBold"/>
                <a:cs typeface="Open Sans SemiBold"/>
                <a:sym typeface="Open Sans SemiBold"/>
              </a:rPr>
              <a:t>Stefano Moia</a:t>
            </a:r>
            <a:r>
              <a:rPr lang="es" sz="1400">
                <a:latin typeface="Open Sans"/>
                <a:ea typeface="Open Sans"/>
                <a:cs typeface="Open Sans"/>
                <a:sym typeface="Open Sans"/>
              </a:rPr>
              <a:t> - Basque Center on Cognition, Brain and Language, Spain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Open Sans"/>
                <a:ea typeface="Open Sans"/>
                <a:cs typeface="Open Sans"/>
                <a:sym typeface="Open Sans"/>
              </a:rPr>
              <a:t>Mattermost:  </a:t>
            </a:r>
            <a:r>
              <a:rPr b="1" lang="es" sz="1400" u="sng">
                <a:latin typeface="Open Sans"/>
                <a:ea typeface="Open Sans"/>
                <a:cs typeface="Open Sans"/>
                <a:sym typeface="Open Sans"/>
              </a:rPr>
              <a:t>~physiopy</a:t>
            </a:r>
            <a:endParaRPr b="1" sz="14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Open Sans"/>
                <a:ea typeface="Open Sans"/>
                <a:cs typeface="Open Sans"/>
                <a:sym typeface="Open Sans"/>
              </a:rPr>
              <a:t>GitHub:  </a:t>
            </a:r>
            <a:r>
              <a:rPr b="1" lang="es" sz="1400" u="sng">
                <a:latin typeface="Open Sans"/>
                <a:ea typeface="Open Sans"/>
                <a:cs typeface="Open Sans"/>
                <a:sym typeface="Open Sans"/>
              </a:rPr>
              <a:t>github.com/drombas/BHD-physiological-classification</a:t>
            </a:r>
            <a:endParaRPr b="1" sz="14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 u="sng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1875" y="3700163"/>
            <a:ext cx="2716026" cy="131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775" y="3936400"/>
            <a:ext cx="3975101" cy="8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physiopy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125875"/>
            <a:ext cx="580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Open Sans"/>
                <a:ea typeface="Open Sans"/>
                <a:cs typeface="Open Sans"/>
                <a:sym typeface="Open Sans"/>
              </a:rPr>
              <a:t>physiopy:</a:t>
            </a: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s" sz="1700" u="sng">
                <a:latin typeface="Open Sans SemiBold"/>
                <a:ea typeface="Open Sans SemiBold"/>
                <a:cs typeface="Open Sans SemiBold"/>
                <a:sym typeface="Open Sans SemiBold"/>
              </a:rPr>
              <a:t>community-based open development*</a:t>
            </a: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 project to facilitate the adoption of </a:t>
            </a:r>
            <a:r>
              <a:rPr lang="es" sz="1700" u="sng">
                <a:latin typeface="Open Sans SemiBold"/>
                <a:ea typeface="Open Sans SemiBold"/>
                <a:cs typeface="Open Sans SemiBold"/>
                <a:sym typeface="Open Sans SemiBold"/>
              </a:rPr>
              <a:t>physiological</a:t>
            </a: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 data in (f)MRI experimental settings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9024" y="0"/>
            <a:ext cx="1704976" cy="82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311700" y="4650425"/>
            <a:ext cx="567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*We adopt the </a:t>
            </a:r>
            <a:r>
              <a:rPr lang="es" sz="1000" u="sng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all-contributors</a:t>
            </a:r>
            <a:r>
              <a:rPr lang="es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system: https://allcontributors.org/docs/en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9350" y="1017725"/>
            <a:ext cx="2855100" cy="3720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ctrTitle"/>
          </p:nvPr>
        </p:nvSpPr>
        <p:spPr>
          <a:xfrm>
            <a:off x="311700" y="155635"/>
            <a:ext cx="8520600" cy="16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Open Sans ExtraBold"/>
                <a:ea typeface="Open Sans ExtraBold"/>
                <a:cs typeface="Open Sans ExtraBold"/>
                <a:sym typeface="Open Sans ExtraBold"/>
              </a:rPr>
              <a:t>Physiological signal classification</a:t>
            </a:r>
            <a:endParaRPr sz="44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55" name="Google Shape;155;p23"/>
          <p:cNvSpPr txBox="1"/>
          <p:nvPr>
            <p:ph idx="4294967295" type="body"/>
          </p:nvPr>
        </p:nvSpPr>
        <p:spPr>
          <a:xfrm>
            <a:off x="391825" y="1892975"/>
            <a:ext cx="8520600" cy="19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u="sng">
                <a:latin typeface="Open Sans SemiBold"/>
                <a:ea typeface="Open Sans SemiBold"/>
                <a:cs typeface="Open Sans SemiBold"/>
                <a:sym typeface="Open Sans SemiBold"/>
              </a:rPr>
              <a:t>David Romero</a:t>
            </a:r>
            <a:r>
              <a:rPr lang="es" sz="1400">
                <a:latin typeface="Open Sans"/>
                <a:ea typeface="Open Sans"/>
                <a:cs typeface="Open Sans"/>
                <a:sym typeface="Open Sans"/>
              </a:rPr>
              <a:t>  (@drombas)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u="sng">
                <a:latin typeface="Open Sans SemiBold"/>
                <a:ea typeface="Open Sans SemiBold"/>
                <a:cs typeface="Open Sans SemiBold"/>
                <a:sym typeface="Open Sans SemiBold"/>
              </a:rPr>
              <a:t>Stefano Moia</a:t>
            </a:r>
            <a:r>
              <a:rPr lang="es" sz="1400">
                <a:latin typeface="Open Sans"/>
                <a:ea typeface="Open Sans"/>
                <a:cs typeface="Open Sans"/>
                <a:sym typeface="Open Sans"/>
              </a:rPr>
              <a:t>  (@smoia)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Open Sans"/>
                <a:ea typeface="Open Sans"/>
                <a:cs typeface="Open Sans"/>
                <a:sym typeface="Open Sans"/>
              </a:rPr>
              <a:t>Mattermost:  </a:t>
            </a:r>
            <a:r>
              <a:rPr b="1" lang="es" sz="1400" u="sng">
                <a:latin typeface="Open Sans"/>
                <a:ea typeface="Open Sans"/>
                <a:cs typeface="Open Sans"/>
                <a:sym typeface="Open Sans"/>
              </a:rPr>
              <a:t>~physiopy</a:t>
            </a:r>
            <a:endParaRPr b="1" sz="14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Open Sans"/>
                <a:ea typeface="Open Sans"/>
                <a:cs typeface="Open Sans"/>
                <a:sym typeface="Open Sans"/>
              </a:rPr>
              <a:t>GitHub:  </a:t>
            </a:r>
            <a:r>
              <a:rPr b="1" lang="es" sz="1400" u="sng">
                <a:latin typeface="Open Sans"/>
                <a:ea typeface="Open Sans"/>
                <a:cs typeface="Open Sans"/>
                <a:sym typeface="Open Sans"/>
              </a:rPr>
              <a:t>github.com/drombas/BHD-physiological-classification</a:t>
            </a:r>
            <a:endParaRPr b="1" sz="14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 u="sng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1875" y="3700163"/>
            <a:ext cx="2716026" cy="131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775" y="3936400"/>
            <a:ext cx="3975101" cy="8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physiopy &amp; 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phys2bids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78500" y="1125875"/>
            <a:ext cx="580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physiopy: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s" u="sng">
                <a:latin typeface="Open Sans SemiBold"/>
                <a:ea typeface="Open Sans SemiBold"/>
                <a:cs typeface="Open Sans SemiBold"/>
                <a:sym typeface="Open Sans SemiBold"/>
              </a:rPr>
              <a:t>community-based open development*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project to facilitate the adoption of </a:t>
            </a:r>
            <a:r>
              <a:rPr lang="es" u="sng">
                <a:latin typeface="Open Sans SemiBold"/>
                <a:ea typeface="Open Sans SemiBold"/>
                <a:cs typeface="Open Sans SemiBold"/>
                <a:sym typeface="Open Sans SemiBold"/>
              </a:rPr>
              <a:t>physiological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data in (f)MRI experimental settings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phys2bids: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our tool to BIDSify physiological recordings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Now: command-line,</a:t>
            </a:r>
            <a:r>
              <a:rPr lang="es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s" u="sng">
                <a:latin typeface="Open Sans SemiBold"/>
                <a:ea typeface="Open Sans SemiBold"/>
                <a:cs typeface="Open Sans SemiBold"/>
                <a:sym typeface="Open Sans SemiBold"/>
              </a:rPr>
              <a:t>knowledge driven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tool 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Future: </a:t>
            </a:r>
            <a:r>
              <a:rPr lang="es" u="sng">
                <a:latin typeface="Open Sans SemiBold"/>
                <a:ea typeface="Open Sans SemiBold"/>
                <a:cs typeface="Open Sans SemiBold"/>
                <a:sym typeface="Open Sans SemiBold"/>
              </a:rPr>
              <a:t>data-driven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tool</a:t>
            </a:r>
            <a:r>
              <a:rPr lang="es">
                <a:latin typeface="Open Sans Medium"/>
                <a:ea typeface="Open Sans Medium"/>
                <a:cs typeface="Open Sans Medium"/>
                <a:sym typeface="Open Sans Medium"/>
              </a:rPr>
              <a:t>.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Add functionalities to automatically read, understand and process physiological files and their content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9024" y="0"/>
            <a:ext cx="1704976" cy="82497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11700" y="4650425"/>
            <a:ext cx="567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*We adopt the </a:t>
            </a:r>
            <a:r>
              <a:rPr lang="es" sz="1000" u="sng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all-contributors</a:t>
            </a:r>
            <a:r>
              <a:rPr lang="es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system: https://allcontributors.org/docs/en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9350" y="1017725"/>
            <a:ext cx="2855100" cy="3720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5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Our project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1462175"/>
            <a:ext cx="5702880" cy="35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479475" y="938250"/>
            <a:ext cx="45564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Open Sans"/>
                <a:ea typeface="Open Sans"/>
                <a:cs typeface="Open Sans"/>
                <a:sym typeface="Open Sans"/>
              </a:rPr>
              <a:t>Goal</a:t>
            </a:r>
            <a:r>
              <a:rPr b="1" lang="es" sz="1400"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s" sz="1400">
                <a:latin typeface="Open Sans"/>
                <a:ea typeface="Open Sans"/>
                <a:cs typeface="Open Sans"/>
                <a:sym typeface="Open Sans"/>
              </a:rPr>
              <a:t> automatic classification of signals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938250"/>
            <a:ext cx="2601000" cy="32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Open Sans"/>
                <a:ea typeface="Open Sans"/>
                <a:cs typeface="Open Sans"/>
                <a:sym typeface="Open Sans"/>
              </a:rPr>
              <a:t>Physiological data is diverse: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 sz="1400">
                <a:latin typeface="Open Sans"/>
                <a:ea typeface="Open Sans"/>
                <a:cs typeface="Open Sans"/>
                <a:sym typeface="Open Sans"/>
              </a:rPr>
              <a:t>Cardiac 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 sz="1400">
                <a:latin typeface="Open Sans"/>
                <a:ea typeface="Open Sans"/>
                <a:cs typeface="Open Sans"/>
                <a:sym typeface="Open Sans"/>
              </a:rPr>
              <a:t>Breathing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 sz="1400">
                <a:latin typeface="Open Sans"/>
                <a:ea typeface="Open Sans"/>
                <a:cs typeface="Open Sans"/>
                <a:sym typeface="Open Sans"/>
              </a:rPr>
              <a:t>Blood gases (O2, CO2)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 sz="1400">
                <a:latin typeface="Open Sans"/>
                <a:ea typeface="Open Sans"/>
                <a:cs typeface="Open Sans"/>
                <a:sym typeface="Open Sans"/>
              </a:rPr>
              <a:t>Skin conductance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 sz="1400"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Cardiology Icon 568" id="75" name="Google Shape;75;p15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>
            <a:off x="402459" y="3060874"/>
            <a:ext cx="61674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ungs Icon 2536407" id="76" name="Google Shape;76;p15"/>
          <p:cNvPicPr preferRelativeResize="0"/>
          <p:nvPr/>
        </p:nvPicPr>
        <p:blipFill rotWithShape="1">
          <a:blip r:embed="rId5">
            <a:alphaModFix amt="70000"/>
          </a:blip>
          <a:srcRect b="0" l="0" r="0" t="0"/>
          <a:stretch/>
        </p:blipFill>
        <p:spPr>
          <a:xfrm>
            <a:off x="1135650" y="2939426"/>
            <a:ext cx="778450" cy="72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59225" y="2950436"/>
            <a:ext cx="749775" cy="674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39024" y="0"/>
            <a:ext cx="1704976" cy="82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886175"/>
            <a:ext cx="8520600" cy="39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Open Sans SemiBold"/>
                <a:ea typeface="Open Sans SemiBold"/>
                <a:cs typeface="Open Sans SemiBold"/>
                <a:sym typeface="Open Sans SemiBold"/>
              </a:rPr>
              <a:t>Data description</a:t>
            </a:r>
            <a:endParaRPr sz="14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 sz="1400">
                <a:latin typeface="Open Sans"/>
                <a:ea typeface="Open Sans"/>
                <a:cs typeface="Open Sans"/>
                <a:sym typeface="Open Sans"/>
              </a:rPr>
              <a:t>4 types of signals (cardiac, respiratory chest, O2 and CO2)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 sz="1400">
                <a:latin typeface="Open Sans"/>
                <a:ea typeface="Open Sans"/>
                <a:cs typeface="Open Sans"/>
                <a:sym typeface="Open Sans"/>
              </a:rPr>
              <a:t>240 time-series (60x4) recordings of 500 seconds long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Open Sans SemiBold"/>
                <a:ea typeface="Open Sans SemiBold"/>
                <a:cs typeface="Open Sans SemiBold"/>
                <a:sym typeface="Open Sans SemiBold"/>
              </a:rPr>
              <a:t>Goals</a:t>
            </a:r>
            <a:endParaRPr sz="14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 sz="1400">
                <a:latin typeface="Open Sans"/>
                <a:ea typeface="Open Sans"/>
                <a:cs typeface="Open Sans"/>
                <a:sym typeface="Open Sans"/>
              </a:rPr>
              <a:t>Build a 4-class time-series classifier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 sz="1400">
                <a:latin typeface="Open Sans"/>
                <a:ea typeface="Open Sans"/>
                <a:cs typeface="Open Sans"/>
                <a:sym typeface="Open Sans"/>
              </a:rPr>
              <a:t>Extra goal: integrate the classifier into phys2bids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Open Sans SemiBold"/>
                <a:ea typeface="Open Sans SemiBold"/>
                <a:cs typeface="Open Sans SemiBold"/>
                <a:sym typeface="Open Sans SemiBold"/>
              </a:rPr>
              <a:t>Required skills</a:t>
            </a:r>
            <a:endParaRPr sz="14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 sz="1400">
                <a:latin typeface="Open Sans"/>
                <a:ea typeface="Open Sans"/>
                <a:cs typeface="Open Sans"/>
                <a:sym typeface="Open Sans"/>
              </a:rPr>
              <a:t>Basic knowledge of programming (any language)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 sz="1400">
                <a:latin typeface="Open Sans"/>
                <a:ea typeface="Open Sans"/>
                <a:cs typeface="Open Sans"/>
                <a:sym typeface="Open Sans"/>
              </a:rPr>
              <a:t>No need to know Git/GitHub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 sz="1400">
                <a:latin typeface="Open Sans"/>
                <a:ea typeface="Open Sans"/>
                <a:cs typeface="Open Sans"/>
                <a:sym typeface="Open Sans"/>
              </a:rPr>
              <a:t>Interest/experience on: time-series analysis and classification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5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Project details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9024" y="0"/>
            <a:ext cx="1704976" cy="82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0578" y="807100"/>
            <a:ext cx="2851726" cy="17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886175"/>
            <a:ext cx="4260300" cy="39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 SemiBold"/>
              <a:buAutoNum type="arabicPeriod"/>
            </a:pPr>
            <a:r>
              <a:rPr lang="es" sz="1400">
                <a:latin typeface="Open Sans SemiBold"/>
                <a:ea typeface="Open Sans SemiBold"/>
                <a:cs typeface="Open Sans SemiBold"/>
                <a:sym typeface="Open Sans SemiBold"/>
              </a:rPr>
              <a:t>Visit the GitHub repo</a:t>
            </a:r>
            <a:endParaRPr sz="14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 sz="1400">
                <a:latin typeface="Open Sans"/>
                <a:ea typeface="Open Sans"/>
                <a:cs typeface="Open Sans"/>
                <a:sym typeface="Open Sans"/>
              </a:rPr>
              <a:t>Take a look at the tasks (issues)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AutoNum type="arabicPeriod"/>
            </a:pPr>
            <a:r>
              <a:rPr lang="es" sz="1400">
                <a:latin typeface="Open Sans Medium"/>
                <a:ea typeface="Open Sans Medium"/>
                <a:cs typeface="Open Sans Medium"/>
                <a:sym typeface="Open Sans Medium"/>
              </a:rPr>
              <a:t>Reach us to agree on a working plan</a:t>
            </a:r>
            <a:endParaRPr sz="14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Open Sans Medium"/>
              <a:buAutoNum type="arabicPeriod"/>
            </a:pPr>
            <a:r>
              <a:rPr lang="es" sz="1400">
                <a:latin typeface="Open Sans Medium"/>
                <a:ea typeface="Open Sans Medium"/>
                <a:cs typeface="Open Sans Medium"/>
                <a:sym typeface="Open Sans Medium"/>
              </a:rPr>
              <a:t>Download the data and start working!</a:t>
            </a:r>
            <a:endParaRPr sz="14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25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How to get started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250" y="886175"/>
            <a:ext cx="4481525" cy="24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9025" y="0"/>
            <a:ext cx="1704976" cy="82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160175" y="970350"/>
            <a:ext cx="4260300" cy="397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Open Sans"/>
                <a:ea typeface="Open Sans"/>
                <a:cs typeface="Open Sans"/>
                <a:sym typeface="Open Sans"/>
              </a:rPr>
              <a:t>Done so far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Open Sans Medium"/>
              <a:buChar char="●"/>
            </a:pPr>
            <a:r>
              <a:rPr lang="es" sz="1400">
                <a:latin typeface="Open Sans Medium"/>
                <a:ea typeface="Open Sans Medium"/>
                <a:cs typeface="Open Sans Medium"/>
                <a:sym typeface="Open Sans Medium"/>
              </a:rPr>
              <a:t>Exploratory data analysis</a:t>
            </a:r>
            <a:r>
              <a:rPr b="1" lang="es" sz="1400">
                <a:latin typeface="Open Sans"/>
                <a:ea typeface="Open Sans"/>
                <a:cs typeface="Open Sans"/>
                <a:sym typeface="Open Sans"/>
              </a:rPr>
              <a:t> (Akanksha)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400"/>
              <a:buFont typeface="Open Sans Medium"/>
              <a:buAutoNum type="alphaLcPeriod"/>
            </a:pPr>
            <a:r>
              <a:rPr lang="es">
                <a:solidFill>
                  <a:srgbClr val="93C47D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Plotted the signals</a:t>
            </a:r>
            <a:endParaRPr>
              <a:solidFill>
                <a:srgbClr val="93C47D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400"/>
              <a:buFont typeface="Open Sans Medium"/>
              <a:buAutoNum type="alphaLcPeriod"/>
            </a:pPr>
            <a:r>
              <a:rPr lang="es">
                <a:solidFill>
                  <a:srgbClr val="93C47D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Found outliers</a:t>
            </a:r>
            <a:endParaRPr>
              <a:solidFill>
                <a:srgbClr val="93C47D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AutoNum type="alphaLcPeriod"/>
            </a:pPr>
            <a:r>
              <a:rPr lang="es">
                <a:latin typeface="Open Sans Medium"/>
                <a:ea typeface="Open Sans Medium"/>
                <a:cs typeface="Open Sans Medium"/>
                <a:sym typeface="Open Sans Medium"/>
              </a:rPr>
              <a:t>Visualize mean spectrum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</a:pPr>
            <a:r>
              <a:rPr lang="es" sz="1400">
                <a:latin typeface="Open Sans Medium"/>
                <a:ea typeface="Open Sans Medium"/>
                <a:cs typeface="Open Sans Medium"/>
                <a:sym typeface="Open Sans Medium"/>
              </a:rPr>
              <a:t>Respiratory vs. cardiac classification</a:t>
            </a:r>
            <a:endParaRPr sz="14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</a:pPr>
            <a:r>
              <a:rPr lang="es" sz="1400">
                <a:latin typeface="Open Sans Medium"/>
                <a:ea typeface="Open Sans Medium"/>
                <a:cs typeface="Open Sans Medium"/>
                <a:sym typeface="Open Sans Medium"/>
              </a:rPr>
              <a:t>Automatic feature extraction </a:t>
            </a:r>
            <a:r>
              <a:rPr b="1" lang="es" sz="1400">
                <a:latin typeface="Open Sans"/>
                <a:ea typeface="Open Sans"/>
                <a:cs typeface="Open Sans"/>
                <a:sym typeface="Open Sans"/>
              </a:rPr>
              <a:t>(Inés)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400"/>
              <a:buFont typeface="Open Sans Medium"/>
              <a:buAutoNum type="alphaLcPeriod"/>
            </a:pPr>
            <a:r>
              <a:rPr lang="es">
                <a:solidFill>
                  <a:srgbClr val="93C47D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Install and start exploring HCTSA</a:t>
            </a:r>
            <a:endParaRPr>
              <a:solidFill>
                <a:srgbClr val="93C47D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AutoNum type="alphaLcPeriod"/>
            </a:pPr>
            <a:r>
              <a:rPr lang="es">
                <a:latin typeface="Open Sans Medium"/>
                <a:ea typeface="Open Sans Medium"/>
                <a:cs typeface="Open Sans Medium"/>
                <a:sym typeface="Open Sans Medium"/>
              </a:rPr>
              <a:t>Test HCTSA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</a:pPr>
            <a:r>
              <a:rPr lang="es" sz="1400">
                <a:latin typeface="Open Sans Medium"/>
                <a:ea typeface="Open Sans Medium"/>
                <a:cs typeface="Open Sans Medium"/>
                <a:sym typeface="Open Sans Medium"/>
              </a:rPr>
              <a:t>Chest vs. O2 vs. CO2 classification</a:t>
            </a:r>
            <a:r>
              <a:rPr b="1" lang="es" sz="1400">
                <a:latin typeface="Open Sans"/>
                <a:ea typeface="Open Sans"/>
                <a:cs typeface="Open Sans"/>
                <a:sym typeface="Open Sans"/>
              </a:rPr>
              <a:t> (David)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400"/>
              <a:buFont typeface="Open Sans Medium"/>
              <a:buAutoNum type="alphaLcPeriod"/>
            </a:pPr>
            <a:r>
              <a:rPr lang="es">
                <a:solidFill>
                  <a:srgbClr val="93C47D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Implement preprocessing</a:t>
            </a:r>
            <a:endParaRPr>
              <a:solidFill>
                <a:srgbClr val="93C47D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AutoNum type="alphaLcPeriod"/>
            </a:pPr>
            <a:r>
              <a:rPr lang="es">
                <a:latin typeface="Open Sans Medium"/>
                <a:ea typeface="Open Sans Medium"/>
                <a:cs typeface="Open Sans Medium"/>
                <a:sym typeface="Open Sans Medium"/>
              </a:rPr>
              <a:t>Extract features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AutoNum type="alphaLcPeriod"/>
            </a:pPr>
            <a:r>
              <a:rPr lang="es">
                <a:latin typeface="Open Sans Medium"/>
                <a:ea typeface="Open Sans Medium"/>
                <a:cs typeface="Open Sans Medium"/>
                <a:sym typeface="Open Sans Medium"/>
              </a:rPr>
              <a:t>Test classifier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123225" y="25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Project update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9025" y="0"/>
            <a:ext cx="1704976" cy="82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451" y="970350"/>
            <a:ext cx="4260300" cy="164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9434" y="2757199"/>
            <a:ext cx="406834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1125" y="3596500"/>
            <a:ext cx="4184950" cy="1186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>
            <a:off x="7509175" y="1339175"/>
            <a:ext cx="479400" cy="491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160175" y="970350"/>
            <a:ext cx="4260300" cy="160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Open Sans Medium"/>
                <a:ea typeface="Open Sans Medium"/>
                <a:cs typeface="Open Sans Medium"/>
                <a:sym typeface="Open Sans Medium"/>
              </a:rPr>
              <a:t>E</a:t>
            </a:r>
            <a:r>
              <a:rPr lang="es" sz="1400">
                <a:latin typeface="Open Sans Medium"/>
                <a:ea typeface="Open Sans Medium"/>
                <a:cs typeface="Open Sans Medium"/>
                <a:sym typeface="Open Sans Medium"/>
              </a:rPr>
              <a:t>xploratory data analysis</a:t>
            </a:r>
            <a:r>
              <a:rPr b="1" lang="es" sz="1400">
                <a:latin typeface="Open Sans"/>
                <a:ea typeface="Open Sans"/>
                <a:cs typeface="Open Sans"/>
                <a:sym typeface="Open Sans"/>
              </a:rPr>
              <a:t> (Akanksha)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 Medium"/>
              <a:buChar char="●"/>
            </a:pPr>
            <a:r>
              <a:rPr lang="es" sz="1500">
                <a:latin typeface="Open Sans Medium"/>
                <a:ea typeface="Open Sans Medium"/>
                <a:cs typeface="Open Sans Medium"/>
                <a:sym typeface="Open Sans Medium"/>
              </a:rPr>
              <a:t>Visualization and outlier detection</a:t>
            </a:r>
            <a:endParaRPr sz="15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 Medium"/>
              <a:buChar char="●"/>
            </a:pPr>
            <a:r>
              <a:rPr lang="es" sz="1500">
                <a:latin typeface="Open Sans Medium"/>
                <a:ea typeface="Open Sans Medium"/>
                <a:cs typeface="Open Sans Medium"/>
                <a:sym typeface="Open Sans Medium"/>
              </a:rPr>
              <a:t>Frequency analysis</a:t>
            </a:r>
            <a:endParaRPr sz="14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123225" y="25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Project wrap-up 1/3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9025" y="0"/>
            <a:ext cx="1704976" cy="82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54738"/>
            <a:ext cx="3830500" cy="147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/>
          <p:nvPr/>
        </p:nvSpPr>
        <p:spPr>
          <a:xfrm>
            <a:off x="2430925" y="3318275"/>
            <a:ext cx="479400" cy="491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9000" y="951888"/>
            <a:ext cx="4118037" cy="40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1527725" y="2790600"/>
            <a:ext cx="1372800" cy="33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970">
                <a:latin typeface="Open Sans Medium"/>
                <a:ea typeface="Open Sans Medium"/>
                <a:cs typeface="Open Sans Medium"/>
                <a:sym typeface="Open Sans Medium"/>
              </a:rPr>
              <a:t>Time analysis</a:t>
            </a:r>
            <a:endParaRPr sz="97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97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4906250" y="764550"/>
            <a:ext cx="1372800" cy="33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970">
                <a:latin typeface="Open Sans Medium"/>
                <a:ea typeface="Open Sans Medium"/>
                <a:cs typeface="Open Sans Medium"/>
                <a:sym typeface="Open Sans Medium"/>
              </a:rPr>
              <a:t>Frequency</a:t>
            </a:r>
            <a:r>
              <a:rPr lang="es" sz="970">
                <a:latin typeface="Open Sans Medium"/>
                <a:ea typeface="Open Sans Medium"/>
                <a:cs typeface="Open Sans Medium"/>
                <a:sym typeface="Open Sans Medium"/>
              </a:rPr>
              <a:t> analysis</a:t>
            </a:r>
            <a:endParaRPr sz="97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97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160175" y="970350"/>
            <a:ext cx="4260300" cy="92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Open Sans Medium"/>
                <a:ea typeface="Open Sans Medium"/>
                <a:cs typeface="Open Sans Medium"/>
                <a:sym typeface="Open Sans Medium"/>
              </a:rPr>
              <a:t>Automatic feature extraction </a:t>
            </a:r>
            <a:r>
              <a:rPr b="1" lang="es" sz="1400">
                <a:latin typeface="Open Sans"/>
                <a:ea typeface="Open Sans"/>
                <a:cs typeface="Open Sans"/>
                <a:sym typeface="Open Sans"/>
              </a:rPr>
              <a:t>(Inés)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 Medium"/>
              <a:buChar char="●"/>
            </a:pPr>
            <a:r>
              <a:rPr lang="es" sz="1500">
                <a:latin typeface="Open Sans Medium"/>
                <a:ea typeface="Open Sans Medium"/>
                <a:cs typeface="Open Sans Medium"/>
                <a:sym typeface="Open Sans Medium"/>
              </a:rPr>
              <a:t>E</a:t>
            </a:r>
            <a:r>
              <a:rPr lang="es" sz="1500">
                <a:latin typeface="Open Sans Medium"/>
                <a:ea typeface="Open Sans Medium"/>
                <a:cs typeface="Open Sans Medium"/>
                <a:sym typeface="Open Sans Medium"/>
              </a:rPr>
              <a:t>xplored HCTSA</a:t>
            </a:r>
            <a:endParaRPr sz="15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 Medium"/>
              <a:buChar char="●"/>
            </a:pPr>
            <a:r>
              <a:rPr lang="es" sz="1500">
                <a:latin typeface="Open Sans Medium"/>
                <a:ea typeface="Open Sans Medium"/>
                <a:cs typeface="Open Sans Medium"/>
                <a:sym typeface="Open Sans Medium"/>
              </a:rPr>
              <a:t>With 22 features → perfect accuracy</a:t>
            </a:r>
            <a:endParaRPr sz="14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23" name="Google Shape;123;p20"/>
          <p:cNvSpPr txBox="1"/>
          <p:nvPr>
            <p:ph type="title"/>
          </p:nvPr>
        </p:nvSpPr>
        <p:spPr>
          <a:xfrm>
            <a:off x="123225" y="25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Project wrap-up 2/3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9025" y="0"/>
            <a:ext cx="1704976" cy="82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184" y="824986"/>
            <a:ext cx="406834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8175" y="1851550"/>
            <a:ext cx="6636623" cy="314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/>
          <p:nvPr/>
        </p:nvSpPr>
        <p:spPr>
          <a:xfrm>
            <a:off x="6236000" y="1787088"/>
            <a:ext cx="163200" cy="3273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6888600" y="3299125"/>
            <a:ext cx="163200" cy="17610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1146875" y="3173400"/>
            <a:ext cx="1500600" cy="50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970">
                <a:latin typeface="Open Sans Medium"/>
                <a:ea typeface="Open Sans Medium"/>
                <a:cs typeface="Open Sans Medium"/>
                <a:sym typeface="Open Sans Medium"/>
              </a:rPr>
              <a:t>Time-series </a:t>
            </a:r>
            <a:endParaRPr sz="97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970">
                <a:latin typeface="Open Sans Medium"/>
                <a:ea typeface="Open Sans Medium"/>
                <a:cs typeface="Open Sans Medium"/>
                <a:sym typeface="Open Sans Medium"/>
              </a:rPr>
              <a:t>(rows)</a:t>
            </a:r>
            <a:endParaRPr sz="97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97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5388000" y="1515875"/>
            <a:ext cx="2848800" cy="382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970">
                <a:latin typeface="Open Sans Medium"/>
                <a:ea typeface="Open Sans Medium"/>
                <a:cs typeface="Open Sans Medium"/>
                <a:sym typeface="Open Sans Medium"/>
              </a:rPr>
              <a:t>Features </a:t>
            </a:r>
            <a:r>
              <a:rPr lang="es" sz="970">
                <a:latin typeface="Open Sans Medium"/>
                <a:ea typeface="Open Sans Medium"/>
                <a:cs typeface="Open Sans Medium"/>
                <a:sym typeface="Open Sans Medium"/>
              </a:rPr>
              <a:t>(columns)</a:t>
            </a:r>
            <a:endParaRPr sz="97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97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160175" y="970350"/>
            <a:ext cx="5401500" cy="150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Open Sans Medium"/>
                <a:ea typeface="Open Sans Medium"/>
                <a:cs typeface="Open Sans Medium"/>
                <a:sym typeface="Open Sans Medium"/>
              </a:rPr>
              <a:t>Chest vs. O2 vs. CO2 classification</a:t>
            </a:r>
            <a:r>
              <a:rPr b="1" lang="es" sz="1400">
                <a:latin typeface="Open Sans"/>
                <a:ea typeface="Open Sans"/>
                <a:cs typeface="Open Sans"/>
                <a:sym typeface="Open Sans"/>
              </a:rPr>
              <a:t> (David)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 Medium"/>
              <a:buChar char="●"/>
            </a:pPr>
            <a:r>
              <a:rPr lang="es" sz="1500">
                <a:latin typeface="Open Sans Medium"/>
                <a:ea typeface="Open Sans Medium"/>
                <a:cs typeface="Open Sans Medium"/>
                <a:sym typeface="Open Sans Medium"/>
              </a:rPr>
              <a:t>Implement pr</a:t>
            </a:r>
            <a:r>
              <a:rPr lang="es" sz="1500">
                <a:latin typeface="Open Sans Medium"/>
                <a:ea typeface="Open Sans Medium"/>
                <a:cs typeface="Open Sans Medium"/>
                <a:sym typeface="Open Sans Medium"/>
              </a:rPr>
              <a:t>eprocessing</a:t>
            </a:r>
            <a:endParaRPr sz="15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 Medium"/>
              <a:buChar char="●"/>
            </a:pPr>
            <a:r>
              <a:rPr lang="es" sz="1500">
                <a:latin typeface="Open Sans Medium"/>
                <a:ea typeface="Open Sans Medium"/>
                <a:cs typeface="Open Sans Medium"/>
                <a:sym typeface="Open Sans Medium"/>
              </a:rPr>
              <a:t>Extract feature: difference from linear function</a:t>
            </a:r>
            <a:endParaRPr sz="15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 Medium"/>
              <a:buChar char="●"/>
            </a:pPr>
            <a:r>
              <a:rPr lang="es" sz="1500">
                <a:latin typeface="Open Sans Medium"/>
                <a:ea typeface="Open Sans Medium"/>
                <a:cs typeface="Open Sans Medium"/>
                <a:sym typeface="Open Sans Medium"/>
              </a:rPr>
              <a:t>Basic decision tree classifier</a:t>
            </a:r>
            <a:endParaRPr sz="15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36" name="Google Shape;136;p21"/>
          <p:cNvSpPr txBox="1"/>
          <p:nvPr>
            <p:ph type="title"/>
          </p:nvPr>
        </p:nvSpPr>
        <p:spPr>
          <a:xfrm>
            <a:off x="123225" y="25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Project wrap up 3/3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9025" y="0"/>
            <a:ext cx="1704976" cy="82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950" y="2245550"/>
            <a:ext cx="3479501" cy="98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3175" y="1399275"/>
            <a:ext cx="3527670" cy="32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050" y="3484100"/>
            <a:ext cx="3680399" cy="13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