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3" r:id="rId7"/>
    <p:sldId id="261" r:id="rId8"/>
    <p:sldId id="260"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 Panchal" userId="73ccfa626139a8e2" providerId="LiveId" clId="{666F0226-54F1-45B6-B92F-BA128F056CA1}"/>
    <pc:docChg chg="undo custSel addSld modSld">
      <pc:chgData name="Shubh Panchal" userId="73ccfa626139a8e2" providerId="LiveId" clId="{666F0226-54F1-45B6-B92F-BA128F056CA1}" dt="2024-04-15T17:25:20.041" v="389" actId="255"/>
      <pc:docMkLst>
        <pc:docMk/>
      </pc:docMkLst>
      <pc:sldChg chg="modSp mod">
        <pc:chgData name="Shubh Panchal" userId="73ccfa626139a8e2" providerId="LiveId" clId="{666F0226-54F1-45B6-B92F-BA128F056CA1}" dt="2024-04-15T17:24:11.855" v="384" actId="20577"/>
        <pc:sldMkLst>
          <pc:docMk/>
          <pc:sldMk cId="2716727799" sldId="256"/>
        </pc:sldMkLst>
        <pc:spChg chg="mod">
          <ac:chgData name="Shubh Panchal" userId="73ccfa626139a8e2" providerId="LiveId" clId="{666F0226-54F1-45B6-B92F-BA128F056CA1}" dt="2024-04-15T17:13:23.780" v="162"/>
          <ac:spMkLst>
            <pc:docMk/>
            <pc:sldMk cId="2716727799" sldId="256"/>
            <ac:spMk id="2" creationId="{5D1579BA-5DCE-BD8F-30BA-670208242405}"/>
          </ac:spMkLst>
        </pc:spChg>
        <pc:spChg chg="mod">
          <ac:chgData name="Shubh Panchal" userId="73ccfa626139a8e2" providerId="LiveId" clId="{666F0226-54F1-45B6-B92F-BA128F056CA1}" dt="2024-04-15T17:24:11.855" v="384" actId="20577"/>
          <ac:spMkLst>
            <pc:docMk/>
            <pc:sldMk cId="2716727799" sldId="256"/>
            <ac:spMk id="3" creationId="{18663CE9-9FF7-8B9D-ABF3-7A008C4CA5E7}"/>
          </ac:spMkLst>
        </pc:spChg>
      </pc:sldChg>
      <pc:sldChg chg="modSp mod">
        <pc:chgData name="Shubh Panchal" userId="73ccfa626139a8e2" providerId="LiveId" clId="{666F0226-54F1-45B6-B92F-BA128F056CA1}" dt="2024-04-15T17:25:08.945" v="386" actId="21"/>
        <pc:sldMkLst>
          <pc:docMk/>
          <pc:sldMk cId="553329252" sldId="257"/>
        </pc:sldMkLst>
        <pc:spChg chg="mod">
          <ac:chgData name="Shubh Panchal" userId="73ccfa626139a8e2" providerId="LiveId" clId="{666F0226-54F1-45B6-B92F-BA128F056CA1}" dt="2024-04-15T17:13:36.696" v="186" actId="20577"/>
          <ac:spMkLst>
            <pc:docMk/>
            <pc:sldMk cId="553329252" sldId="257"/>
            <ac:spMk id="2" creationId="{53D22DFF-43EE-5DFC-8D2D-C3E8C3ED1A25}"/>
          </ac:spMkLst>
        </pc:spChg>
        <pc:spChg chg="mod">
          <ac:chgData name="Shubh Panchal" userId="73ccfa626139a8e2" providerId="LiveId" clId="{666F0226-54F1-45B6-B92F-BA128F056CA1}" dt="2024-04-15T17:25:08.945" v="386" actId="21"/>
          <ac:spMkLst>
            <pc:docMk/>
            <pc:sldMk cId="553329252" sldId="257"/>
            <ac:spMk id="3" creationId="{DE25B8D9-52B2-8862-DFBC-8161D795E5B7}"/>
          </ac:spMkLst>
        </pc:spChg>
      </pc:sldChg>
      <pc:sldChg chg="modSp mod">
        <pc:chgData name="Shubh Panchal" userId="73ccfa626139a8e2" providerId="LiveId" clId="{666F0226-54F1-45B6-B92F-BA128F056CA1}" dt="2024-04-15T17:14:01.929" v="188" actId="2711"/>
        <pc:sldMkLst>
          <pc:docMk/>
          <pc:sldMk cId="2553580743" sldId="258"/>
        </pc:sldMkLst>
        <pc:spChg chg="mod">
          <ac:chgData name="Shubh Panchal" userId="73ccfa626139a8e2" providerId="LiveId" clId="{666F0226-54F1-45B6-B92F-BA128F056CA1}" dt="2024-04-15T17:13:23.780" v="162"/>
          <ac:spMkLst>
            <pc:docMk/>
            <pc:sldMk cId="2553580743" sldId="258"/>
            <ac:spMk id="2" creationId="{CA3C3902-B36F-FB46-22C3-3155609787C4}"/>
          </ac:spMkLst>
        </pc:spChg>
        <pc:spChg chg="mod">
          <ac:chgData name="Shubh Panchal" userId="73ccfa626139a8e2" providerId="LiveId" clId="{666F0226-54F1-45B6-B92F-BA128F056CA1}" dt="2024-04-15T17:14:01.929" v="188" actId="2711"/>
          <ac:spMkLst>
            <pc:docMk/>
            <pc:sldMk cId="2553580743" sldId="258"/>
            <ac:spMk id="3" creationId="{921FCCEF-8C39-1C16-3ABE-AFBCE8A1367F}"/>
          </ac:spMkLst>
        </pc:spChg>
      </pc:sldChg>
      <pc:sldChg chg="modSp mod">
        <pc:chgData name="Shubh Panchal" userId="73ccfa626139a8e2" providerId="LiveId" clId="{666F0226-54F1-45B6-B92F-BA128F056CA1}" dt="2024-04-15T17:14:20.350" v="192" actId="21"/>
        <pc:sldMkLst>
          <pc:docMk/>
          <pc:sldMk cId="3211238751" sldId="259"/>
        </pc:sldMkLst>
        <pc:spChg chg="mod">
          <ac:chgData name="Shubh Panchal" userId="73ccfa626139a8e2" providerId="LiveId" clId="{666F0226-54F1-45B6-B92F-BA128F056CA1}" dt="2024-04-15T17:13:23.780" v="162"/>
          <ac:spMkLst>
            <pc:docMk/>
            <pc:sldMk cId="3211238751" sldId="259"/>
            <ac:spMk id="2" creationId="{F9151C9B-2FA3-27CE-7804-2C917265F479}"/>
          </ac:spMkLst>
        </pc:spChg>
        <pc:spChg chg="mod">
          <ac:chgData name="Shubh Panchal" userId="73ccfa626139a8e2" providerId="LiveId" clId="{666F0226-54F1-45B6-B92F-BA128F056CA1}" dt="2024-04-15T17:14:20.350" v="192" actId="21"/>
          <ac:spMkLst>
            <pc:docMk/>
            <pc:sldMk cId="3211238751" sldId="259"/>
            <ac:spMk id="3" creationId="{1012CBDA-BEA5-866C-816A-8AE106251191}"/>
          </ac:spMkLst>
        </pc:spChg>
      </pc:sldChg>
      <pc:sldChg chg="modSp mod">
        <pc:chgData name="Shubh Panchal" userId="73ccfa626139a8e2" providerId="LiveId" clId="{666F0226-54F1-45B6-B92F-BA128F056CA1}" dt="2024-04-15T17:20:11.103" v="312" actId="27636"/>
        <pc:sldMkLst>
          <pc:docMk/>
          <pc:sldMk cId="4288985028" sldId="260"/>
        </pc:sldMkLst>
        <pc:spChg chg="mod">
          <ac:chgData name="Shubh Panchal" userId="73ccfa626139a8e2" providerId="LiveId" clId="{666F0226-54F1-45B6-B92F-BA128F056CA1}" dt="2024-04-15T17:13:23.780" v="162"/>
          <ac:spMkLst>
            <pc:docMk/>
            <pc:sldMk cId="4288985028" sldId="260"/>
            <ac:spMk id="2" creationId="{9B7F5F06-C29D-1976-7A07-380258AE772C}"/>
          </ac:spMkLst>
        </pc:spChg>
        <pc:spChg chg="mod">
          <ac:chgData name="Shubh Panchal" userId="73ccfa626139a8e2" providerId="LiveId" clId="{666F0226-54F1-45B6-B92F-BA128F056CA1}" dt="2024-04-15T17:20:11.103" v="312" actId="27636"/>
          <ac:spMkLst>
            <pc:docMk/>
            <pc:sldMk cId="4288985028" sldId="260"/>
            <ac:spMk id="3" creationId="{F7B47EE8-3663-AC95-6FC9-EFDE77F93DC3}"/>
          </ac:spMkLst>
        </pc:spChg>
      </pc:sldChg>
      <pc:sldChg chg="modSp mod">
        <pc:chgData name="Shubh Panchal" userId="73ccfa626139a8e2" providerId="LiveId" clId="{666F0226-54F1-45B6-B92F-BA128F056CA1}" dt="2024-04-15T17:14:57.852" v="200" actId="2711"/>
        <pc:sldMkLst>
          <pc:docMk/>
          <pc:sldMk cId="1168308771" sldId="261"/>
        </pc:sldMkLst>
        <pc:spChg chg="mod">
          <ac:chgData name="Shubh Panchal" userId="73ccfa626139a8e2" providerId="LiveId" clId="{666F0226-54F1-45B6-B92F-BA128F056CA1}" dt="2024-04-15T17:13:23.780" v="162"/>
          <ac:spMkLst>
            <pc:docMk/>
            <pc:sldMk cId="1168308771" sldId="261"/>
            <ac:spMk id="2" creationId="{B23A995F-59E6-CC8E-5CC5-C86868419BA5}"/>
          </ac:spMkLst>
        </pc:spChg>
        <pc:spChg chg="mod">
          <ac:chgData name="Shubh Panchal" userId="73ccfa626139a8e2" providerId="LiveId" clId="{666F0226-54F1-45B6-B92F-BA128F056CA1}" dt="2024-04-15T17:14:57.852" v="200" actId="2711"/>
          <ac:spMkLst>
            <pc:docMk/>
            <pc:sldMk cId="1168308771" sldId="261"/>
            <ac:spMk id="3" creationId="{C3E166F6-2045-2310-6F36-A6545288008C}"/>
          </ac:spMkLst>
        </pc:spChg>
      </pc:sldChg>
      <pc:sldChg chg="modSp new mod">
        <pc:chgData name="Shubh Panchal" userId="73ccfa626139a8e2" providerId="LiveId" clId="{666F0226-54F1-45B6-B92F-BA128F056CA1}" dt="2024-04-15T17:20:01.024" v="305" actId="21"/>
        <pc:sldMkLst>
          <pc:docMk/>
          <pc:sldMk cId="443767994" sldId="262"/>
        </pc:sldMkLst>
        <pc:spChg chg="mod">
          <ac:chgData name="Shubh Panchal" userId="73ccfa626139a8e2" providerId="LiveId" clId="{666F0226-54F1-45B6-B92F-BA128F056CA1}" dt="2024-04-15T17:13:23.780" v="162"/>
          <ac:spMkLst>
            <pc:docMk/>
            <pc:sldMk cId="443767994" sldId="262"/>
            <ac:spMk id="2" creationId="{DD05E62E-3F59-F9AB-D229-272C09177213}"/>
          </ac:spMkLst>
        </pc:spChg>
        <pc:spChg chg="mod">
          <ac:chgData name="Shubh Panchal" userId="73ccfa626139a8e2" providerId="LiveId" clId="{666F0226-54F1-45B6-B92F-BA128F056CA1}" dt="2024-04-15T17:20:01.024" v="305" actId="21"/>
          <ac:spMkLst>
            <pc:docMk/>
            <pc:sldMk cId="443767994" sldId="262"/>
            <ac:spMk id="3" creationId="{F720C9F7-E1EC-CCFE-E86F-EBC9020C0522}"/>
          </ac:spMkLst>
        </pc:spChg>
      </pc:sldChg>
      <pc:sldChg chg="modSp new mod">
        <pc:chgData name="Shubh Panchal" userId="73ccfa626139a8e2" providerId="LiveId" clId="{666F0226-54F1-45B6-B92F-BA128F056CA1}" dt="2024-04-15T17:14:43.265" v="198" actId="12"/>
        <pc:sldMkLst>
          <pc:docMk/>
          <pc:sldMk cId="1130702619" sldId="263"/>
        </pc:sldMkLst>
        <pc:spChg chg="mod">
          <ac:chgData name="Shubh Panchal" userId="73ccfa626139a8e2" providerId="LiveId" clId="{666F0226-54F1-45B6-B92F-BA128F056CA1}" dt="2024-04-15T17:14:31.795" v="196"/>
          <ac:spMkLst>
            <pc:docMk/>
            <pc:sldMk cId="1130702619" sldId="263"/>
            <ac:spMk id="2" creationId="{958C989D-CC50-BD02-37A1-52430D27F865}"/>
          </ac:spMkLst>
        </pc:spChg>
        <pc:spChg chg="mod">
          <ac:chgData name="Shubh Panchal" userId="73ccfa626139a8e2" providerId="LiveId" clId="{666F0226-54F1-45B6-B92F-BA128F056CA1}" dt="2024-04-15T17:14:43.265" v="198" actId="12"/>
          <ac:spMkLst>
            <pc:docMk/>
            <pc:sldMk cId="1130702619" sldId="263"/>
            <ac:spMk id="3" creationId="{8CAED1BC-021E-48DB-D099-49F350431F1A}"/>
          </ac:spMkLst>
        </pc:spChg>
      </pc:sldChg>
      <pc:sldChg chg="modSp new mod">
        <pc:chgData name="Shubh Panchal" userId="73ccfa626139a8e2" providerId="LiveId" clId="{666F0226-54F1-45B6-B92F-BA128F056CA1}" dt="2024-04-15T17:25:20.041" v="389" actId="255"/>
        <pc:sldMkLst>
          <pc:docMk/>
          <pc:sldMk cId="195365337" sldId="264"/>
        </pc:sldMkLst>
        <pc:spChg chg="mod">
          <ac:chgData name="Shubh Panchal" userId="73ccfa626139a8e2" providerId="LiveId" clId="{666F0226-54F1-45B6-B92F-BA128F056CA1}" dt="2024-04-15T17:25:20.041" v="389" actId="255"/>
          <ac:spMkLst>
            <pc:docMk/>
            <pc:sldMk cId="195365337" sldId="264"/>
            <ac:spMk id="3" creationId="{4E0DE69B-E054-0A06-B975-1232A6F4BB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315458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210283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930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259825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74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259023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3280234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224235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393024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55FB-E8AE-42DA-8FB2-DBE1DF67629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255158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3655FB-E8AE-42DA-8FB2-DBE1DF676291}"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30146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3655FB-E8AE-42DA-8FB2-DBE1DF676291}"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109900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3655FB-E8AE-42DA-8FB2-DBE1DF676291}"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289873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655FB-E8AE-42DA-8FB2-DBE1DF676291}"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64055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655FB-E8AE-42DA-8FB2-DBE1DF676291}"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136167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655FB-E8AE-42DA-8FB2-DBE1DF676291}"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781AF-B550-4551-9525-641AA3AC71FA}" type="slidenum">
              <a:rPr lang="en-IN" smtClean="0"/>
              <a:t>‹#›</a:t>
            </a:fld>
            <a:endParaRPr lang="en-IN"/>
          </a:p>
        </p:txBody>
      </p:sp>
    </p:spTree>
    <p:extLst>
      <p:ext uri="{BB962C8B-B14F-4D97-AF65-F5344CB8AC3E}">
        <p14:creationId xmlns:p14="http://schemas.microsoft.com/office/powerpoint/2010/main" val="316818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3655FB-E8AE-42DA-8FB2-DBE1DF676291}" type="datetimeFigureOut">
              <a:rPr lang="en-IN" smtClean="0"/>
              <a:t>22-04-2024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A781AF-B550-4551-9525-641AA3AC71FA}" type="slidenum">
              <a:rPr lang="en-IN" smtClean="0"/>
              <a:t>‹#›</a:t>
            </a:fld>
            <a:endParaRPr lang="en-IN"/>
          </a:p>
        </p:txBody>
      </p:sp>
    </p:spTree>
    <p:extLst>
      <p:ext uri="{BB962C8B-B14F-4D97-AF65-F5344CB8AC3E}">
        <p14:creationId xmlns:p14="http://schemas.microsoft.com/office/powerpoint/2010/main" val="2649361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79BA-5DCE-BD8F-30BA-670208242405}"/>
              </a:ext>
            </a:extLst>
          </p:cNvPr>
          <p:cNvSpPr>
            <a:spLocks noGrp="1"/>
          </p:cNvSpPr>
          <p:nvPr>
            <p:ph type="ctrTitle"/>
          </p:nvPr>
        </p:nvSpPr>
        <p:spPr/>
        <p:txBody>
          <a:bodyPr/>
          <a:lstStyle/>
          <a:p>
            <a:r>
              <a:rPr lang="en-IN" dirty="0"/>
              <a:t>INTRODUCTION TO MONTGOMERY ALGORITHM</a:t>
            </a:r>
          </a:p>
        </p:txBody>
      </p:sp>
      <p:sp>
        <p:nvSpPr>
          <p:cNvPr id="3" name="Subtitle 2">
            <a:extLst>
              <a:ext uri="{FF2B5EF4-FFF2-40B4-BE49-F238E27FC236}">
                <a16:creationId xmlns:a16="http://schemas.microsoft.com/office/drawing/2014/main" id="{18663CE9-9FF7-8B9D-ABF3-7A008C4CA5E7}"/>
              </a:ext>
            </a:extLst>
          </p:cNvPr>
          <p:cNvSpPr>
            <a:spLocks noGrp="1"/>
          </p:cNvSpPr>
          <p:nvPr>
            <p:ph type="subTitle" idx="1"/>
          </p:nvPr>
        </p:nvSpPr>
        <p:spPr>
          <a:xfrm>
            <a:off x="4709652" y="4935736"/>
            <a:ext cx="5365681" cy="1750199"/>
          </a:xfrm>
        </p:spPr>
        <p:txBody>
          <a:bodyPr>
            <a:normAutofit/>
          </a:bodyPr>
          <a:lstStyle/>
          <a:p>
            <a:pPr algn="l"/>
            <a:r>
              <a:rPr lang="en-US" dirty="0"/>
              <a:t>SUBMITTED BY – 21BEC080 SHUBH PANCHAL</a:t>
            </a:r>
          </a:p>
          <a:p>
            <a:pPr algn="l"/>
            <a:r>
              <a:rPr lang="en-US" dirty="0"/>
              <a:t>                         21BEC089 DRON PATEL</a:t>
            </a:r>
            <a:endParaRPr lang="en-IN" dirty="0"/>
          </a:p>
          <a:p>
            <a:pPr algn="l"/>
            <a:r>
              <a:rPr lang="en-IN" dirty="0"/>
              <a:t>SUBMITTED TO – PROFF. SACHIN GAJJAR</a:t>
            </a:r>
          </a:p>
          <a:p>
            <a:pPr algn="l"/>
            <a:r>
              <a:rPr lang="en-IN" dirty="0"/>
              <a:t>COURSE - Computer Architecture [2EC601]</a:t>
            </a:r>
          </a:p>
          <a:p>
            <a:pPr algn="l"/>
            <a:endParaRPr lang="en-IN" dirty="0"/>
          </a:p>
          <a:p>
            <a:pPr algn="l"/>
            <a:endParaRPr lang="en-US" dirty="0"/>
          </a:p>
        </p:txBody>
      </p:sp>
    </p:spTree>
    <p:extLst>
      <p:ext uri="{BB962C8B-B14F-4D97-AF65-F5344CB8AC3E}">
        <p14:creationId xmlns:p14="http://schemas.microsoft.com/office/powerpoint/2010/main" val="271672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D00080-A8EF-A8E0-2A7C-2F5FBEE75ED0}"/>
              </a:ext>
            </a:extLst>
          </p:cNvPr>
          <p:cNvSpPr txBox="1"/>
          <p:nvPr/>
        </p:nvSpPr>
        <p:spPr>
          <a:xfrm>
            <a:off x="3490451" y="2418735"/>
            <a:ext cx="5240593" cy="954107"/>
          </a:xfrm>
          <a:prstGeom prst="rect">
            <a:avLst/>
          </a:prstGeom>
          <a:noFill/>
        </p:spPr>
        <p:txBody>
          <a:bodyPr wrap="square" rtlCol="0">
            <a:spAutoFit/>
          </a:bodyPr>
          <a:lstStyle/>
          <a:p>
            <a:r>
              <a:rPr lang="en-US" sz="5600" dirty="0">
                <a:solidFill>
                  <a:schemeClr val="accent1">
                    <a:lumMod val="75000"/>
                  </a:schemeClr>
                </a:solidFill>
              </a:rPr>
              <a:t>THANK YOU</a:t>
            </a:r>
          </a:p>
        </p:txBody>
      </p:sp>
    </p:spTree>
    <p:extLst>
      <p:ext uri="{BB962C8B-B14F-4D97-AF65-F5344CB8AC3E}">
        <p14:creationId xmlns:p14="http://schemas.microsoft.com/office/powerpoint/2010/main" val="208312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2DFF-43EE-5DFC-8D2D-C3E8C3ED1A25}"/>
              </a:ext>
            </a:extLst>
          </p:cNvPr>
          <p:cNvSpPr>
            <a:spLocks noGrp="1"/>
          </p:cNvSpPr>
          <p:nvPr>
            <p:ph type="title"/>
          </p:nvPr>
        </p:nvSpPr>
        <p:spPr/>
        <p:txBody>
          <a:bodyPr/>
          <a:lstStyle/>
          <a:p>
            <a:pPr algn="ctr"/>
            <a:r>
              <a:rPr lang="en-US" dirty="0"/>
              <a:t>I</a:t>
            </a:r>
            <a:r>
              <a:rPr lang="en-IN" b="1" dirty="0"/>
              <a:t>ntroduction</a:t>
            </a:r>
          </a:p>
        </p:txBody>
      </p:sp>
      <p:sp>
        <p:nvSpPr>
          <p:cNvPr id="3" name="Content Placeholder 2">
            <a:extLst>
              <a:ext uri="{FF2B5EF4-FFF2-40B4-BE49-F238E27FC236}">
                <a16:creationId xmlns:a16="http://schemas.microsoft.com/office/drawing/2014/main" id="{DE25B8D9-52B2-8862-DFBC-8161D795E5B7}"/>
              </a:ext>
            </a:extLst>
          </p:cNvPr>
          <p:cNvSpPr>
            <a:spLocks noGrp="1"/>
          </p:cNvSpPr>
          <p:nvPr>
            <p:ph idx="1"/>
          </p:nvPr>
        </p:nvSpPr>
        <p:spPr/>
        <p:txBody>
          <a:bodyPr>
            <a:noAutofit/>
          </a:bodyPr>
          <a:lstStyle/>
          <a:p>
            <a:r>
              <a:rPr lang="en-US" sz="1600" dirty="0">
                <a:latin typeface="Arial" panose="020B0604020202020204" pitchFamily="34" charset="0"/>
                <a:cs typeface="Arial" panose="020B0604020202020204" pitchFamily="34" charset="0"/>
              </a:rPr>
              <a:t>The Montgomery algorithm is an efficient method for performing modular multiplication, which is a fundamental operation in many cryptographic systems, including RSA and Elliptic Curve Cryptography. The algorithm was introduced by Peter Montgomery in 1985. It is especially useful for systems using large integers because it allows these operations to be performed more efficiently by reducing the number of required costly division operations.</a:t>
            </a:r>
          </a:p>
          <a:p>
            <a:r>
              <a:rPr lang="en-US" sz="1600" b="0" i="0" dirty="0">
                <a:effectLst/>
                <a:highlight>
                  <a:srgbClr val="FFFFFF"/>
                </a:highlight>
                <a:latin typeface="Arial" panose="020B0604020202020204" pitchFamily="34" charset="0"/>
                <a:cs typeface="Arial" panose="020B0604020202020204" pitchFamily="34" charset="0"/>
              </a:rPr>
              <a:t>In simple language, For a single multiplication, doing the modular multiplication directly is superior to Montgomery. But for a chain of multiplications, such as in modular exponentiation, we transform the input numbers into Montgomery form, perform numerous multiplications, and transform back to standard numbers at the end.</a:t>
            </a:r>
          </a:p>
          <a:p>
            <a:r>
              <a:rPr lang="en-US" sz="1600" dirty="0">
                <a:latin typeface="Arial" panose="020B0604020202020204" pitchFamily="34" charset="0"/>
                <a:cs typeface="Arial" panose="020B0604020202020204" pitchFamily="34" charset="0"/>
              </a:rPr>
              <a:t>Montgomery Representation: A number  A is represented in the Montgomery form by A ⋅ R mod N, where  N is the modulus and R is a constant chosen such that  R&gt;N and typically is a power of 2 (e.g.,  R=2 k for some k so that operations can align with the word size of the processor).</a:t>
            </a:r>
          </a:p>
        </p:txBody>
      </p:sp>
    </p:spTree>
    <p:extLst>
      <p:ext uri="{BB962C8B-B14F-4D97-AF65-F5344CB8AC3E}">
        <p14:creationId xmlns:p14="http://schemas.microsoft.com/office/powerpoint/2010/main" val="55332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5920-9072-309C-1A97-D0036591D0D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E0DE69B-E054-0A06-B975-1232A6F4BB36}"/>
              </a:ext>
            </a:extLst>
          </p:cNvPr>
          <p:cNvSpPr>
            <a:spLocks noGrp="1"/>
          </p:cNvSpPr>
          <p:nvPr>
            <p:ph idx="1"/>
          </p:nvPr>
        </p:nvSpPr>
        <p:spPr/>
        <p:txBody>
          <a:bodyPr>
            <a:normAutofit/>
          </a:bodyPr>
          <a:lstStyle/>
          <a:p>
            <a:r>
              <a:rPr lang="en-IN" sz="1600" dirty="0">
                <a:latin typeface="Arial" panose="020B0604020202020204" pitchFamily="34" charset="0"/>
                <a:cs typeface="Arial" panose="020B0604020202020204" pitchFamily="34" charset="0"/>
              </a:rPr>
              <a:t>Montgomery Reduction: This is the process used to convert the product of two numbers in Montgomery form back into Montgomery form. For two numbers A and B, their Montgomery product is A⋅B⋅R −1 mod N. The clever part of the algorithm allows this to be computed efficiently without direct division by N or R. Steps Involved:</a:t>
            </a:r>
          </a:p>
          <a:p>
            <a:pPr marL="342900" indent="-342900">
              <a:buFont typeface="+mj-lt"/>
              <a:buAutoNum type="arabicPeriod"/>
            </a:pPr>
            <a:r>
              <a:rPr lang="en-IN" sz="1600" dirty="0">
                <a:latin typeface="Arial" panose="020B0604020202020204" pitchFamily="34" charset="0"/>
                <a:cs typeface="Arial" panose="020B0604020202020204" pitchFamily="34" charset="0"/>
              </a:rPr>
              <a:t> Compute =A×B.</a:t>
            </a:r>
          </a:p>
          <a:p>
            <a:pPr marL="342900" indent="-342900">
              <a:buFont typeface="+mj-lt"/>
              <a:buAutoNum type="arabicPeriod"/>
            </a:pPr>
            <a:r>
              <a:rPr lang="en-IN" sz="1600" dirty="0">
                <a:latin typeface="Arial" panose="020B0604020202020204" pitchFamily="34" charset="0"/>
                <a:cs typeface="Arial" panose="020B0604020202020204" pitchFamily="34" charset="0"/>
              </a:rPr>
              <a:t> Compute m=(T × </a:t>
            </a:r>
            <a:r>
              <a:rPr lang="en-IN" sz="1600" dirty="0" err="1">
                <a:latin typeface="Arial" panose="020B0604020202020204" pitchFamily="34" charset="0"/>
                <a:cs typeface="Arial" panose="020B0604020202020204" pitchFamily="34" charset="0"/>
              </a:rPr>
              <a:t>inv</a:t>
            </a:r>
            <a:r>
              <a:rPr lang="en-IN" sz="1600" dirty="0">
                <a:latin typeface="Arial" panose="020B0604020202020204" pitchFamily="34" charset="0"/>
                <a:cs typeface="Arial" panose="020B0604020202020204" pitchFamily="34" charset="0"/>
              </a:rPr>
              <a:t>) mod R, where </a:t>
            </a:r>
            <a:r>
              <a:rPr lang="en-IN" sz="1600" dirty="0" err="1">
                <a:latin typeface="Arial" panose="020B0604020202020204" pitchFamily="34" charset="0"/>
                <a:cs typeface="Arial" panose="020B0604020202020204" pitchFamily="34" charset="0"/>
              </a:rPr>
              <a:t>inv</a:t>
            </a:r>
            <a:r>
              <a:rPr lang="en-IN" sz="1600" dirty="0">
                <a:latin typeface="Arial" panose="020B0604020202020204" pitchFamily="34" charset="0"/>
                <a:cs typeface="Arial" panose="020B0604020202020204" pitchFamily="34" charset="0"/>
              </a:rPr>
              <a:t> is the modular inverse of R modulo N (typically </a:t>
            </a:r>
            <a:r>
              <a:rPr lang="en-IN" sz="1600" dirty="0" err="1">
                <a:latin typeface="Arial" panose="020B0604020202020204" pitchFamily="34" charset="0"/>
                <a:cs typeface="Arial" panose="020B0604020202020204" pitchFamily="34" charset="0"/>
              </a:rPr>
              <a:t>inv</a:t>
            </a:r>
            <a:r>
              <a:rPr lang="en-IN" sz="1600" dirty="0">
                <a:latin typeface="Arial" panose="020B0604020202020204" pitchFamily="34" charset="0"/>
                <a:cs typeface="Arial" panose="020B0604020202020204" pitchFamily="34" charset="0"/>
              </a:rPr>
              <a:t> = R −1 mod N). </a:t>
            </a:r>
          </a:p>
          <a:p>
            <a:pPr marL="342900" indent="-342900">
              <a:buFont typeface="+mj-lt"/>
              <a:buAutoNum type="arabicPeriod"/>
            </a:pPr>
            <a:r>
              <a:rPr lang="en-IN" sz="1600" dirty="0">
                <a:latin typeface="Arial" panose="020B0604020202020204" pitchFamily="34" charset="0"/>
                <a:cs typeface="Arial" panose="020B0604020202020204" pitchFamily="34" charset="0"/>
              </a:rPr>
              <a:t> Compute T ′ =(T+ m × N)/R.</a:t>
            </a:r>
          </a:p>
          <a:p>
            <a:pPr marL="342900" indent="-342900">
              <a:buFont typeface="+mj-lt"/>
              <a:buAutoNum type="arabicPeriod"/>
            </a:pPr>
            <a:r>
              <a:rPr lang="en-IN" sz="1600" dirty="0">
                <a:latin typeface="Arial" panose="020B0604020202020204" pitchFamily="34" charset="0"/>
                <a:cs typeface="Arial" panose="020B0604020202020204" pitchFamily="34" charset="0"/>
              </a:rPr>
              <a:t> If T ′ ≥N, then return T ′ −N; otherwise, return ′ T ′.</a:t>
            </a:r>
          </a:p>
          <a:p>
            <a:endParaRPr lang="en-IN" sz="1600" dirty="0"/>
          </a:p>
        </p:txBody>
      </p:sp>
    </p:spTree>
    <p:extLst>
      <p:ext uri="{BB962C8B-B14F-4D97-AF65-F5344CB8AC3E}">
        <p14:creationId xmlns:p14="http://schemas.microsoft.com/office/powerpoint/2010/main" val="19536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3902-B36F-FB46-22C3-3155609787C4}"/>
              </a:ext>
            </a:extLst>
          </p:cNvPr>
          <p:cNvSpPr>
            <a:spLocks noGrp="1"/>
          </p:cNvSpPr>
          <p:nvPr>
            <p:ph type="title"/>
          </p:nvPr>
        </p:nvSpPr>
        <p:spPr>
          <a:xfrm>
            <a:off x="746160" y="206477"/>
            <a:ext cx="8596668" cy="1320800"/>
          </a:xfrm>
        </p:spPr>
        <p:txBody>
          <a:bodyPr/>
          <a:lstStyle/>
          <a:p>
            <a:r>
              <a:rPr lang="en-US" b="1" dirty="0"/>
              <a:t>Comparison of Montgomery Algorithm with Other Algorithms</a:t>
            </a:r>
            <a:endParaRPr lang="en-IN" b="1" dirty="0"/>
          </a:p>
        </p:txBody>
      </p:sp>
      <p:sp>
        <p:nvSpPr>
          <p:cNvPr id="3" name="Content Placeholder 2">
            <a:extLst>
              <a:ext uri="{FF2B5EF4-FFF2-40B4-BE49-F238E27FC236}">
                <a16:creationId xmlns:a16="http://schemas.microsoft.com/office/drawing/2014/main" id="{921FCCEF-8C39-1C16-3ABE-AFBCE8A1367F}"/>
              </a:ext>
            </a:extLst>
          </p:cNvPr>
          <p:cNvSpPr>
            <a:spLocks noGrp="1"/>
          </p:cNvSpPr>
          <p:nvPr>
            <p:ph idx="1"/>
          </p:nvPr>
        </p:nvSpPr>
        <p:spPr>
          <a:xfrm>
            <a:off x="657670" y="1488613"/>
            <a:ext cx="8596668" cy="3880773"/>
          </a:xfrm>
        </p:spPr>
        <p:txBody>
          <a:bodyPr>
            <a:noAutofit/>
          </a:bodyPr>
          <a:lstStyle/>
          <a:p>
            <a:r>
              <a:rPr lang="en-US" sz="1600" dirty="0">
                <a:latin typeface="Arial" panose="020B0604020202020204" pitchFamily="34" charset="0"/>
                <a:cs typeface="Arial" panose="020B0604020202020204" pitchFamily="34" charset="0"/>
              </a:rPr>
              <a:t>When performing modular arithmetic, especially in the field of cryptography where operations are carried out on very large numbers, efficiency and speed are paramount.</a:t>
            </a:r>
          </a:p>
          <a:p>
            <a:r>
              <a:rPr lang="en-US" sz="1600" dirty="0">
                <a:latin typeface="Arial" panose="020B0604020202020204" pitchFamily="34" charset="0"/>
                <a:cs typeface="Arial" panose="020B0604020202020204" pitchFamily="34" charset="0"/>
              </a:rPr>
              <a:t> Various algorithms like the Montgomery algorithm, Barrett reduction, and classical modular reduction techniques have been developed to optimize these operations. Below, we explore why the Montgomery algorithm is often preferred over others, with a special mention of Barrett reduction.</a:t>
            </a:r>
          </a:p>
          <a:p>
            <a:r>
              <a:rPr lang="en-US" sz="1600" dirty="0">
                <a:latin typeface="Arial" panose="020B0604020202020204" pitchFamily="34" charset="0"/>
                <a:cs typeface="Arial" panose="020B0604020202020204" pitchFamily="34" charset="0"/>
              </a:rPr>
              <a:t> Classical Modular Reduction In classical modular reduction, a direct division method is used where the product of two numbers is divided by the modulus to obtain the remainder. This method is straightforward but involves division, which is computationally expensive and slower compared to multiplication and addition operations.</a:t>
            </a:r>
          </a:p>
          <a:p>
            <a:r>
              <a:rPr lang="en-US" sz="1600" dirty="0">
                <a:latin typeface="Arial" panose="020B0604020202020204" pitchFamily="34" charset="0"/>
                <a:cs typeface="Arial" panose="020B0604020202020204" pitchFamily="34" charset="0"/>
              </a:rPr>
              <a:t> Barrett Reduction Barrett reduction is an alternative to the Montgomery reduction for computing  A⋅B mod N. The Barrett algorithm uses a precomputed value based on the modulus N, called the Barrett constant ( μ). This constant is used to approximate the division operation, thereby reducing its complexity:</a:t>
            </a:r>
          </a:p>
          <a:p>
            <a:pPr marL="342900" indent="-342900">
              <a:buFont typeface="+mj-lt"/>
              <a:buAutoNum type="arabicPeriod"/>
            </a:pPr>
            <a:r>
              <a:rPr lang="en-US" sz="1600" dirty="0">
                <a:latin typeface="Arial" panose="020B0604020202020204" pitchFamily="34" charset="0"/>
                <a:cs typeface="Arial" panose="020B0604020202020204" pitchFamily="34" charset="0"/>
              </a:rPr>
              <a:t>Precomputation: Compute  μ as μ=⌊2 k /N⌋ for some k that is typically slightly larger than the bit length of  N.</a:t>
            </a:r>
          </a:p>
          <a:p>
            <a:pPr marL="342900" indent="-342900">
              <a:buFont typeface="+mj-lt"/>
              <a:buAutoNum type="arabicPeriod"/>
            </a:pPr>
            <a:r>
              <a:rPr lang="en-US" sz="1600" dirty="0">
                <a:latin typeface="Arial" panose="020B0604020202020204" pitchFamily="34" charset="0"/>
                <a:cs typeface="Arial" panose="020B0604020202020204" pitchFamily="34" charset="0"/>
              </a:rPr>
              <a:t> Reduction: Compute  q=⌊⌊(A⋅B)/2 k ⌋⋅μ/2 k ⌋ and then adjust by subtracting  </a:t>
            </a:r>
            <a:r>
              <a:rPr lang="en-US" sz="1600" dirty="0" err="1">
                <a:latin typeface="Arial" panose="020B0604020202020204" pitchFamily="34" charset="0"/>
                <a:cs typeface="Arial" panose="020B0604020202020204" pitchFamily="34" charset="0"/>
              </a:rPr>
              <a:t>q⋅N</a:t>
            </a:r>
            <a:r>
              <a:rPr lang="en-US" sz="1600" dirty="0">
                <a:latin typeface="Arial" panose="020B0604020202020204" pitchFamily="34" charset="0"/>
                <a:cs typeface="Arial" panose="020B0604020202020204" pitchFamily="34" charset="0"/>
              </a:rPr>
              <a:t> from A⋅B to get close to the result. Further adjustments are made if necessary. </a:t>
            </a:r>
          </a:p>
        </p:txBody>
      </p:sp>
    </p:spTree>
    <p:extLst>
      <p:ext uri="{BB962C8B-B14F-4D97-AF65-F5344CB8AC3E}">
        <p14:creationId xmlns:p14="http://schemas.microsoft.com/office/powerpoint/2010/main" val="255358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1C9B-2FA3-27CE-7804-2C917265F479}"/>
              </a:ext>
            </a:extLst>
          </p:cNvPr>
          <p:cNvSpPr>
            <a:spLocks noGrp="1"/>
          </p:cNvSpPr>
          <p:nvPr>
            <p:ph type="title"/>
          </p:nvPr>
        </p:nvSpPr>
        <p:spPr/>
        <p:txBody>
          <a:bodyPr>
            <a:normAutofit/>
          </a:bodyPr>
          <a:lstStyle/>
          <a:p>
            <a:r>
              <a:rPr lang="en-US" b="1" dirty="0"/>
              <a:t>Advantages of Montgomery Algorithm Over Others</a:t>
            </a:r>
            <a:endParaRPr lang="en-IN" b="1" dirty="0"/>
          </a:p>
        </p:txBody>
      </p:sp>
      <p:sp>
        <p:nvSpPr>
          <p:cNvPr id="3" name="Content Placeholder 2">
            <a:extLst>
              <a:ext uri="{FF2B5EF4-FFF2-40B4-BE49-F238E27FC236}">
                <a16:creationId xmlns:a16="http://schemas.microsoft.com/office/drawing/2014/main" id="{1012CBDA-BEA5-866C-816A-8AE106251191}"/>
              </a:ext>
            </a:extLst>
          </p:cNvPr>
          <p:cNvSpPr>
            <a:spLocks noGrp="1"/>
          </p:cNvSpPr>
          <p:nvPr>
            <p:ph idx="1"/>
          </p:nvPr>
        </p:nvSpPr>
        <p:spPr/>
        <p:txBody>
          <a:bodyPr>
            <a:noAutofit/>
          </a:bodyPr>
          <a:lstStyle/>
          <a:p>
            <a:r>
              <a:rPr lang="en-US" sz="1600" dirty="0">
                <a:latin typeface="Arial" panose="020B0604020202020204" pitchFamily="34" charset="0"/>
                <a:cs typeface="Arial" panose="020B0604020202020204" pitchFamily="34" charset="0"/>
              </a:rPr>
              <a:t>Elimination of Division: Montgomery reduction entirely eliminates the need for division by the modulus during the calculation, even in an approximate form. It only uses multiplications and additions, making it very suitable for hardware implementation where division is significantly more costly.</a:t>
            </a:r>
          </a:p>
          <a:p>
            <a:r>
              <a:rPr lang="en-US" sz="1600" dirty="0">
                <a:latin typeface="Arial" panose="020B0604020202020204" pitchFamily="34" charset="0"/>
                <a:cs typeface="Arial" panose="020B0604020202020204" pitchFamily="34" charset="0"/>
              </a:rPr>
              <a:t> Constant Time: Montgomery reduction can be implemented in constant time. This is crucial in cryptographic applications to avoid timing attacks that exploit variations in computation time to infer details about the keys or data.</a:t>
            </a:r>
          </a:p>
          <a:p>
            <a:r>
              <a:rPr lang="en-US" sz="1600" dirty="0">
                <a:latin typeface="Arial" panose="020B0604020202020204" pitchFamily="34" charset="0"/>
                <a:cs typeface="Arial" panose="020B0604020202020204" pitchFamily="34" charset="0"/>
              </a:rPr>
              <a:t> Efficiency in Sequences of Calculations: The Montgomery algorithm shines in scenarios involving sequences of modular multiplications, such as modular exponentiation. Once numbers are converted into Montgomery form, multiple operations can be carried out efficiently before converting them back. This makes it particularly effective in cryptographic algorithms like RSA or ECC, where modular exponentiation is frequent.</a:t>
            </a:r>
          </a:p>
          <a:p>
            <a:pPr marL="0" indent="0">
              <a:buNone/>
            </a:pPr>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23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989D-CC50-BD02-37A1-52430D27F865}"/>
              </a:ext>
            </a:extLst>
          </p:cNvPr>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Why Montgomery is Often Preferred ?</a:t>
            </a:r>
            <a:br>
              <a:rPr lang="en-US" sz="3600" b="1" dirty="0">
                <a:latin typeface="Arial" panose="020B0604020202020204" pitchFamily="34" charset="0"/>
                <a:cs typeface="Arial" panose="020B0604020202020204" pitchFamily="34" charset="0"/>
              </a:rPr>
            </a:br>
            <a:endParaRPr lang="en-IN" b="1" dirty="0"/>
          </a:p>
        </p:txBody>
      </p:sp>
      <p:sp>
        <p:nvSpPr>
          <p:cNvPr id="3" name="Content Placeholder 2">
            <a:extLst>
              <a:ext uri="{FF2B5EF4-FFF2-40B4-BE49-F238E27FC236}">
                <a16:creationId xmlns:a16="http://schemas.microsoft.com/office/drawing/2014/main" id="{8CAED1BC-021E-48DB-D099-49F350431F1A}"/>
              </a:ext>
            </a:extLst>
          </p:cNvPr>
          <p:cNvSpPr>
            <a:spLocks noGrp="1"/>
          </p:cNvSpPr>
          <p:nvPr>
            <p:ph idx="1"/>
          </p:nvPr>
        </p:nvSpPr>
        <p:spPr/>
        <p:txBody>
          <a:bodyPr>
            <a:normAutofit/>
          </a:bodyPr>
          <a:lstStyle/>
          <a:p>
            <a:r>
              <a:rPr lang="en-US" sz="1600" dirty="0">
                <a:latin typeface="Arial" panose="020B0604020202020204" pitchFamily="34" charset="0"/>
                <a:cs typeface="Arial" panose="020B0604020202020204" pitchFamily="34" charset="0"/>
              </a:rPr>
              <a:t>Montgomery reduction is particularly advantageous in cryptographic applications that require repeated modular multiplications. It ensures that operations can be carried out rapidly and securely without suffering from the overhead of handling divisions or the complexity of adjusting results as in Barrett reduction.</a:t>
            </a:r>
          </a:p>
          <a:p>
            <a:r>
              <a:rPr lang="en-US" sz="1600" dirty="0">
                <a:latin typeface="Arial" panose="020B0604020202020204" pitchFamily="34" charset="0"/>
                <a:cs typeface="Arial" panose="020B0604020202020204" pitchFamily="34" charset="0"/>
              </a:rPr>
              <a:t> In summary, while Barrett reduction also avoids direct division and is effective in many scenarios, the Montgomery algorithm often provides superior performance for cryptographic applications due to its ability to efficiently handle sequences of operations in a secure and constant-time manner. This makes it a preferred choice in many high-security environments where cryptographic operations are frequent.</a:t>
            </a:r>
            <a:endParaRPr lang="en-IN" sz="1600" dirty="0">
              <a:latin typeface="Arial" panose="020B0604020202020204" pitchFamily="34" charset="0"/>
              <a:cs typeface="Arial" panose="020B0604020202020204" pitchFamily="34" charset="0"/>
            </a:endParaRPr>
          </a:p>
          <a:p>
            <a:endParaRPr lang="en-IN" sz="1600" dirty="0"/>
          </a:p>
        </p:txBody>
      </p:sp>
    </p:spTree>
    <p:extLst>
      <p:ext uri="{BB962C8B-B14F-4D97-AF65-F5344CB8AC3E}">
        <p14:creationId xmlns:p14="http://schemas.microsoft.com/office/powerpoint/2010/main" val="113070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995F-59E6-CC8E-5CC5-C86868419BA5}"/>
              </a:ext>
            </a:extLst>
          </p:cNvPr>
          <p:cNvSpPr>
            <a:spLocks noGrp="1"/>
          </p:cNvSpPr>
          <p:nvPr>
            <p:ph type="title"/>
          </p:nvPr>
        </p:nvSpPr>
        <p:spPr>
          <a:xfrm>
            <a:off x="608508" y="156238"/>
            <a:ext cx="8596668" cy="1320800"/>
          </a:xfrm>
        </p:spPr>
        <p:txBody>
          <a:bodyPr/>
          <a:lstStyle/>
          <a:p>
            <a:pPr algn="ctr"/>
            <a:r>
              <a:rPr lang="en-US" b="1" dirty="0"/>
              <a:t>Limitations </a:t>
            </a:r>
            <a:endParaRPr lang="en-IN" b="1" dirty="0"/>
          </a:p>
        </p:txBody>
      </p:sp>
      <p:sp>
        <p:nvSpPr>
          <p:cNvPr id="3" name="Content Placeholder 2">
            <a:extLst>
              <a:ext uri="{FF2B5EF4-FFF2-40B4-BE49-F238E27FC236}">
                <a16:creationId xmlns:a16="http://schemas.microsoft.com/office/drawing/2014/main" id="{C3E166F6-2045-2310-6F36-A6545288008C}"/>
              </a:ext>
            </a:extLst>
          </p:cNvPr>
          <p:cNvSpPr>
            <a:spLocks noGrp="1"/>
          </p:cNvSpPr>
          <p:nvPr>
            <p:ph idx="1"/>
          </p:nvPr>
        </p:nvSpPr>
        <p:spPr>
          <a:xfrm>
            <a:off x="608508" y="1285518"/>
            <a:ext cx="8596668" cy="3880773"/>
          </a:xfrm>
        </p:spPr>
        <p:txBody>
          <a:bodyPr>
            <a:noAutofit/>
          </a:bodyPr>
          <a:lstStyle/>
          <a:p>
            <a:pPr algn="l">
              <a:buFont typeface="+mj-lt"/>
              <a:buAutoNum type="arabicPeriod"/>
            </a:pPr>
            <a:r>
              <a:rPr lang="en-US" sz="1600" dirty="0">
                <a:latin typeface="Arial" panose="020B0604020202020204" pitchFamily="34" charset="0"/>
                <a:cs typeface="Arial" panose="020B0604020202020204" pitchFamily="34" charset="0"/>
              </a:rPr>
              <a:t>Setup Time: The Montgomery algorithm requires an initial setup where numbers are converted into a special format (Montgomery form). This setup can be inefficient if you're only doing a few calculations.</a:t>
            </a:r>
          </a:p>
          <a:p>
            <a:pPr algn="l">
              <a:buFont typeface="+mj-lt"/>
              <a:buAutoNum type="arabicPeriod"/>
            </a:pPr>
            <a:r>
              <a:rPr lang="en-US" sz="1600" dirty="0">
                <a:latin typeface="Arial" panose="020B0604020202020204" pitchFamily="34" charset="0"/>
                <a:cs typeface="Arial" panose="020B0604020202020204" pitchFamily="34" charset="0"/>
              </a:rPr>
              <a:t> Choice of R: The algorithm works best when � R, a special constant, is a power of 2. This requirement can limit flexibility in some systems.</a:t>
            </a:r>
          </a:p>
          <a:p>
            <a:pPr algn="l">
              <a:buFont typeface="+mj-lt"/>
              <a:buAutoNum type="arabicPeriod"/>
            </a:pPr>
            <a:r>
              <a:rPr lang="en-US" sz="1600" dirty="0">
                <a:latin typeface="Arial" panose="020B0604020202020204" pitchFamily="34" charset="0"/>
                <a:cs typeface="Arial" panose="020B0604020202020204" pitchFamily="34" charset="0"/>
              </a:rPr>
              <a:t> Memory Use: The Montgomery algorithm tends to use more memory because it needs to store extra data, such as the numbers in Montgomery form and some precomputed constants. This could be a problem in systems with limited memory. </a:t>
            </a:r>
          </a:p>
          <a:p>
            <a:pPr algn="l">
              <a:buFont typeface="+mj-lt"/>
              <a:buAutoNum type="arabicPeriod"/>
            </a:pPr>
            <a:r>
              <a:rPr lang="en-US" sz="1600" dirty="0">
                <a:latin typeface="Arial" panose="020B0604020202020204" pitchFamily="34" charset="0"/>
                <a:cs typeface="Arial" panose="020B0604020202020204" pitchFamily="34" charset="0"/>
              </a:rPr>
              <a:t>Implementation Complexity: Correctly implementing the Montgomery algorithm can be complex and prone to errors, which could lead to security issues if not done properly.</a:t>
            </a:r>
          </a:p>
          <a:p>
            <a:pPr algn="l">
              <a:buFont typeface="+mj-lt"/>
              <a:buAutoNum type="arabicPeriod"/>
            </a:pPr>
            <a:r>
              <a:rPr lang="en-US" sz="1600" dirty="0">
                <a:latin typeface="Arial" panose="020B0604020202020204" pitchFamily="34" charset="0"/>
                <a:cs typeface="Arial" panose="020B0604020202020204" pitchFamily="34" charset="0"/>
              </a:rPr>
              <a:t> Issues with Even Moduli: The algorithm is most efficient with odd moduli (the number you are dividing by). When the modulus is even, the algorithm needs adjustments, which can complicate its use.</a:t>
            </a:r>
          </a:p>
          <a:p>
            <a:pPr algn="l">
              <a:buFont typeface="+mj-lt"/>
              <a:buAutoNum type="arabicPeriod"/>
            </a:pPr>
            <a:r>
              <a:rPr lang="en-US" sz="1600" dirty="0">
                <a:latin typeface="Arial" panose="020B0604020202020204" pitchFamily="34" charset="0"/>
                <a:cs typeface="Arial" panose="020B0604020202020204" pitchFamily="34" charset="0"/>
              </a:rPr>
              <a:t> Constant Time Operation: While the algorithm can be made to run in constant time (important for security to prevent timing attacks), making sure every part of the algorithm adheres to this can be difficult.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30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5F06-C29D-1976-7A07-380258AE772C}"/>
              </a:ext>
            </a:extLst>
          </p:cNvPr>
          <p:cNvSpPr>
            <a:spLocks noGrp="1"/>
          </p:cNvSpPr>
          <p:nvPr>
            <p:ph type="title"/>
          </p:nvPr>
        </p:nvSpPr>
        <p:spPr/>
        <p:txBody>
          <a:bodyPr/>
          <a:lstStyle/>
          <a:p>
            <a:pPr algn="ctr"/>
            <a:r>
              <a:rPr lang="en-IN" b="1" dirty="0"/>
              <a:t>Flowchart</a:t>
            </a:r>
          </a:p>
        </p:txBody>
      </p:sp>
      <p:sp>
        <p:nvSpPr>
          <p:cNvPr id="3" name="Content Placeholder 2">
            <a:extLst>
              <a:ext uri="{FF2B5EF4-FFF2-40B4-BE49-F238E27FC236}">
                <a16:creationId xmlns:a16="http://schemas.microsoft.com/office/drawing/2014/main" id="{F7B47EE8-3663-AC95-6FC9-EFDE77F93DC3}"/>
              </a:ext>
            </a:extLst>
          </p:cNvPr>
          <p:cNvSpPr>
            <a:spLocks noGrp="1"/>
          </p:cNvSpPr>
          <p:nvPr>
            <p:ph idx="1"/>
          </p:nvPr>
        </p:nvSpPr>
        <p:spPr>
          <a:xfrm>
            <a:off x="579011" y="1600150"/>
            <a:ext cx="8596668" cy="3880773"/>
          </a:xfrm>
        </p:spPr>
        <p:txBody>
          <a:bodyPr>
            <a:noAutofit/>
          </a:bodyPr>
          <a:lstStyle/>
          <a:p>
            <a:pPr marL="342900" indent="-342900">
              <a:buFont typeface="+mj-lt"/>
              <a:buAutoNum type="arabicPeriod"/>
            </a:pPr>
            <a:r>
              <a:rPr lang="en-US" sz="1600" dirty="0">
                <a:latin typeface="Arial" panose="020B0604020202020204" pitchFamily="34" charset="0"/>
                <a:cs typeface="Arial" panose="020B0604020202020204" pitchFamily="34" charset="0"/>
              </a:rPr>
              <a:t>Initialize Constants and the Montgomery Class BASE is set to 2.</a:t>
            </a:r>
          </a:p>
          <a:p>
            <a:pPr marL="342900" indent="-342900">
              <a:buFont typeface="+mj-lt"/>
              <a:buAutoNum type="arabicPeriod"/>
            </a:pPr>
            <a:r>
              <a:rPr lang="en-US" sz="1600" dirty="0">
                <a:latin typeface="Arial" panose="020B0604020202020204" pitchFamily="34" charset="0"/>
                <a:cs typeface="Arial" panose="020B0604020202020204" pitchFamily="34" charset="0"/>
              </a:rPr>
              <a:t> Class Constructor (__</a:t>
            </a:r>
            <a:r>
              <a:rPr lang="en-US" sz="1600" dirty="0" err="1">
                <a:latin typeface="Arial" panose="020B0604020202020204" pitchFamily="34" charset="0"/>
                <a:cs typeface="Arial" panose="020B0604020202020204" pitchFamily="34" charset="0"/>
              </a:rPr>
              <a:t>init</a:t>
            </a:r>
            <a:r>
              <a:rPr lang="en-US" sz="1600" dirty="0">
                <a:latin typeface="Arial" panose="020B0604020202020204" pitchFamily="34" charset="0"/>
                <a:cs typeface="Arial" panose="020B0604020202020204" pitchFamily="34" charset="0"/>
              </a:rPr>
              <a:t>__ method) </a:t>
            </a:r>
          </a:p>
          <a:p>
            <a:pPr marL="342900" indent="-342900">
              <a:buFont typeface="+mj-lt"/>
              <a:buAutoNum type="arabicPeriod"/>
            </a:pPr>
            <a:r>
              <a:rPr lang="en-US" sz="1600" dirty="0">
                <a:latin typeface="Arial" panose="020B0604020202020204" pitchFamily="34" charset="0"/>
                <a:cs typeface="Arial" panose="020B0604020202020204" pitchFamily="34" charset="0"/>
              </a:rPr>
              <a:t>Inputs the modulus m. Calculates the bit length n of m. </a:t>
            </a:r>
          </a:p>
          <a:p>
            <a:pPr marL="342900" indent="-342900">
              <a:buFont typeface="+mj-lt"/>
              <a:buAutoNum type="arabicPeriod"/>
            </a:pPr>
            <a:r>
              <a:rPr lang="en-US" sz="1600" dirty="0">
                <a:latin typeface="Arial" panose="020B0604020202020204" pitchFamily="34" charset="0"/>
                <a:cs typeface="Arial" panose="020B0604020202020204" pitchFamily="34" charset="0"/>
              </a:rPr>
              <a:t>Computes </a:t>
            </a:r>
            <a:r>
              <a:rPr lang="en-US" sz="1600" dirty="0" err="1">
                <a:latin typeface="Arial" panose="020B0604020202020204" pitchFamily="34" charset="0"/>
                <a:cs typeface="Arial" panose="020B0604020202020204" pitchFamily="34" charset="0"/>
              </a:rPr>
              <a:t>rrm</a:t>
            </a:r>
            <a:r>
              <a:rPr lang="en-US" sz="1600" dirty="0">
                <a:latin typeface="Arial" panose="020B0604020202020204" pitchFamily="34" charset="0"/>
                <a:cs typeface="Arial" panose="020B0604020202020204" pitchFamily="34" charset="0"/>
              </a:rPr>
              <a:t> which is (1 &lt;&lt; (n * 2)) % m.</a:t>
            </a:r>
          </a:p>
          <a:p>
            <a:pPr marL="342900" indent="-342900">
              <a:buFont typeface="+mj-lt"/>
              <a:buAutoNum type="arabicPeriod"/>
            </a:pPr>
            <a:r>
              <a:rPr lang="en-US" sz="1600" dirty="0">
                <a:latin typeface="Arial" panose="020B0604020202020204" pitchFamily="34" charset="0"/>
                <a:cs typeface="Arial" panose="020B0604020202020204" pitchFamily="34" charset="0"/>
              </a:rPr>
              <a:t> Reduce Method (reduce method). Takes an input t. Initializes a to t.</a:t>
            </a:r>
          </a:p>
          <a:p>
            <a:pPr marL="342900" indent="-342900">
              <a:buFont typeface="+mj-lt"/>
              <a:buAutoNum type="arabicPeriod"/>
            </a:pPr>
            <a:r>
              <a:rPr lang="en-US" sz="1600" dirty="0">
                <a:latin typeface="Arial" panose="020B0604020202020204" pitchFamily="34" charset="0"/>
                <a:cs typeface="Arial" panose="020B0604020202020204" pitchFamily="34" charset="0"/>
              </a:rPr>
              <a:t> For each bit in n (from 0 to n-1): If the lowest bit of a is 1, add m to a. </a:t>
            </a:r>
          </a:p>
          <a:p>
            <a:pPr marL="342900" indent="-342900">
              <a:buFont typeface="+mj-lt"/>
              <a:buAutoNum type="arabicPeriod"/>
            </a:pPr>
            <a:r>
              <a:rPr lang="en-US" sz="1600" dirty="0">
                <a:latin typeface="Arial" panose="020B0604020202020204" pitchFamily="34" charset="0"/>
                <a:cs typeface="Arial" panose="020B0604020202020204" pitchFamily="34" charset="0"/>
              </a:rPr>
              <a:t>Right shift a by 1 (divide by 2).</a:t>
            </a:r>
          </a:p>
          <a:p>
            <a:pPr marL="342900" indent="-342900">
              <a:buFont typeface="+mj-lt"/>
              <a:buAutoNum type="arabicPeriod"/>
            </a:pPr>
            <a:r>
              <a:rPr lang="en-US" sz="1600" dirty="0">
                <a:latin typeface="Arial" panose="020B0604020202020204" pitchFamily="34" charset="0"/>
                <a:cs typeface="Arial" panose="020B0604020202020204" pitchFamily="34" charset="0"/>
              </a:rPr>
              <a:t> If a is greater than or equal to m, subtract m from a. Return a as the result of the reduction. </a:t>
            </a:r>
          </a:p>
          <a:p>
            <a:pPr marL="342900" indent="-342900">
              <a:buFont typeface="+mj-lt"/>
              <a:buAutoNum type="arabicPeriod"/>
            </a:pPr>
            <a:r>
              <a:rPr lang="en-US" sz="1600" dirty="0">
                <a:latin typeface="Arial" panose="020B0604020202020204" pitchFamily="34" charset="0"/>
                <a:cs typeface="Arial" panose="020B0604020202020204" pitchFamily="34" charset="0"/>
              </a:rPr>
              <a:t>Creating an Instance of Montgomery Use modulus m as provided.</a:t>
            </a:r>
          </a:p>
          <a:p>
            <a:pPr>
              <a:buFont typeface="+mj-lt"/>
              <a:buAutoNum type="arabicPeriod"/>
            </a:pPr>
            <a:r>
              <a:rPr lang="en-US" sz="1600" dirty="0">
                <a:latin typeface="Arial" panose="020B0604020202020204" pitchFamily="34" charset="0"/>
                <a:cs typeface="Arial" panose="020B0604020202020204" pitchFamily="34" charset="0"/>
              </a:rPr>
              <a:t> Preparation for Modular Exponentiation Convert x1 and x2 into Montgomery form by multiplying each with </a:t>
            </a:r>
            <a:r>
              <a:rPr lang="en-US" sz="1600" dirty="0" err="1">
                <a:latin typeface="Arial" panose="020B0604020202020204" pitchFamily="34" charset="0"/>
                <a:cs typeface="Arial" panose="020B0604020202020204" pitchFamily="34" charset="0"/>
              </a:rPr>
              <a:t>rrm</a:t>
            </a:r>
            <a:r>
              <a:rPr lang="en-US" sz="1600" dirty="0">
                <a:latin typeface="Arial" panose="020B0604020202020204" pitchFamily="34" charset="0"/>
                <a:cs typeface="Arial" panose="020B0604020202020204" pitchFamily="34" charset="0"/>
              </a:rPr>
              <a:t> and then reducing using the reduce method. </a:t>
            </a:r>
          </a:p>
          <a:p>
            <a:pPr>
              <a:buFont typeface="+mj-lt"/>
              <a:buAutoNum type="arabicPeriod"/>
            </a:pPr>
            <a:r>
              <a:rPr lang="en-US" sz="1600" dirty="0">
                <a:latin typeface="Arial" panose="020B0604020202020204" pitchFamily="34" charset="0"/>
                <a:cs typeface="Arial" panose="020B0604020202020204" pitchFamily="34" charset="0"/>
              </a:rPr>
              <a:t>Print Initial Parameters Print constants like BASE, n, r, m, </a:t>
            </a:r>
            <a:r>
              <a:rPr lang="en-US" sz="1600" dirty="0" err="1">
                <a:latin typeface="Arial" panose="020B0604020202020204" pitchFamily="34" charset="0"/>
                <a:cs typeface="Arial" panose="020B0604020202020204" pitchFamily="34" charset="0"/>
              </a:rPr>
              <a:t>rrm</a:t>
            </a:r>
            <a:r>
              <a:rPr lang="en-US" sz="1600" dirty="0">
                <a:latin typeface="Arial" panose="020B0604020202020204" pitchFamily="34" charset="0"/>
                <a:cs typeface="Arial" panose="020B0604020202020204" pitchFamily="34" charset="0"/>
              </a:rPr>
              <a:t>  </a:t>
            </a:r>
          </a:p>
          <a:p>
            <a:pPr>
              <a:buFont typeface="+mj-lt"/>
              <a:buAutoNum type="arabicPeriod"/>
            </a:pPr>
            <a:r>
              <a:rPr lang="en-US" sz="1600" dirty="0">
                <a:latin typeface="Arial" panose="020B0604020202020204" pitchFamily="34" charset="0"/>
                <a:cs typeface="Arial" panose="020B0604020202020204" pitchFamily="34" charset="0"/>
              </a:rPr>
              <a:t>Print temporary values t1 and t2 which are x1 and x2 multiplied by </a:t>
            </a:r>
            <a:r>
              <a:rPr lang="en-US" sz="1600" dirty="0" err="1">
                <a:latin typeface="Arial" panose="020B0604020202020204" pitchFamily="34" charset="0"/>
                <a:cs typeface="Arial" panose="020B0604020202020204" pitchFamily="34" charset="0"/>
              </a:rPr>
              <a:t>rrm</a:t>
            </a:r>
            <a:r>
              <a:rPr lang="en-US" sz="1600" dirty="0">
                <a:latin typeface="Arial" panose="020B0604020202020204" pitchFamily="34" charset="0"/>
                <a:cs typeface="Arial" panose="020B0604020202020204" pitchFamily="34" charset="0"/>
              </a:rPr>
              <a:t>. </a:t>
            </a:r>
          </a:p>
          <a:p>
            <a:pPr>
              <a:buFont typeface="+mj-lt"/>
              <a:buAutoNum type="arabicPeriod"/>
            </a:pPr>
            <a:endParaRPr lang="en-US" sz="1600" dirty="0">
              <a:latin typeface="Arial" panose="020B0604020202020204" pitchFamily="34" charset="0"/>
              <a:cs typeface="Arial" panose="020B0604020202020204" pitchFamily="34" charset="0"/>
            </a:endParaRPr>
          </a:p>
          <a:p>
            <a:pPr marL="342900" indent="-342900">
              <a:buFont typeface="+mj-lt"/>
              <a:buAutoNum type="arabicPeriod"/>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98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E62E-3F59-F9AB-D229-272C0917721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720C9F7-E1EC-CCFE-E86F-EBC9020C0522}"/>
              </a:ext>
            </a:extLst>
          </p:cNvPr>
          <p:cNvSpPr>
            <a:spLocks noGrp="1"/>
          </p:cNvSpPr>
          <p:nvPr>
            <p:ph idx="1"/>
          </p:nvPr>
        </p:nvSpPr>
        <p:spPr>
          <a:xfrm>
            <a:off x="677334" y="1678808"/>
            <a:ext cx="8596668" cy="3880773"/>
          </a:xfrm>
        </p:spPr>
        <p:txBody>
          <a:bodyPr>
            <a:noAutofit/>
          </a:bodyPr>
          <a:lstStyle/>
          <a:p>
            <a:pPr marL="342900" indent="-342900">
              <a:buAutoNum type="arabicPeriod" startAt="15"/>
            </a:pPr>
            <a:r>
              <a:rPr lang="en-US" sz="1600" dirty="0">
                <a:latin typeface="Arial" panose="020B0604020202020204" pitchFamily="34" charset="0"/>
                <a:cs typeface="Arial" panose="020B0604020202020204" pitchFamily="34" charset="0"/>
              </a:rPr>
              <a:t>Print reduced forms r1 and r2.</a:t>
            </a:r>
          </a:p>
          <a:p>
            <a:pPr marL="342900" indent="-342900">
              <a:buAutoNum type="arabicPeriod" startAt="15"/>
            </a:pPr>
            <a:r>
              <a:rPr lang="en-US" sz="1600" dirty="0">
                <a:latin typeface="Arial" panose="020B0604020202020204" pitchFamily="34" charset="0"/>
                <a:cs typeface="Arial" panose="020B0604020202020204" pitchFamily="34" charset="0"/>
              </a:rPr>
              <a:t> Recovery Check Convert r1 and r2 back from Montgomery form to check if original values x1 and x2 are recoverable. </a:t>
            </a:r>
          </a:p>
          <a:p>
            <a:pPr marL="342900" indent="-342900">
              <a:buAutoNum type="arabicPeriod" startAt="15"/>
            </a:pPr>
            <a:r>
              <a:rPr lang="en-US" sz="1600" dirty="0">
                <a:latin typeface="Arial" panose="020B0604020202020204" pitchFamily="34" charset="0"/>
                <a:cs typeface="Arial" panose="020B0604020202020204" pitchFamily="34" charset="0"/>
              </a:rPr>
              <a:t>Montgomery Modular Exponentiation Initialize prod to the Montgomery representation of 1.</a:t>
            </a:r>
          </a:p>
          <a:p>
            <a:pPr marL="342900" indent="-342900">
              <a:buAutoNum type="arabicPeriod" startAt="15"/>
            </a:pPr>
            <a:r>
              <a:rPr lang="en-US" sz="1600" dirty="0">
                <a:latin typeface="Arial" panose="020B0604020202020204" pitchFamily="34" charset="0"/>
                <a:cs typeface="Arial" panose="020B0604020202020204" pitchFamily="34" charset="0"/>
              </a:rPr>
              <a:t> Set base to the Montgomery representation of x1. </a:t>
            </a:r>
          </a:p>
          <a:p>
            <a:pPr marL="342900" indent="-342900">
              <a:buAutoNum type="arabicPeriod" startAt="15"/>
            </a:pPr>
            <a:r>
              <a:rPr lang="en-US" sz="1600" dirty="0">
                <a:latin typeface="Arial" panose="020B0604020202020204" pitchFamily="34" charset="0"/>
                <a:cs typeface="Arial" panose="020B0604020202020204" pitchFamily="34" charset="0"/>
              </a:rPr>
              <a:t>Set exp to x2.</a:t>
            </a:r>
          </a:p>
          <a:p>
            <a:pPr marL="342900" indent="-342900">
              <a:buAutoNum type="arabicPeriod" startAt="15"/>
            </a:pPr>
            <a:r>
              <a:rPr lang="en-US" sz="1600" dirty="0">
                <a:latin typeface="Arial" panose="020B0604020202020204" pitchFamily="34" charset="0"/>
                <a:cs typeface="Arial" panose="020B0604020202020204" pitchFamily="34" charset="0"/>
              </a:rPr>
              <a:t> While exp is not zero: If the least significant bit of exp is 1, multiply prod by base and reduce.</a:t>
            </a:r>
          </a:p>
          <a:p>
            <a:pPr marL="342900" indent="-342900">
              <a:buAutoNum type="arabicPeriod" startAt="15"/>
            </a:pPr>
            <a:r>
              <a:rPr lang="en-US" sz="1600" dirty="0">
                <a:latin typeface="Arial" panose="020B0604020202020204" pitchFamily="34" charset="0"/>
                <a:cs typeface="Arial" panose="020B0604020202020204" pitchFamily="34" charset="0"/>
              </a:rPr>
              <a:t> Right shift exp by 1 (halve exp). Square base and reduce. After the loop, reduce prod to get the result of x1 x2 mod m.</a:t>
            </a:r>
          </a:p>
          <a:p>
            <a:pPr marL="342900" indent="-342900">
              <a:buAutoNum type="arabicPeriod" startAt="15"/>
            </a:pPr>
            <a:r>
              <a:rPr lang="en-US" sz="1600" dirty="0">
                <a:latin typeface="Arial" panose="020B0604020202020204" pitchFamily="34" charset="0"/>
                <a:cs typeface="Arial" panose="020B0604020202020204" pitchFamily="34" charset="0"/>
              </a:rPr>
              <a:t> Print Results </a:t>
            </a:r>
          </a:p>
          <a:p>
            <a:pPr marL="342900" indent="-342900">
              <a:buAutoNum type="arabicPeriod" startAt="15"/>
            </a:pPr>
            <a:r>
              <a:rPr lang="en-US" sz="1600" dirty="0">
                <a:latin typeface="Arial" panose="020B0604020202020204" pitchFamily="34" charset="0"/>
                <a:cs typeface="Arial" panose="020B0604020202020204" pitchFamily="34" charset="0"/>
              </a:rPr>
              <a:t>Print the result of the Montgomery exponentiation.</a:t>
            </a:r>
          </a:p>
          <a:p>
            <a:pPr marL="342900" indent="-342900">
              <a:buAutoNum type="arabicPeriod" startAt="15"/>
            </a:pPr>
            <a:r>
              <a:rPr lang="en-US" sz="1600" dirty="0">
                <a:latin typeface="Arial" panose="020B0604020202020204" pitchFamily="34" charset="0"/>
                <a:cs typeface="Arial" panose="020B0604020202020204" pitchFamily="34" charset="0"/>
              </a:rPr>
              <a:t> Print the result of using Python’s built-in pow function for comparison.</a:t>
            </a:r>
            <a:endParaRPr lang="en-IN" sz="1600" dirty="0">
              <a:latin typeface="Arial" panose="020B0604020202020204" pitchFamily="34" charset="0"/>
              <a:cs typeface="Arial" panose="020B0604020202020204" pitchFamily="34" charset="0"/>
            </a:endParaRPr>
          </a:p>
          <a:p>
            <a:pPr marL="342900" indent="-342900">
              <a:buAutoNum type="arabicPeriod" startAt="15"/>
            </a:pPr>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3767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1434</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INTRODUCTION TO MONTGOMERY ALGORITHM</vt:lpstr>
      <vt:lpstr>Introduction</vt:lpstr>
      <vt:lpstr>PowerPoint Presentation</vt:lpstr>
      <vt:lpstr>Comparison of Montgomery Algorithm with Other Algorithms</vt:lpstr>
      <vt:lpstr>Advantages of Montgomery Algorithm Over Others</vt:lpstr>
      <vt:lpstr>Why Montgomery is Often Preferred ? </vt:lpstr>
      <vt:lpstr>Limitations </vt:lpstr>
      <vt:lpstr>Flowchart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MONTGOMERY ALGORITHM</dc:title>
  <dc:creator>Shubh Panchal</dc:creator>
  <cp:lastModifiedBy>Dron Patel</cp:lastModifiedBy>
  <cp:revision>4</cp:revision>
  <dcterms:created xsi:type="dcterms:W3CDTF">2024-04-14T14:05:51Z</dcterms:created>
  <dcterms:modified xsi:type="dcterms:W3CDTF">2024-04-22T12:55:45Z</dcterms:modified>
</cp:coreProperties>
</file>