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18" r:id="rId3"/>
    <p:sldId id="258" r:id="rId4"/>
    <p:sldId id="320" r:id="rId5"/>
    <p:sldId id="327" r:id="rId6"/>
    <p:sldId id="317" r:id="rId7"/>
    <p:sldId id="325" r:id="rId8"/>
    <p:sldId id="326" r:id="rId9"/>
    <p:sldId id="328" r:id="rId10"/>
    <p:sldId id="323" r:id="rId11"/>
    <p:sldId id="332" r:id="rId12"/>
    <p:sldId id="335" r:id="rId13"/>
    <p:sldId id="341" r:id="rId14"/>
    <p:sldId id="346" r:id="rId15"/>
    <p:sldId id="342" r:id="rId16"/>
    <p:sldId id="343" r:id="rId17"/>
    <p:sldId id="344" r:id="rId18"/>
    <p:sldId id="345" r:id="rId19"/>
    <p:sldId id="334" r:id="rId20"/>
    <p:sldId id="336" r:id="rId21"/>
    <p:sldId id="339" r:id="rId22"/>
    <p:sldId id="333" r:id="rId23"/>
    <p:sldId id="338" r:id="rId24"/>
    <p:sldId id="340" r:id="rId25"/>
    <p:sldId id="329" r:id="rId26"/>
    <p:sldId id="331" r:id="rId27"/>
    <p:sldId id="330" r:id="rId28"/>
    <p:sldId id="322" r:id="rId29"/>
    <p:sldId id="305" r:id="rId30"/>
    <p:sldId id="32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572D2-A749-EDCF-06FC-C0AEA0B615B0}" v="108" dt="2024-05-06T18:35:17.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38FC4-9ABF-4EAA-B6DA-68BEF92312A1}"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E0DA7-699F-4B46-9F44-3F910B9E1F1F}" type="slidenum">
              <a:rPr lang="en-US" smtClean="0"/>
              <a:t>‹#›</a:t>
            </a:fld>
            <a:endParaRPr lang="en-US"/>
          </a:p>
        </p:txBody>
      </p:sp>
    </p:spTree>
    <p:extLst>
      <p:ext uri="{BB962C8B-B14F-4D97-AF65-F5344CB8AC3E}">
        <p14:creationId xmlns:p14="http://schemas.microsoft.com/office/powerpoint/2010/main" val="3831755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E0DA7-699F-4B46-9F44-3F910B9E1F1F}" type="slidenum">
              <a:rPr lang="en-US" smtClean="0"/>
              <a:t>13</a:t>
            </a:fld>
            <a:endParaRPr lang="en-US"/>
          </a:p>
        </p:txBody>
      </p:sp>
    </p:spTree>
    <p:extLst>
      <p:ext uri="{BB962C8B-B14F-4D97-AF65-F5344CB8AC3E}">
        <p14:creationId xmlns:p14="http://schemas.microsoft.com/office/powerpoint/2010/main" val="159773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410D7-FE2A-479E-227E-9F7191DFE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8ACB5F-39E0-6C29-66E0-1F7F9EE24A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05FEC6-E0B8-8A34-B5FD-EB5F775EDB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015E8E-C5E0-48F2-6E90-B8A64A9DDBD7}"/>
              </a:ext>
            </a:extLst>
          </p:cNvPr>
          <p:cNvSpPr>
            <a:spLocks noGrp="1"/>
          </p:cNvSpPr>
          <p:nvPr>
            <p:ph type="sldNum" sz="quarter" idx="5"/>
          </p:nvPr>
        </p:nvSpPr>
        <p:spPr/>
        <p:txBody>
          <a:bodyPr/>
          <a:lstStyle/>
          <a:p>
            <a:fld id="{A999A9B6-73E1-49AE-8F2F-A74F1B27FEE3}" type="slidenum">
              <a:rPr lang="en-US" smtClean="0"/>
              <a:t>33</a:t>
            </a:fld>
            <a:endParaRPr lang="en-US"/>
          </a:p>
        </p:txBody>
      </p:sp>
    </p:spTree>
    <p:extLst>
      <p:ext uri="{BB962C8B-B14F-4D97-AF65-F5344CB8AC3E}">
        <p14:creationId xmlns:p14="http://schemas.microsoft.com/office/powerpoint/2010/main" val="3242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09673-32AA-CDBF-F9BE-FE5FC77BF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CAAB6B-0590-F8E9-E45F-0FF3EB685D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DF2F7B-C49D-C58E-943F-B83401C2B10E}"/>
              </a:ext>
            </a:extLst>
          </p:cNvPr>
          <p:cNvSpPr>
            <a:spLocks noGrp="1"/>
          </p:cNvSpPr>
          <p:nvPr>
            <p:ph type="body" idx="1"/>
          </p:nvPr>
        </p:nvSpPr>
        <p:spPr/>
        <p:txBody>
          <a:bodyPr/>
          <a:lstStyle/>
          <a:p>
            <a:pPr marL="0" marR="0" algn="just">
              <a:lnSpc>
                <a:spcPct val="150000"/>
              </a:lnSpc>
              <a:spcBef>
                <a:spcPts val="0"/>
              </a:spcBef>
              <a:spcAft>
                <a:spcPts val="0"/>
              </a:spcAft>
            </a:pPr>
            <a:r>
              <a:rPr lang="en-IN" sz="1800" kern="100" dirty="0">
                <a:effectLst/>
                <a:latin typeface="Times New Roman" panose="02020603050405020304" pitchFamily="18" charset="0"/>
                <a:ea typeface="Calibri" panose="020F0502020204030204" pitchFamily="34" charset="0"/>
              </a:rPr>
              <a:t>As per the above visualization, </a:t>
            </a:r>
            <a:endParaRPr lang="en-US" sz="1800" kern="1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rPr>
              <a:t>The year 2000 had the highest car prices compared to other years. </a:t>
            </a:r>
            <a:endParaRPr lang="en-US" sz="1800" kern="1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rPr>
              <a:t>In contrast to other years, 1970 had the lowest car prices. </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8C8F9069-69D2-F102-5417-58E0D1113DEA}"/>
              </a:ext>
            </a:extLst>
          </p:cNvPr>
          <p:cNvSpPr>
            <a:spLocks noGrp="1"/>
          </p:cNvSpPr>
          <p:nvPr>
            <p:ph type="sldNum" sz="quarter" idx="5"/>
          </p:nvPr>
        </p:nvSpPr>
        <p:spPr/>
        <p:txBody>
          <a:bodyPr/>
          <a:lstStyle/>
          <a:p>
            <a:fld id="{911E0DA7-699F-4B46-9F44-3F910B9E1F1F}" type="slidenum">
              <a:rPr lang="en-US" smtClean="0"/>
              <a:t>14</a:t>
            </a:fld>
            <a:endParaRPr lang="en-US"/>
          </a:p>
        </p:txBody>
      </p:sp>
    </p:spTree>
    <p:extLst>
      <p:ext uri="{BB962C8B-B14F-4D97-AF65-F5344CB8AC3E}">
        <p14:creationId xmlns:p14="http://schemas.microsoft.com/office/powerpoint/2010/main" val="253495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Calibri" panose="020F0502020204030204" pitchFamily="34" charset="0"/>
              </a:rPr>
              <a:t>As per the visualization, Lamborghini manufacturer is shown to have the highest car price, whereas ROVER, ZAZ, and SEAT manufacturers are shown to have the lowest car prices compared to the other manufacturers.</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11E0DA7-699F-4B46-9F44-3F910B9E1F1F}" type="slidenum">
              <a:rPr lang="en-US" smtClean="0"/>
              <a:t>16</a:t>
            </a:fld>
            <a:endParaRPr lang="en-US"/>
          </a:p>
        </p:txBody>
      </p:sp>
    </p:spTree>
    <p:extLst>
      <p:ext uri="{BB962C8B-B14F-4D97-AF65-F5344CB8AC3E}">
        <p14:creationId xmlns:p14="http://schemas.microsoft.com/office/powerpoint/2010/main" val="1684039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Calibri" panose="020F0502020204030204" pitchFamily="34" charset="0"/>
              </a:rPr>
              <a:t>As per the visualization, Diesel fuel type is observed to have the highest car price. But, CNG and hybrid fuel type are the lowest car prices than the other fuel types.</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11E0DA7-699F-4B46-9F44-3F910B9E1F1F}" type="slidenum">
              <a:rPr lang="en-US" smtClean="0"/>
              <a:t>18</a:t>
            </a:fld>
            <a:endParaRPr lang="en-US"/>
          </a:p>
        </p:txBody>
      </p:sp>
    </p:spTree>
    <p:extLst>
      <p:ext uri="{BB962C8B-B14F-4D97-AF65-F5344CB8AC3E}">
        <p14:creationId xmlns:p14="http://schemas.microsoft.com/office/powerpoint/2010/main" val="253813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Calibri" panose="020F0502020204030204" pitchFamily="34" charset="0"/>
              </a:rPr>
              <a:t>As per the visualization, Goods wagon category showed to have the highest car price, whereas the lowest ones are Hatchback, Limousine and Microbus.</a:t>
            </a: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11E0DA7-699F-4B46-9F44-3F910B9E1F1F}" type="slidenum">
              <a:rPr lang="en-US" smtClean="0"/>
              <a:t>20</a:t>
            </a:fld>
            <a:endParaRPr lang="en-US"/>
          </a:p>
        </p:txBody>
      </p:sp>
    </p:spTree>
    <p:extLst>
      <p:ext uri="{BB962C8B-B14F-4D97-AF65-F5344CB8AC3E}">
        <p14:creationId xmlns:p14="http://schemas.microsoft.com/office/powerpoint/2010/main" val="421101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Before proceeding, cut the price variable into two categories such as below 30K and above 30K to help the user predict the prices based on the two categories like the cars above and below 30K. Then, set the target variable as “Price” and other variables are considered as response variables. Next, split the dataset into train and test set. </a:t>
            </a:r>
          </a:p>
          <a:p>
            <a:endParaRPr lang="en-US" dirty="0"/>
          </a:p>
        </p:txBody>
      </p:sp>
      <p:sp>
        <p:nvSpPr>
          <p:cNvPr id="4" name="Slide Number Placeholder 3"/>
          <p:cNvSpPr>
            <a:spLocks noGrp="1"/>
          </p:cNvSpPr>
          <p:nvPr>
            <p:ph type="sldNum" sz="quarter" idx="5"/>
          </p:nvPr>
        </p:nvSpPr>
        <p:spPr/>
        <p:txBody>
          <a:bodyPr/>
          <a:lstStyle/>
          <a:p>
            <a:fld id="{911E0DA7-699F-4B46-9F44-3F910B9E1F1F}" type="slidenum">
              <a:rPr lang="en-US" smtClean="0"/>
              <a:t>21</a:t>
            </a:fld>
            <a:endParaRPr lang="en-US"/>
          </a:p>
        </p:txBody>
      </p:sp>
    </p:spTree>
    <p:extLst>
      <p:ext uri="{BB962C8B-B14F-4D97-AF65-F5344CB8AC3E}">
        <p14:creationId xmlns:p14="http://schemas.microsoft.com/office/powerpoint/2010/main" val="203801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For logistic regression, the determined accuracy is 48.72%.</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For the decision tree classifier model, the determined accuracy is 81.65%.</a:t>
            </a:r>
            <a:endParaRPr lang="en-US" dirty="0"/>
          </a:p>
        </p:txBody>
      </p:sp>
      <p:sp>
        <p:nvSpPr>
          <p:cNvPr id="4" name="Slide Number Placeholder 3"/>
          <p:cNvSpPr>
            <a:spLocks noGrp="1"/>
          </p:cNvSpPr>
          <p:nvPr>
            <p:ph type="sldNum" sz="quarter" idx="5"/>
          </p:nvPr>
        </p:nvSpPr>
        <p:spPr/>
        <p:txBody>
          <a:bodyPr/>
          <a:lstStyle/>
          <a:p>
            <a:fld id="{911E0DA7-699F-4B46-9F44-3F910B9E1F1F}" type="slidenum">
              <a:rPr lang="en-US" smtClean="0"/>
              <a:t>26</a:t>
            </a:fld>
            <a:endParaRPr lang="en-US"/>
          </a:p>
        </p:txBody>
      </p:sp>
    </p:spTree>
    <p:extLst>
      <p:ext uri="{BB962C8B-B14F-4D97-AF65-F5344CB8AC3E}">
        <p14:creationId xmlns:p14="http://schemas.microsoft.com/office/powerpoint/2010/main" val="1176238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For the random forest classifier model, the determined accuracy is 84.87%.</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For MLP model, the determined accuracy is 48.72%, and it is less for this prediction.</a:t>
            </a:r>
            <a:endParaRPr lang="en-US" dirty="0"/>
          </a:p>
        </p:txBody>
      </p:sp>
      <p:sp>
        <p:nvSpPr>
          <p:cNvPr id="4" name="Slide Number Placeholder 3"/>
          <p:cNvSpPr>
            <a:spLocks noGrp="1"/>
          </p:cNvSpPr>
          <p:nvPr>
            <p:ph type="sldNum" sz="quarter" idx="5"/>
          </p:nvPr>
        </p:nvSpPr>
        <p:spPr/>
        <p:txBody>
          <a:bodyPr/>
          <a:lstStyle/>
          <a:p>
            <a:fld id="{911E0DA7-699F-4B46-9F44-3F910B9E1F1F}" type="slidenum">
              <a:rPr lang="en-US" smtClean="0"/>
              <a:t>27</a:t>
            </a:fld>
            <a:endParaRPr lang="en-US"/>
          </a:p>
        </p:txBody>
      </p:sp>
    </p:spTree>
    <p:extLst>
      <p:ext uri="{BB962C8B-B14F-4D97-AF65-F5344CB8AC3E}">
        <p14:creationId xmlns:p14="http://schemas.microsoft.com/office/powerpoint/2010/main" val="278401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99A9B6-73E1-49AE-8F2F-A74F1B27FEE3}" type="slidenum">
              <a:rPr lang="en-US" smtClean="0"/>
              <a:t>32</a:t>
            </a:fld>
            <a:endParaRPr lang="en-US"/>
          </a:p>
        </p:txBody>
      </p:sp>
    </p:spTree>
    <p:extLst>
      <p:ext uri="{BB962C8B-B14F-4D97-AF65-F5344CB8AC3E}">
        <p14:creationId xmlns:p14="http://schemas.microsoft.com/office/powerpoint/2010/main" val="2615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9857-9CC3-158A-B6FB-0826A1258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106B7B-6E78-E346-63B1-D671E3BDA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478718-9E2F-9BEA-D71A-4AF9DD580E27}"/>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5" name="Footer Placeholder 4">
            <a:extLst>
              <a:ext uri="{FF2B5EF4-FFF2-40B4-BE49-F238E27FC236}">
                <a16:creationId xmlns:a16="http://schemas.microsoft.com/office/drawing/2014/main" id="{2C22F72A-F538-8959-3840-A7D934868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3D96F-3090-0875-55E6-9A16B9DC9C34}"/>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1783172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E3E6-D8B1-54B4-2AB1-BD94EBBCCA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3E9EE2-498A-93E9-01B2-15198C741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8E03-32E6-E54C-E178-AF9C74BC8522}"/>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5" name="Footer Placeholder 4">
            <a:extLst>
              <a:ext uri="{FF2B5EF4-FFF2-40B4-BE49-F238E27FC236}">
                <a16:creationId xmlns:a16="http://schemas.microsoft.com/office/drawing/2014/main" id="{729AC009-53E8-FCF1-15D6-2627784CE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0F439-E884-15B6-0C91-F9517A4F0C37}"/>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284995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99689E-2ACD-7B64-57D5-E7698948C2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048FDA-90F2-5F07-880A-3D6A0DD575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875A0-4DC8-17B6-341C-9E41EAEC99F2}"/>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5" name="Footer Placeholder 4">
            <a:extLst>
              <a:ext uri="{FF2B5EF4-FFF2-40B4-BE49-F238E27FC236}">
                <a16:creationId xmlns:a16="http://schemas.microsoft.com/office/drawing/2014/main" id="{C393D6CC-599B-097F-605D-621BBDD05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3F439-2E9C-1538-6E60-94FF70D7AB77}"/>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238965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C0DD-998C-84C7-2A71-33AE54EB4F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F79C0-23F2-1B9D-6331-2A10AF7BD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5B4E2-358F-7980-34DD-CC661B615F19}"/>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5" name="Footer Placeholder 4">
            <a:extLst>
              <a:ext uri="{FF2B5EF4-FFF2-40B4-BE49-F238E27FC236}">
                <a16:creationId xmlns:a16="http://schemas.microsoft.com/office/drawing/2014/main" id="{0D7D4146-F616-8AC6-9D2B-39C01465A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FC87E-A7E1-DC2A-EAED-04E061030E69}"/>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248267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E868-6589-CC59-F13C-ABF9908D0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96F09D-0A08-6840-A0D4-783B7ABA9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49738-1A6C-10E9-2E24-4FC31F6D243A}"/>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5" name="Footer Placeholder 4">
            <a:extLst>
              <a:ext uri="{FF2B5EF4-FFF2-40B4-BE49-F238E27FC236}">
                <a16:creationId xmlns:a16="http://schemas.microsoft.com/office/drawing/2014/main" id="{D6243000-D7BC-D3AD-4D71-4A1528D35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1BD38-CC71-1534-F4BB-22EC70F4600F}"/>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305721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BB3F-2EF1-8DDB-ECDE-35F5E3135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48A67-5D51-0156-9A83-FAA365F908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958FCB-F9AC-0F28-DD77-CA7B80061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C7D9A0-ADAD-0E7B-AD7F-C284D8996158}"/>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6" name="Footer Placeholder 5">
            <a:extLst>
              <a:ext uri="{FF2B5EF4-FFF2-40B4-BE49-F238E27FC236}">
                <a16:creationId xmlns:a16="http://schemas.microsoft.com/office/drawing/2014/main" id="{C0620BE6-2408-B2EB-334D-38C127933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14A95-8482-953B-25C1-22E577AD5464}"/>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76477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F3C3-ECD8-C514-D17A-E346790D9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DBA02D-A019-F31D-F5C5-0D8C3A8544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4C1A5-14CC-7A58-7B38-8FE4A64BA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117CA6-579A-2E44-DDFE-232CB1F3E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2184B-E578-DFC0-0AD7-FF6D481BD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101863-7E54-E3DE-A57C-0B2BE1442F1B}"/>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8" name="Footer Placeholder 7">
            <a:extLst>
              <a:ext uri="{FF2B5EF4-FFF2-40B4-BE49-F238E27FC236}">
                <a16:creationId xmlns:a16="http://schemas.microsoft.com/office/drawing/2014/main" id="{71CAA622-9153-C35F-2D92-A236065521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44BD92-CB14-C236-A4E0-1F523100E7E1}"/>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170071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98AF-6A1D-6E0D-1D1A-749AE1F91E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F43E6-1D30-B7E5-09BC-7C3835DBB4F9}"/>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4" name="Footer Placeholder 3">
            <a:extLst>
              <a:ext uri="{FF2B5EF4-FFF2-40B4-BE49-F238E27FC236}">
                <a16:creationId xmlns:a16="http://schemas.microsoft.com/office/drawing/2014/main" id="{FE130518-613D-9587-5773-EDF31875D3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BCDDD7-558F-5489-8BF5-7EFBD9594222}"/>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305499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B87232-694B-BAAE-3F7A-214FE0619D6C}"/>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3" name="Footer Placeholder 2">
            <a:extLst>
              <a:ext uri="{FF2B5EF4-FFF2-40B4-BE49-F238E27FC236}">
                <a16:creationId xmlns:a16="http://schemas.microsoft.com/office/drawing/2014/main" id="{4A572357-766D-34E4-561D-0AF40A6C35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3C60A1-792F-BBA5-6105-9EB95AEB8B13}"/>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168578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1A1D-02E9-A2AA-3DE9-C063D2E46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0DAA14-1588-24D1-439C-C2779209D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ED6797-462D-F85C-BC9F-E47E76C13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F23E4-5A0D-A38E-FCE9-854BF076F1F6}"/>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6" name="Footer Placeholder 5">
            <a:extLst>
              <a:ext uri="{FF2B5EF4-FFF2-40B4-BE49-F238E27FC236}">
                <a16:creationId xmlns:a16="http://schemas.microsoft.com/office/drawing/2014/main" id="{0AB46268-33FB-6AB0-02AF-6CF1E2518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71F54-8D1E-924F-7B6A-5B40B5A22959}"/>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254283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F3FF-72A8-EEC5-4821-EBE3EDFFA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2B4605-1BA3-1002-EA15-5512D0BE3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59E62E-DBD1-12CF-3D79-618A684D3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FB3EF-8BE6-0CC9-A50B-8B20C5346F1E}"/>
              </a:ext>
            </a:extLst>
          </p:cNvPr>
          <p:cNvSpPr>
            <a:spLocks noGrp="1"/>
          </p:cNvSpPr>
          <p:nvPr>
            <p:ph type="dt" sz="half" idx="10"/>
          </p:nvPr>
        </p:nvSpPr>
        <p:spPr/>
        <p:txBody>
          <a:bodyPr/>
          <a:lstStyle/>
          <a:p>
            <a:fld id="{090F79FC-3D65-4760-B2DD-6FD58002B55C}" type="datetimeFigureOut">
              <a:rPr lang="en-US" smtClean="0"/>
              <a:t>5/6/2024</a:t>
            </a:fld>
            <a:endParaRPr lang="en-US"/>
          </a:p>
        </p:txBody>
      </p:sp>
      <p:sp>
        <p:nvSpPr>
          <p:cNvPr id="6" name="Footer Placeholder 5">
            <a:extLst>
              <a:ext uri="{FF2B5EF4-FFF2-40B4-BE49-F238E27FC236}">
                <a16:creationId xmlns:a16="http://schemas.microsoft.com/office/drawing/2014/main" id="{99682A8B-9993-41A0-DEB4-4E35D9DFB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0C21D-79BF-E5C8-D822-9045F54D8BC9}"/>
              </a:ext>
            </a:extLst>
          </p:cNvPr>
          <p:cNvSpPr>
            <a:spLocks noGrp="1"/>
          </p:cNvSpPr>
          <p:nvPr>
            <p:ph type="sldNum" sz="quarter" idx="12"/>
          </p:nvPr>
        </p:nvSpPr>
        <p:spPr/>
        <p:txBody>
          <a:bodyPr/>
          <a:lstStyle/>
          <a:p>
            <a:fld id="{A29A88EE-4598-4464-9A56-678DFE492DB9}" type="slidenum">
              <a:rPr lang="en-US" smtClean="0"/>
              <a:t>‹#›</a:t>
            </a:fld>
            <a:endParaRPr lang="en-US"/>
          </a:p>
        </p:txBody>
      </p:sp>
    </p:spTree>
    <p:extLst>
      <p:ext uri="{BB962C8B-B14F-4D97-AF65-F5344CB8AC3E}">
        <p14:creationId xmlns:p14="http://schemas.microsoft.com/office/powerpoint/2010/main" val="58045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A4EA74-A89C-94C2-3592-9DAFB61A5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0DCD40-9631-AB88-D026-967FDE9B9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23A6-E535-EC43-236F-A083FFC77D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F79FC-3D65-4760-B2DD-6FD58002B55C}" type="datetimeFigureOut">
              <a:rPr lang="en-US" smtClean="0"/>
              <a:t>5/6/2024</a:t>
            </a:fld>
            <a:endParaRPr lang="en-US"/>
          </a:p>
        </p:txBody>
      </p:sp>
      <p:sp>
        <p:nvSpPr>
          <p:cNvPr id="5" name="Footer Placeholder 4">
            <a:extLst>
              <a:ext uri="{FF2B5EF4-FFF2-40B4-BE49-F238E27FC236}">
                <a16:creationId xmlns:a16="http://schemas.microsoft.com/office/drawing/2014/main" id="{8ACD5593-341C-E6E4-C3A1-5E03120368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52D9F-9CA7-B867-C06B-BB02C8F8B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A88EE-4598-4464-9A56-678DFE492DB9}" type="slidenum">
              <a:rPr lang="en-US" smtClean="0"/>
              <a:t>‹#›</a:t>
            </a:fld>
            <a:endParaRPr lang="en-US"/>
          </a:p>
        </p:txBody>
      </p:sp>
    </p:spTree>
    <p:extLst>
      <p:ext uri="{BB962C8B-B14F-4D97-AF65-F5344CB8AC3E}">
        <p14:creationId xmlns:p14="http://schemas.microsoft.com/office/powerpoint/2010/main" val="834845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sidharth178/car-prices-dataset"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foto.wuestenigel.com/metal-car-model-with-bow-and-red-gift-ribbon-on-white-background-with-dollars/" TargetMode="External"/><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511998-F7FC-0CB5-0E64-619960ABF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95"/>
            <a:ext cx="12191999" cy="6857999"/>
          </a:xfrm>
          <a:prstGeom prst="rect">
            <a:avLst/>
          </a:prstGeom>
          <a:blipFill dpi="0" rotWithShape="1">
            <a:blip r:embed="rId3">
              <a:alphaModFix amt="83000"/>
            </a:blip>
            <a:srcRect/>
            <a:tile tx="0" ty="0" sx="100000" sy="100000" flip="none" algn="tl"/>
          </a:blipFill>
        </p:spPr>
      </p:pic>
      <p:sp>
        <p:nvSpPr>
          <p:cNvPr id="2" name="Title 1">
            <a:extLst>
              <a:ext uri="{FF2B5EF4-FFF2-40B4-BE49-F238E27FC236}">
                <a16:creationId xmlns:a16="http://schemas.microsoft.com/office/drawing/2014/main" id="{48453F84-7D7B-0B50-11EA-F136B863005F}"/>
              </a:ext>
            </a:extLst>
          </p:cNvPr>
          <p:cNvSpPr>
            <a:spLocks noGrp="1"/>
          </p:cNvSpPr>
          <p:nvPr>
            <p:ph type="ctrTitle"/>
          </p:nvPr>
        </p:nvSpPr>
        <p:spPr>
          <a:xfrm>
            <a:off x="1524000" y="1122363"/>
            <a:ext cx="12469091" cy="5473384"/>
          </a:xfrm>
        </p:spPr>
        <p:txBody>
          <a:bodyPr>
            <a:normAutofit/>
          </a:bodyPr>
          <a:lstStyle/>
          <a:p>
            <a:r>
              <a:rPr lang="en-US" sz="5400" b="1" dirty="0">
                <a:solidFill>
                  <a:schemeClr val="bg2">
                    <a:lumMod val="90000"/>
                  </a:schemeClr>
                </a:solidFill>
                <a:latin typeface="Calibri"/>
                <a:ea typeface="Calibri"/>
                <a:cs typeface="Calibri"/>
              </a:rPr>
              <a:t>FINAL PROJECT</a:t>
            </a:r>
            <a:br>
              <a:rPr lang="en-US" sz="5400" b="1" dirty="0">
                <a:solidFill>
                  <a:schemeClr val="bg2">
                    <a:lumMod val="90000"/>
                  </a:schemeClr>
                </a:solidFill>
                <a:latin typeface="Calibri"/>
                <a:ea typeface="Calibri"/>
                <a:cs typeface="Calibri"/>
              </a:rPr>
            </a:br>
            <a:r>
              <a:rPr lang="en-US" sz="5400" b="1" dirty="0">
                <a:solidFill>
                  <a:schemeClr val="bg2">
                    <a:lumMod val="90000"/>
                  </a:schemeClr>
                </a:solidFill>
                <a:latin typeface="Calibri"/>
                <a:ea typeface="Calibri"/>
                <a:cs typeface="Calibri"/>
              </a:rPr>
              <a:t>CS 661</a:t>
            </a:r>
            <a:br>
              <a:rPr lang="en-US" sz="5400" b="1" dirty="0">
                <a:solidFill>
                  <a:schemeClr val="bg2">
                    <a:lumMod val="90000"/>
                  </a:schemeClr>
                </a:solidFill>
                <a:latin typeface="Calibri"/>
                <a:ea typeface="Calibri"/>
                <a:cs typeface="Calibri"/>
              </a:rPr>
            </a:br>
            <a:endParaRPr lang="en-US" sz="5400" b="1" dirty="0">
              <a:solidFill>
                <a:schemeClr val="bg1"/>
              </a:solidFill>
              <a:latin typeface="Broadway" panose="04040905080B02020502" pitchFamily="82" charset="0"/>
            </a:endParaRPr>
          </a:p>
        </p:txBody>
      </p:sp>
    </p:spTree>
    <p:extLst>
      <p:ext uri="{BB962C8B-B14F-4D97-AF65-F5344CB8AC3E}">
        <p14:creationId xmlns:p14="http://schemas.microsoft.com/office/powerpoint/2010/main" val="3022688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14000"/>
          </a:blip>
          <a:stretch>
            <a:fillRect/>
          </a:stretch>
        </a:blipFill>
        <a:effectLst/>
      </p:bgPr>
    </p:bg>
    <p:spTree>
      <p:nvGrpSpPr>
        <p:cNvPr id="1" name="">
          <a:extLst>
            <a:ext uri="{FF2B5EF4-FFF2-40B4-BE49-F238E27FC236}">
              <a16:creationId xmlns:a16="http://schemas.microsoft.com/office/drawing/2014/main" id="{946323D5-25BB-F4DC-88C7-CD7EA0478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1535C-A6A2-85AD-C7B0-44DEBDFB0D95}"/>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DATASET DESCRIPTION</a:t>
            </a:r>
            <a:endParaRPr lang="en-US" dirty="0"/>
          </a:p>
        </p:txBody>
      </p:sp>
      <p:sp>
        <p:nvSpPr>
          <p:cNvPr id="3" name="Content Placeholder 2">
            <a:extLst>
              <a:ext uri="{FF2B5EF4-FFF2-40B4-BE49-F238E27FC236}">
                <a16:creationId xmlns:a16="http://schemas.microsoft.com/office/drawing/2014/main" id="{1B821A4A-09A6-59D1-7318-75740FD92D32}"/>
              </a:ext>
            </a:extLst>
          </p:cNvPr>
          <p:cNvSpPr>
            <a:spLocks noGrp="1"/>
          </p:cNvSpPr>
          <p:nvPr>
            <p:ph idx="1"/>
          </p:nvPr>
        </p:nvSpPr>
        <p:spPr>
          <a:xfrm>
            <a:off x="838200" y="1825625"/>
            <a:ext cx="9993086" cy="4351338"/>
          </a:xfrm>
        </p:spPr>
        <p:txBody>
          <a:bodyPr vert="horz" lIns="91440" tIns="45720" rIns="91440" bIns="45720" rtlCol="0" anchor="t">
            <a:normAutofit/>
          </a:bodyPr>
          <a:lstStyle/>
          <a:p>
            <a:pPr>
              <a:lnSpc>
                <a:spcPct val="150000"/>
              </a:lnSpc>
            </a:pPr>
            <a:r>
              <a:rPr lang="en-US" sz="2000" dirty="0">
                <a:latin typeface="Arial" panose="020B0604020202020204" pitchFamily="34" charset="0"/>
                <a:cs typeface="Arial" panose="020B0604020202020204" pitchFamily="34" charset="0"/>
              </a:rPr>
              <a:t>“Car price dataset” is selected from the Kaggle website (Mohanty, 2021).</a:t>
            </a:r>
          </a:p>
          <a:p>
            <a:pPr>
              <a:lnSpc>
                <a:spcPct val="150000"/>
              </a:lnSpc>
            </a:pPr>
            <a:r>
              <a:rPr lang="en-US" sz="2000" dirty="0">
                <a:latin typeface="Arial"/>
                <a:cs typeface="Arial"/>
              </a:rPr>
              <a:t>The URL of this dataset is: </a:t>
            </a:r>
            <a:r>
              <a:rPr lang="en-US" sz="2000" dirty="0">
                <a:latin typeface="Arial"/>
                <a:cs typeface="Arial"/>
                <a:hlinkClick r:id="rId3"/>
              </a:rPr>
              <a:t>https://www.kaggle.com/datasets/sidharth178/car-prices-dataset</a:t>
            </a:r>
            <a:endParaRPr lang="en-US" sz="2000" dirty="0">
              <a:latin typeface="Arial"/>
              <a:cs typeface="Arial"/>
            </a:endParaRPr>
          </a:p>
          <a:p>
            <a:pPr>
              <a:lnSpc>
                <a:spcPct val="150000"/>
              </a:lnSpc>
            </a:pPr>
            <a:r>
              <a:rPr lang="en-US" sz="2000" dirty="0">
                <a:latin typeface="Arial" panose="020B0604020202020204" pitchFamily="34" charset="0"/>
                <a:cs typeface="Arial" panose="020B0604020202020204" pitchFamily="34" charset="0"/>
              </a:rPr>
              <a:t>The variables of this dataset are: </a:t>
            </a:r>
          </a:p>
          <a:p>
            <a:pPr marL="62357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ID, Levy, Price: price of the car (Target Column), Manufacturer, Model, Prod. Year, Category, Leather interior, Fuel type, Engine volume, Mileage, Cylinders, Gear, ox type, Drive wheels, Doors, Colour, Wheel, and Airbags</a:t>
            </a:r>
          </a:p>
          <a:p>
            <a:pPr marL="0" indent="0">
              <a:lnSpc>
                <a:spcPct val="150000"/>
              </a:lnSpc>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623570">
              <a:lnSpc>
                <a:spcPct val="150000"/>
              </a:lnSpc>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4A62BE2B-8B79-CF17-A570-B8CB20AAFA5D}"/>
              </a:ext>
            </a:extLst>
          </p:cNvPr>
          <p:cNvSpPr txBox="1">
            <a:spLocks/>
          </p:cNvSpPr>
          <p:nvPr/>
        </p:nvSpPr>
        <p:spPr>
          <a:xfrm>
            <a:off x="6096000" y="1690687"/>
            <a:ext cx="4735286" cy="4486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624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D5B7F-2BFE-0CB1-9F2B-F248B77B81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27047EE-56F2-79DD-04E7-21E42FBDBBB9}"/>
              </a:ext>
            </a:extLst>
          </p:cNvPr>
          <p:cNvSpPr>
            <a:spLocks noGrp="1"/>
          </p:cNvSpPr>
          <p:nvPr>
            <p:ph type="title"/>
          </p:nvPr>
        </p:nvSpPr>
        <p:spPr>
          <a:xfrm>
            <a:off x="831850" y="1709738"/>
            <a:ext cx="10515600" cy="2223633"/>
          </a:xfrm>
        </p:spPr>
        <p:txBody>
          <a:bodyPr/>
          <a:lstStyle/>
          <a:p>
            <a:pPr algn="ctr"/>
            <a:r>
              <a:rPr lang="en-US" b="1" dirty="0">
                <a:solidFill>
                  <a:srgbClr val="FF0000"/>
                </a:solidFill>
                <a:latin typeface="Arial" panose="020B0604020202020204" pitchFamily="34" charset="0"/>
                <a:cs typeface="Arial" panose="020B0604020202020204" pitchFamily="34" charset="0"/>
              </a:rPr>
              <a:t>EXPLORATORY DATA ANALYSIS</a:t>
            </a:r>
          </a:p>
        </p:txBody>
      </p:sp>
      <p:sp>
        <p:nvSpPr>
          <p:cNvPr id="7" name="Hexagon 6">
            <a:extLst>
              <a:ext uri="{FF2B5EF4-FFF2-40B4-BE49-F238E27FC236}">
                <a16:creationId xmlns:a16="http://schemas.microsoft.com/office/drawing/2014/main" id="{57D7ADF7-D341-C7F5-E53A-E356B3EF0B86}"/>
              </a:ext>
            </a:extLst>
          </p:cNvPr>
          <p:cNvSpPr/>
          <p:nvPr/>
        </p:nvSpPr>
        <p:spPr>
          <a:xfrm rot="16200000">
            <a:off x="1015814" y="3763338"/>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1FDF7C56-EC82-A0F6-CB29-B966D2C2AD32}"/>
              </a:ext>
            </a:extLst>
          </p:cNvPr>
          <p:cNvSpPr/>
          <p:nvPr/>
        </p:nvSpPr>
        <p:spPr>
          <a:xfrm rot="16200000">
            <a:off x="1348608" y="4661079"/>
            <a:ext cx="1476329" cy="1306621"/>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18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97A327-4EAE-3090-3AB4-84F0D6BB3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91689-154B-2950-AC4F-073879A372B8}"/>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7B239EEA-6726-4EC7-C236-3EC2F56A6465}"/>
              </a:ext>
            </a:extLst>
          </p:cNvPr>
          <p:cNvSpPr>
            <a:spLocks noGrp="1"/>
          </p:cNvSpPr>
          <p:nvPr>
            <p:ph sz="half" idx="1"/>
          </p:nvPr>
        </p:nvSpPr>
        <p:spPr/>
        <p:txBody>
          <a:bodyPr>
            <a:normAutofit/>
          </a:bodyPr>
          <a:lstStyle/>
          <a:p>
            <a:pPr>
              <a:lnSpc>
                <a:spcPct val="160000"/>
              </a:lnSpc>
            </a:pPr>
            <a:r>
              <a:rPr lang="en-US" sz="2200" dirty="0">
                <a:latin typeface="Arial" panose="020B0604020202020204" pitchFamily="34" charset="0"/>
                <a:cs typeface="Arial" panose="020B0604020202020204" pitchFamily="34" charset="0"/>
              </a:rPr>
              <a:t>STEP 1: Dataset importing.</a:t>
            </a:r>
          </a:p>
          <a:p>
            <a:pPr>
              <a:lnSpc>
                <a:spcPct val="160000"/>
              </a:lnSpc>
            </a:pPr>
            <a:r>
              <a:rPr lang="en-US" sz="2200" dirty="0">
                <a:latin typeface="Arial" panose="020B0604020202020204" pitchFamily="34" charset="0"/>
                <a:cs typeface="Arial" panose="020B0604020202020204" pitchFamily="34" charset="0"/>
              </a:rPr>
              <a:t>STEP 2: Check the missing values. And, no missing values were in this dataset.</a:t>
            </a:r>
          </a:p>
          <a:p>
            <a:pPr>
              <a:lnSpc>
                <a:spcPct val="160000"/>
              </a:lnSpc>
            </a:pPr>
            <a:endParaRPr lang="en-US" sz="2200" dirty="0">
              <a:latin typeface="Arial" panose="020B0604020202020204" pitchFamily="34" charset="0"/>
              <a:cs typeface="Arial" panose="020B0604020202020204" pitchFamily="34" charset="0"/>
            </a:endParaRPr>
          </a:p>
          <a:p>
            <a:pPr>
              <a:lnSpc>
                <a:spcPct val="160000"/>
              </a:lnSpc>
            </a:pPr>
            <a:endParaRPr lang="en-US" sz="2200" dirty="0">
              <a:latin typeface="Arial" panose="020B0604020202020204" pitchFamily="34" charset="0"/>
              <a:cs typeface="Arial" panose="020B0604020202020204" pitchFamily="34" charset="0"/>
            </a:endParaRPr>
          </a:p>
          <a:p>
            <a:pPr>
              <a:lnSpc>
                <a:spcPct val="160000"/>
              </a:lnSpc>
            </a:pPr>
            <a:endParaRPr lang="en-US" sz="22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B2457326-DC23-3091-1289-BA0210D85C63}"/>
              </a:ext>
            </a:extLst>
          </p:cNvPr>
          <p:cNvSpPr>
            <a:spLocks noGrp="1"/>
          </p:cNvSpPr>
          <p:nvPr>
            <p:ph sz="half" idx="2"/>
          </p:nvPr>
        </p:nvSpPr>
        <p:spPr/>
        <p:txBody>
          <a:bodyPr>
            <a:normAutofit/>
          </a:bodyPr>
          <a:lstStyle/>
          <a:p>
            <a:pPr>
              <a:lnSpc>
                <a:spcPct val="160000"/>
              </a:lnSpc>
            </a:pPr>
            <a:r>
              <a:rPr lang="en-US" sz="2200" dirty="0">
                <a:latin typeface="Arial" panose="020B0604020202020204" pitchFamily="34" charset="0"/>
                <a:cs typeface="Arial" panose="020B0604020202020204" pitchFamily="34" charset="0"/>
              </a:rPr>
              <a:t>STEP 3: Conduct statistical analysis with describe function.</a:t>
            </a:r>
          </a:p>
          <a:p>
            <a:endParaRPr lang="en-US" sz="2200" dirty="0"/>
          </a:p>
        </p:txBody>
      </p:sp>
      <p:pic>
        <p:nvPicPr>
          <p:cNvPr id="4" name="Picture 3">
            <a:extLst>
              <a:ext uri="{FF2B5EF4-FFF2-40B4-BE49-F238E27FC236}">
                <a16:creationId xmlns:a16="http://schemas.microsoft.com/office/drawing/2014/main" id="{B4D7797D-106B-4728-5331-57E21234B17E}"/>
              </a:ext>
            </a:extLst>
          </p:cNvPr>
          <p:cNvPicPr>
            <a:picLocks noChangeAspect="1"/>
          </p:cNvPicPr>
          <p:nvPr/>
        </p:nvPicPr>
        <p:blipFill>
          <a:blip r:embed="rId2"/>
          <a:stretch>
            <a:fillRect/>
          </a:stretch>
        </p:blipFill>
        <p:spPr>
          <a:xfrm>
            <a:off x="1146629" y="4296229"/>
            <a:ext cx="4383314" cy="2196646"/>
          </a:xfrm>
          <a:prstGeom prst="rect">
            <a:avLst/>
          </a:prstGeom>
        </p:spPr>
      </p:pic>
      <p:pic>
        <p:nvPicPr>
          <p:cNvPr id="6" name="Picture 5">
            <a:extLst>
              <a:ext uri="{FF2B5EF4-FFF2-40B4-BE49-F238E27FC236}">
                <a16:creationId xmlns:a16="http://schemas.microsoft.com/office/drawing/2014/main" id="{F26BFBB3-3867-EB83-F684-9D6652B84E79}"/>
              </a:ext>
            </a:extLst>
          </p:cNvPr>
          <p:cNvPicPr>
            <a:picLocks noChangeAspect="1"/>
          </p:cNvPicPr>
          <p:nvPr/>
        </p:nvPicPr>
        <p:blipFill>
          <a:blip r:embed="rId3"/>
          <a:stretch>
            <a:fillRect/>
          </a:stretch>
        </p:blipFill>
        <p:spPr>
          <a:xfrm>
            <a:off x="6763657" y="3236686"/>
            <a:ext cx="4455886" cy="3256189"/>
          </a:xfrm>
          <a:prstGeom prst="rect">
            <a:avLst/>
          </a:prstGeom>
        </p:spPr>
      </p:pic>
    </p:spTree>
    <p:extLst>
      <p:ext uri="{BB962C8B-B14F-4D97-AF65-F5344CB8AC3E}">
        <p14:creationId xmlns:p14="http://schemas.microsoft.com/office/powerpoint/2010/main" val="128990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DFBB2A-9553-EEAE-801D-A7532B0A25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45580-4C3A-83E1-6B9C-A7FB25B07847}"/>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146D1656-1324-E2E2-3DF8-9D8C18D5C7E2}"/>
              </a:ext>
            </a:extLst>
          </p:cNvPr>
          <p:cNvSpPr>
            <a:spLocks noGrp="1"/>
          </p:cNvSpPr>
          <p:nvPr>
            <p:ph idx="1"/>
          </p:nvPr>
        </p:nvSpPr>
        <p:spPr/>
        <p:txBody>
          <a:bodyPr>
            <a:normAutofit/>
          </a:bodyPr>
          <a:lstStyle/>
          <a:p>
            <a:pPr>
              <a:lnSpc>
                <a:spcPct val="160000"/>
              </a:lnSpc>
            </a:pPr>
            <a:r>
              <a:rPr lang="en-US" sz="2200" dirty="0">
                <a:latin typeface="Arial" panose="020B0604020202020204" pitchFamily="34" charset="0"/>
                <a:cs typeface="Arial" panose="020B0604020202020204" pitchFamily="34" charset="0"/>
              </a:rPr>
              <a:t>Car price based visualizations.</a:t>
            </a:r>
          </a:p>
          <a:p>
            <a:pPr>
              <a:lnSpc>
                <a:spcPct val="160000"/>
              </a:lnSpc>
            </a:pPr>
            <a:endParaRPr lang="en-US" sz="2200" dirty="0">
              <a:latin typeface="Arial" panose="020B0604020202020204" pitchFamily="34" charset="0"/>
              <a:cs typeface="Arial" panose="020B0604020202020204" pitchFamily="34" charset="0"/>
            </a:endParaRPr>
          </a:p>
          <a:p>
            <a:pPr>
              <a:lnSpc>
                <a:spcPct val="160000"/>
              </a:lnSpc>
            </a:pPr>
            <a:endParaRPr lang="en-US"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11F66C3-961E-65D1-E9E0-942125BBD27D}"/>
              </a:ext>
            </a:extLst>
          </p:cNvPr>
          <p:cNvPicPr>
            <a:picLocks noChangeAspect="1"/>
          </p:cNvPicPr>
          <p:nvPr/>
        </p:nvPicPr>
        <p:blipFill>
          <a:blip r:embed="rId3"/>
          <a:stretch>
            <a:fillRect/>
          </a:stretch>
        </p:blipFill>
        <p:spPr>
          <a:xfrm>
            <a:off x="529591" y="2531337"/>
            <a:ext cx="2785109" cy="3398474"/>
          </a:xfrm>
          <a:prstGeom prst="rect">
            <a:avLst/>
          </a:prstGeom>
        </p:spPr>
      </p:pic>
      <p:pic>
        <p:nvPicPr>
          <p:cNvPr id="5" name="Picture 4">
            <a:extLst>
              <a:ext uri="{FF2B5EF4-FFF2-40B4-BE49-F238E27FC236}">
                <a16:creationId xmlns:a16="http://schemas.microsoft.com/office/drawing/2014/main" id="{4625CB37-1703-DAF2-94C0-16DADFF93710}"/>
              </a:ext>
            </a:extLst>
          </p:cNvPr>
          <p:cNvPicPr>
            <a:picLocks noChangeAspect="1"/>
          </p:cNvPicPr>
          <p:nvPr/>
        </p:nvPicPr>
        <p:blipFill>
          <a:blip r:embed="rId4"/>
          <a:stretch>
            <a:fillRect/>
          </a:stretch>
        </p:blipFill>
        <p:spPr>
          <a:xfrm>
            <a:off x="3459575" y="2439375"/>
            <a:ext cx="2785108" cy="4351338"/>
          </a:xfrm>
          <a:prstGeom prst="rect">
            <a:avLst/>
          </a:prstGeom>
        </p:spPr>
      </p:pic>
      <p:pic>
        <p:nvPicPr>
          <p:cNvPr id="6" name="Picture 5">
            <a:extLst>
              <a:ext uri="{FF2B5EF4-FFF2-40B4-BE49-F238E27FC236}">
                <a16:creationId xmlns:a16="http://schemas.microsoft.com/office/drawing/2014/main" id="{050E4D2B-1A31-817E-94C4-1DFEC31BB0F8}"/>
              </a:ext>
            </a:extLst>
          </p:cNvPr>
          <p:cNvPicPr>
            <a:picLocks noChangeAspect="1"/>
          </p:cNvPicPr>
          <p:nvPr/>
        </p:nvPicPr>
        <p:blipFill>
          <a:blip r:embed="rId5"/>
          <a:stretch>
            <a:fillRect/>
          </a:stretch>
        </p:blipFill>
        <p:spPr>
          <a:xfrm>
            <a:off x="6244683" y="2439375"/>
            <a:ext cx="2657563" cy="4053500"/>
          </a:xfrm>
          <a:prstGeom prst="rect">
            <a:avLst/>
          </a:prstGeom>
        </p:spPr>
      </p:pic>
      <p:pic>
        <p:nvPicPr>
          <p:cNvPr id="7" name="Picture 6">
            <a:extLst>
              <a:ext uri="{FF2B5EF4-FFF2-40B4-BE49-F238E27FC236}">
                <a16:creationId xmlns:a16="http://schemas.microsoft.com/office/drawing/2014/main" id="{10BA0334-EEDD-A3BE-FB3E-BC5A59916769}"/>
              </a:ext>
            </a:extLst>
          </p:cNvPr>
          <p:cNvPicPr>
            <a:picLocks noChangeAspect="1"/>
          </p:cNvPicPr>
          <p:nvPr/>
        </p:nvPicPr>
        <p:blipFill>
          <a:blip r:embed="rId6"/>
          <a:stretch>
            <a:fillRect/>
          </a:stretch>
        </p:blipFill>
        <p:spPr>
          <a:xfrm>
            <a:off x="9072268" y="2439375"/>
            <a:ext cx="2338206" cy="4053500"/>
          </a:xfrm>
          <a:prstGeom prst="rect">
            <a:avLst/>
          </a:prstGeom>
        </p:spPr>
      </p:pic>
    </p:spTree>
    <p:extLst>
      <p:ext uri="{BB962C8B-B14F-4D97-AF65-F5344CB8AC3E}">
        <p14:creationId xmlns:p14="http://schemas.microsoft.com/office/powerpoint/2010/main" val="503742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46BC43-1C44-0530-00E0-9153827865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80095-E2E5-DF04-0EA4-EBA814EC386B}"/>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79696CB4-E0C6-48D4-C785-48D43445D6BA}"/>
              </a:ext>
            </a:extLst>
          </p:cNvPr>
          <p:cNvSpPr>
            <a:spLocks noGrp="1"/>
          </p:cNvSpPr>
          <p:nvPr>
            <p:ph idx="1"/>
          </p:nvPr>
        </p:nvSpPr>
        <p:spPr/>
        <p:txBody>
          <a:bodyPr>
            <a:normAutofit/>
          </a:bodyPr>
          <a:lstStyle/>
          <a:p>
            <a:pPr>
              <a:lnSpc>
                <a:spcPct val="160000"/>
              </a:lnSpc>
            </a:pPr>
            <a:r>
              <a:rPr lang="en-US" sz="2200" dirty="0">
                <a:latin typeface="Arial" panose="020B0604020202020204" pitchFamily="34" charset="0"/>
                <a:cs typeface="Arial" panose="020B0604020202020204" pitchFamily="34" charset="0"/>
              </a:rPr>
              <a:t>STEP 4: Car prices over the years is visualized.</a:t>
            </a:r>
          </a:p>
          <a:p>
            <a:pPr>
              <a:lnSpc>
                <a:spcPct val="160000"/>
              </a:lnSpc>
            </a:pPr>
            <a:endParaRPr lang="en-US" sz="2200" dirty="0">
              <a:latin typeface="Arial" panose="020B0604020202020204" pitchFamily="34" charset="0"/>
              <a:cs typeface="Arial" panose="020B0604020202020204" pitchFamily="34" charset="0"/>
            </a:endParaRPr>
          </a:p>
          <a:p>
            <a:pPr>
              <a:lnSpc>
                <a:spcPct val="160000"/>
              </a:lnSpc>
            </a:pPr>
            <a:endParaRPr lang="en-US"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7AA9CD8-2CFA-82D5-E86C-6FDAD7DB5F99}"/>
              </a:ext>
            </a:extLst>
          </p:cNvPr>
          <p:cNvPicPr>
            <a:picLocks noChangeAspect="1"/>
          </p:cNvPicPr>
          <p:nvPr/>
        </p:nvPicPr>
        <p:blipFill>
          <a:blip r:embed="rId3"/>
          <a:stretch>
            <a:fillRect/>
          </a:stretch>
        </p:blipFill>
        <p:spPr>
          <a:xfrm>
            <a:off x="1857828" y="2668497"/>
            <a:ext cx="8403771" cy="3398474"/>
          </a:xfrm>
          <a:prstGeom prst="rect">
            <a:avLst/>
          </a:prstGeom>
        </p:spPr>
      </p:pic>
    </p:spTree>
    <p:extLst>
      <p:ext uri="{BB962C8B-B14F-4D97-AF65-F5344CB8AC3E}">
        <p14:creationId xmlns:p14="http://schemas.microsoft.com/office/powerpoint/2010/main" val="3262274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F71008-506E-5E66-E951-42B7B43AE1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7088CD-F0EF-899F-01F9-DD3B82C5736D}"/>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54932D90-A1D3-2959-F8E8-5076AF42A574}"/>
              </a:ext>
            </a:extLst>
          </p:cNvPr>
          <p:cNvSpPr>
            <a:spLocks noGrp="1"/>
          </p:cNvSpPr>
          <p:nvPr>
            <p:ph idx="1"/>
          </p:nvPr>
        </p:nvSpPr>
        <p:spPr/>
        <p:txBody>
          <a:bodyPr>
            <a:normAutofit/>
          </a:bodyPr>
          <a:lstStyle/>
          <a:p>
            <a:pPr>
              <a:lnSpc>
                <a:spcPct val="160000"/>
              </a:lnSpc>
            </a:pPr>
            <a:r>
              <a:rPr lang="en-US" sz="2200" dirty="0">
                <a:latin typeface="Arial" panose="020B0604020202020204" pitchFamily="34" charset="0"/>
                <a:cs typeface="Arial" panose="020B0604020202020204" pitchFamily="34" charset="0"/>
              </a:rPr>
              <a:t>STEP 5: Based on the manufacturer, the car price is visualized.</a:t>
            </a:r>
          </a:p>
          <a:p>
            <a:pPr>
              <a:lnSpc>
                <a:spcPct val="160000"/>
              </a:lnSpc>
            </a:pPr>
            <a:endParaRPr lang="en-US" sz="2200" dirty="0">
              <a:latin typeface="Arial" panose="020B0604020202020204" pitchFamily="34" charset="0"/>
              <a:cs typeface="Arial" panose="020B0604020202020204" pitchFamily="34" charset="0"/>
            </a:endParaRPr>
          </a:p>
          <a:p>
            <a:pPr>
              <a:lnSpc>
                <a:spcPct val="160000"/>
              </a:lnSpc>
            </a:pPr>
            <a:endParaRPr lang="en-US"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F50348C-5AC9-5DB2-5406-BF23899D90C5}"/>
              </a:ext>
            </a:extLst>
          </p:cNvPr>
          <p:cNvPicPr>
            <a:picLocks noChangeAspect="1"/>
          </p:cNvPicPr>
          <p:nvPr/>
        </p:nvPicPr>
        <p:blipFill>
          <a:blip r:embed="rId3"/>
          <a:stretch>
            <a:fillRect/>
          </a:stretch>
        </p:blipFill>
        <p:spPr>
          <a:xfrm>
            <a:off x="838200" y="2757714"/>
            <a:ext cx="10323286" cy="3419249"/>
          </a:xfrm>
          <a:prstGeom prst="rect">
            <a:avLst/>
          </a:prstGeom>
        </p:spPr>
      </p:pic>
    </p:spTree>
    <p:extLst>
      <p:ext uri="{BB962C8B-B14F-4D97-AF65-F5344CB8AC3E}">
        <p14:creationId xmlns:p14="http://schemas.microsoft.com/office/powerpoint/2010/main" val="955290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BB1D90-B6D8-51EB-64A3-48C98DBF3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B8365-4CF0-5DCF-F073-2CD2B57F30FA}"/>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6F1C7D25-ADD4-D516-A560-D8A8B206761C}"/>
              </a:ext>
            </a:extLst>
          </p:cNvPr>
          <p:cNvSpPr>
            <a:spLocks noGrp="1"/>
          </p:cNvSpPr>
          <p:nvPr>
            <p:ph idx="1"/>
          </p:nvPr>
        </p:nvSpPr>
        <p:spPr/>
        <p:txBody>
          <a:bodyPr>
            <a:normAutofit/>
          </a:bodyPr>
          <a:lstStyle/>
          <a:p>
            <a:pPr>
              <a:lnSpc>
                <a:spcPct val="160000"/>
              </a:lnSpc>
            </a:pPr>
            <a:r>
              <a:rPr lang="en-US" sz="2200" dirty="0">
                <a:latin typeface="Arial" panose="020B0604020202020204" pitchFamily="34" charset="0"/>
                <a:cs typeface="Arial" panose="020B0604020202020204" pitchFamily="34" charset="0"/>
              </a:rPr>
              <a:t>STEP 6: Car price is visualized based on fuel type.</a:t>
            </a:r>
          </a:p>
          <a:p>
            <a:pPr>
              <a:lnSpc>
                <a:spcPct val="160000"/>
              </a:lnSpc>
            </a:pPr>
            <a:endParaRPr lang="en-US" sz="2200" dirty="0">
              <a:latin typeface="Arial" panose="020B0604020202020204" pitchFamily="34" charset="0"/>
              <a:cs typeface="Arial" panose="020B0604020202020204" pitchFamily="34" charset="0"/>
            </a:endParaRPr>
          </a:p>
          <a:p>
            <a:pPr>
              <a:lnSpc>
                <a:spcPct val="160000"/>
              </a:lnSpc>
            </a:pPr>
            <a:endParaRPr lang="en-US"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D5E5552-11E4-028E-B2D0-C9DF972BC412}"/>
              </a:ext>
            </a:extLst>
          </p:cNvPr>
          <p:cNvPicPr>
            <a:picLocks noChangeAspect="1"/>
          </p:cNvPicPr>
          <p:nvPr/>
        </p:nvPicPr>
        <p:blipFill>
          <a:blip r:embed="rId3"/>
          <a:stretch>
            <a:fillRect/>
          </a:stretch>
        </p:blipFill>
        <p:spPr>
          <a:xfrm>
            <a:off x="1088570" y="2859314"/>
            <a:ext cx="10072915" cy="3317649"/>
          </a:xfrm>
          <a:prstGeom prst="rect">
            <a:avLst/>
          </a:prstGeom>
        </p:spPr>
      </p:pic>
    </p:spTree>
    <p:extLst>
      <p:ext uri="{BB962C8B-B14F-4D97-AF65-F5344CB8AC3E}">
        <p14:creationId xmlns:p14="http://schemas.microsoft.com/office/powerpoint/2010/main" val="1365533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A74366-5BFE-F41C-719F-8CCB082AF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922E71-AA15-0260-E108-E6180F70D006}"/>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7CB444F2-65D3-BF8A-95D3-348093D08D8B}"/>
              </a:ext>
            </a:extLst>
          </p:cNvPr>
          <p:cNvSpPr>
            <a:spLocks noGrp="1"/>
          </p:cNvSpPr>
          <p:nvPr>
            <p:ph idx="1"/>
          </p:nvPr>
        </p:nvSpPr>
        <p:spPr/>
        <p:txBody>
          <a:bodyPr>
            <a:normAutofit/>
          </a:bodyPr>
          <a:lstStyle/>
          <a:p>
            <a:pPr>
              <a:lnSpc>
                <a:spcPct val="160000"/>
              </a:lnSpc>
            </a:pPr>
            <a:r>
              <a:rPr lang="en-US" sz="2200" dirty="0">
                <a:latin typeface="Arial" panose="020B0604020202020204" pitchFamily="34" charset="0"/>
                <a:cs typeface="Arial" panose="020B0604020202020204" pitchFamily="34" charset="0"/>
              </a:rPr>
              <a:t>STEP 7: With car category visualize the car prices.</a:t>
            </a:r>
          </a:p>
          <a:p>
            <a:pPr>
              <a:lnSpc>
                <a:spcPct val="160000"/>
              </a:lnSpc>
            </a:pPr>
            <a:endParaRPr lang="en-US" sz="2200" dirty="0">
              <a:latin typeface="Arial" panose="020B0604020202020204" pitchFamily="34" charset="0"/>
              <a:cs typeface="Arial" panose="020B0604020202020204" pitchFamily="34" charset="0"/>
            </a:endParaRPr>
          </a:p>
          <a:p>
            <a:pPr>
              <a:lnSpc>
                <a:spcPct val="160000"/>
              </a:lnSpc>
            </a:pPr>
            <a:endParaRPr lang="en-US"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73F804A-CA2C-8639-0F66-2E30ED1682F6}"/>
              </a:ext>
            </a:extLst>
          </p:cNvPr>
          <p:cNvPicPr>
            <a:picLocks noChangeAspect="1"/>
          </p:cNvPicPr>
          <p:nvPr/>
        </p:nvPicPr>
        <p:blipFill>
          <a:blip r:embed="rId3"/>
          <a:stretch>
            <a:fillRect/>
          </a:stretch>
        </p:blipFill>
        <p:spPr>
          <a:xfrm>
            <a:off x="1074057" y="2818129"/>
            <a:ext cx="10058400" cy="3358833"/>
          </a:xfrm>
          <a:prstGeom prst="rect">
            <a:avLst/>
          </a:prstGeom>
        </p:spPr>
      </p:pic>
    </p:spTree>
    <p:extLst>
      <p:ext uri="{BB962C8B-B14F-4D97-AF65-F5344CB8AC3E}">
        <p14:creationId xmlns:p14="http://schemas.microsoft.com/office/powerpoint/2010/main" val="200887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514236-E7CF-C2CB-EF4F-EE28EBD88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9216C-CCA2-47FF-8DBA-E12239385488}"/>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615C6B5A-4127-E402-262C-9C37BAF3A761}"/>
              </a:ext>
            </a:extLst>
          </p:cNvPr>
          <p:cNvSpPr>
            <a:spLocks noGrp="1"/>
          </p:cNvSpPr>
          <p:nvPr>
            <p:ph idx="1"/>
          </p:nvPr>
        </p:nvSpPr>
        <p:spPr/>
        <p:txBody>
          <a:bodyPr>
            <a:normAutofit/>
          </a:bodyPr>
          <a:lstStyle/>
          <a:p>
            <a:pPr>
              <a:lnSpc>
                <a:spcPct val="160000"/>
              </a:lnSpc>
            </a:pPr>
            <a:r>
              <a:rPr lang="en-US" sz="2200" dirty="0">
                <a:latin typeface="Arial" panose="020B0604020202020204" pitchFamily="34" charset="0"/>
                <a:cs typeface="Arial" panose="020B0604020202020204" pitchFamily="34" charset="0"/>
              </a:rPr>
              <a:t>STEP 8: Conduct feature selection and split the dataset into a train set and test set. </a:t>
            </a:r>
          </a:p>
          <a:p>
            <a:pPr>
              <a:lnSpc>
                <a:spcPct val="160000"/>
              </a:lnSpc>
            </a:pPr>
            <a:r>
              <a:rPr lang="en-US" sz="2200" dirty="0">
                <a:latin typeface="Arial" panose="020B0604020202020204" pitchFamily="34" charset="0"/>
                <a:cs typeface="Arial" panose="020B0604020202020204" pitchFamily="34" charset="0"/>
              </a:rPr>
              <a:t>STEP 9: At the end, encode categorical variables for building machine learning models and predict the car prices. </a:t>
            </a:r>
          </a:p>
          <a:p>
            <a:pPr>
              <a:lnSpc>
                <a:spcPct val="160000"/>
              </a:lnSpc>
            </a:pPr>
            <a:endParaRPr lang="en-US" sz="2200" dirty="0">
              <a:latin typeface="Arial" panose="020B0604020202020204" pitchFamily="34" charset="0"/>
              <a:cs typeface="Arial" panose="020B0604020202020204" pitchFamily="34" charset="0"/>
            </a:endParaRPr>
          </a:p>
          <a:p>
            <a:pPr>
              <a:lnSpc>
                <a:spcPct val="160000"/>
              </a:lnSpc>
            </a:pPr>
            <a:endParaRPr lang="en-US" sz="2200" dirty="0">
              <a:latin typeface="Arial" panose="020B0604020202020204" pitchFamily="34" charset="0"/>
              <a:cs typeface="Arial" panose="020B0604020202020204" pitchFamily="34" charset="0"/>
            </a:endParaRPr>
          </a:p>
          <a:p>
            <a:pPr>
              <a:lnSpc>
                <a:spcPct val="160000"/>
              </a:lnSpc>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1375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4DD37-080C-13AF-9963-7248136DEF8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DD55F1D-A8E1-156E-0F5D-E945EC00AD32}"/>
              </a:ext>
            </a:extLst>
          </p:cNvPr>
          <p:cNvSpPr>
            <a:spLocks noGrp="1"/>
          </p:cNvSpPr>
          <p:nvPr>
            <p:ph type="title"/>
          </p:nvPr>
        </p:nvSpPr>
        <p:spPr>
          <a:xfrm>
            <a:off x="831850" y="1709738"/>
            <a:ext cx="10515600" cy="2223633"/>
          </a:xfrm>
        </p:spPr>
        <p:txBody>
          <a:bodyPr/>
          <a:lstStyle/>
          <a:p>
            <a:pPr algn="ctr"/>
            <a:r>
              <a:rPr lang="en-US" b="1" dirty="0">
                <a:solidFill>
                  <a:srgbClr val="FF0000"/>
                </a:solidFill>
                <a:latin typeface="Arial" panose="020B0604020202020204" pitchFamily="34" charset="0"/>
                <a:cs typeface="Arial" panose="020B0604020202020204" pitchFamily="34" charset="0"/>
              </a:rPr>
              <a:t>MACHINE LEARNING MODEL DEVELOPMENT</a:t>
            </a:r>
          </a:p>
        </p:txBody>
      </p:sp>
      <p:sp>
        <p:nvSpPr>
          <p:cNvPr id="7" name="Hexagon 6">
            <a:extLst>
              <a:ext uri="{FF2B5EF4-FFF2-40B4-BE49-F238E27FC236}">
                <a16:creationId xmlns:a16="http://schemas.microsoft.com/office/drawing/2014/main" id="{3EBA0DB2-69C8-8434-5E82-FE1FCF2AF01F}"/>
              </a:ext>
            </a:extLst>
          </p:cNvPr>
          <p:cNvSpPr/>
          <p:nvPr/>
        </p:nvSpPr>
        <p:spPr>
          <a:xfrm rot="16200000">
            <a:off x="1015814" y="3763338"/>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9A774EBE-E0AB-8906-6F80-533D342C01F7}"/>
              </a:ext>
            </a:extLst>
          </p:cNvPr>
          <p:cNvSpPr/>
          <p:nvPr/>
        </p:nvSpPr>
        <p:spPr>
          <a:xfrm rot="16200000">
            <a:off x="1348608" y="4661079"/>
            <a:ext cx="1476329" cy="1306621"/>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225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E438-3FEE-A3DA-3C14-F86F45F02A7B}"/>
              </a:ext>
            </a:extLst>
          </p:cNvPr>
          <p:cNvSpPr>
            <a:spLocks noGrp="1"/>
          </p:cNvSpPr>
          <p:nvPr>
            <p:ph type="ctrTitle"/>
          </p:nvPr>
        </p:nvSpPr>
        <p:spPr>
          <a:xfrm>
            <a:off x="230700" y="1122363"/>
            <a:ext cx="5330042" cy="2306637"/>
          </a:xfrm>
        </p:spPr>
        <p:txBody>
          <a:bodyPr>
            <a:noAutofit/>
          </a:bodyPr>
          <a:lstStyle/>
          <a:p>
            <a:r>
              <a:rPr lang="en-US" sz="3200" b="1" dirty="0">
                <a:solidFill>
                  <a:srgbClr val="FF0000"/>
                </a:solidFill>
                <a:latin typeface="Arial" panose="020B0604020202020204" pitchFamily="34" charset="0"/>
                <a:cs typeface="Arial" panose="020B0604020202020204" pitchFamily="34" charset="0"/>
              </a:rPr>
              <a:t>CAR PRICE PREDICTION</a:t>
            </a:r>
            <a:endParaRPr lang="en-US" sz="3200" dirty="0">
              <a:solidFill>
                <a:srgbClr val="FF0000"/>
              </a:solidFill>
              <a:latin typeface="Arial" panose="020B060402020202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9539F936-D4EB-7011-01BA-70BB4A454925}"/>
              </a:ext>
            </a:extLst>
          </p:cNvPr>
          <p:cNvSpPr/>
          <p:nvPr/>
        </p:nvSpPr>
        <p:spPr>
          <a:xfrm rot="16200000">
            <a:off x="4572658" y="651382"/>
            <a:ext cx="9594484" cy="7618315"/>
          </a:xfrm>
          <a:custGeom>
            <a:avLst/>
            <a:gdLst>
              <a:gd name="connsiteX0" fmla="*/ 2120900 w 9594484"/>
              <a:gd name="connsiteY0" fmla="*/ 881345 h 7618315"/>
              <a:gd name="connsiteX1" fmla="*/ 1680228 w 9594484"/>
              <a:gd name="connsiteY1" fmla="*/ 1762689 h 7618315"/>
              <a:gd name="connsiteX2" fmla="*/ 440672 w 9594484"/>
              <a:gd name="connsiteY2" fmla="*/ 1762689 h 7618315"/>
              <a:gd name="connsiteX3" fmla="*/ 0 w 9594484"/>
              <a:gd name="connsiteY3" fmla="*/ 881345 h 7618315"/>
              <a:gd name="connsiteX4" fmla="*/ 440672 w 9594484"/>
              <a:gd name="connsiteY4" fmla="*/ 0 h 7618315"/>
              <a:gd name="connsiteX5" fmla="*/ 1680228 w 9594484"/>
              <a:gd name="connsiteY5" fmla="*/ 0 h 7618315"/>
              <a:gd name="connsiteX6" fmla="*/ 2150183 w 9594484"/>
              <a:gd name="connsiteY6" fmla="*/ 4877955 h 7618315"/>
              <a:gd name="connsiteX7" fmla="*/ 1696158 w 9594484"/>
              <a:gd name="connsiteY7" fmla="*/ 5786005 h 7618315"/>
              <a:gd name="connsiteX8" fmla="*/ 483308 w 9594484"/>
              <a:gd name="connsiteY8" fmla="*/ 5786005 h 7618315"/>
              <a:gd name="connsiteX9" fmla="*/ 29283 w 9594484"/>
              <a:gd name="connsiteY9" fmla="*/ 4877955 h 7618315"/>
              <a:gd name="connsiteX10" fmla="*/ 483308 w 9594484"/>
              <a:gd name="connsiteY10" fmla="*/ 3969905 h 7618315"/>
              <a:gd name="connsiteX11" fmla="*/ 1696158 w 9594484"/>
              <a:gd name="connsiteY11" fmla="*/ 3969905 h 7618315"/>
              <a:gd name="connsiteX12" fmla="*/ 2182665 w 9594484"/>
              <a:gd name="connsiteY12" fmla="*/ 2910932 h 7618315"/>
              <a:gd name="connsiteX13" fmla="*/ 1728640 w 9594484"/>
              <a:gd name="connsiteY13" fmla="*/ 3818981 h 7618315"/>
              <a:gd name="connsiteX14" fmla="*/ 515790 w 9594484"/>
              <a:gd name="connsiteY14" fmla="*/ 3818981 h 7618315"/>
              <a:gd name="connsiteX15" fmla="*/ 61765 w 9594484"/>
              <a:gd name="connsiteY15" fmla="*/ 2910931 h 7618315"/>
              <a:gd name="connsiteX16" fmla="*/ 515790 w 9594484"/>
              <a:gd name="connsiteY16" fmla="*/ 2002881 h 7618315"/>
              <a:gd name="connsiteX17" fmla="*/ 1728640 w 9594484"/>
              <a:gd name="connsiteY17" fmla="*/ 2002881 h 7618315"/>
              <a:gd name="connsiteX18" fmla="*/ 4008811 w 9594484"/>
              <a:gd name="connsiteY18" fmla="*/ 1880044 h 7618315"/>
              <a:gd name="connsiteX19" fmla="*/ 3554786 w 9594484"/>
              <a:gd name="connsiteY19" fmla="*/ 2788095 h 7618315"/>
              <a:gd name="connsiteX20" fmla="*/ 2341936 w 9594484"/>
              <a:gd name="connsiteY20" fmla="*/ 2788095 h 7618315"/>
              <a:gd name="connsiteX21" fmla="*/ 1887911 w 9594484"/>
              <a:gd name="connsiteY21" fmla="*/ 1880044 h 7618315"/>
              <a:gd name="connsiteX22" fmla="*/ 2341936 w 9594484"/>
              <a:gd name="connsiteY22" fmla="*/ 971994 h 7618315"/>
              <a:gd name="connsiteX23" fmla="*/ 3554786 w 9594484"/>
              <a:gd name="connsiteY23" fmla="*/ 971994 h 7618315"/>
              <a:gd name="connsiteX24" fmla="*/ 4081114 w 9594484"/>
              <a:gd name="connsiteY24" fmla="*/ 3905820 h 7618315"/>
              <a:gd name="connsiteX25" fmla="*/ 3627089 w 9594484"/>
              <a:gd name="connsiteY25" fmla="*/ 4813870 h 7618315"/>
              <a:gd name="connsiteX26" fmla="*/ 2414239 w 9594484"/>
              <a:gd name="connsiteY26" fmla="*/ 4813870 h 7618315"/>
              <a:gd name="connsiteX27" fmla="*/ 1960214 w 9594484"/>
              <a:gd name="connsiteY27" fmla="*/ 3905819 h 7618315"/>
              <a:gd name="connsiteX28" fmla="*/ 2414239 w 9594484"/>
              <a:gd name="connsiteY28" fmla="*/ 2997770 h 7618315"/>
              <a:gd name="connsiteX29" fmla="*/ 3627089 w 9594484"/>
              <a:gd name="connsiteY29" fmla="*/ 2997770 h 7618315"/>
              <a:gd name="connsiteX30" fmla="*/ 4147366 w 9594484"/>
              <a:gd name="connsiteY30" fmla="*/ 5767888 h 7618315"/>
              <a:gd name="connsiteX31" fmla="*/ 3693341 w 9594484"/>
              <a:gd name="connsiteY31" fmla="*/ 6675938 h 7618315"/>
              <a:gd name="connsiteX32" fmla="*/ 2480491 w 9594484"/>
              <a:gd name="connsiteY32" fmla="*/ 6675938 h 7618315"/>
              <a:gd name="connsiteX33" fmla="*/ 2026466 w 9594484"/>
              <a:gd name="connsiteY33" fmla="*/ 5767887 h 7618315"/>
              <a:gd name="connsiteX34" fmla="*/ 2480491 w 9594484"/>
              <a:gd name="connsiteY34" fmla="*/ 4859838 h 7618315"/>
              <a:gd name="connsiteX35" fmla="*/ 3693341 w 9594484"/>
              <a:gd name="connsiteY35" fmla="*/ 4859838 h 7618315"/>
              <a:gd name="connsiteX36" fmla="*/ 5863831 w 9594484"/>
              <a:gd name="connsiteY36" fmla="*/ 930540 h 7618315"/>
              <a:gd name="connsiteX37" fmla="*/ 5423159 w 9594484"/>
              <a:gd name="connsiteY37" fmla="*/ 1811884 h 7618315"/>
              <a:gd name="connsiteX38" fmla="*/ 4183604 w 9594484"/>
              <a:gd name="connsiteY38" fmla="*/ 1811884 h 7618315"/>
              <a:gd name="connsiteX39" fmla="*/ 3742932 w 9594484"/>
              <a:gd name="connsiteY39" fmla="*/ 930540 h 7618315"/>
              <a:gd name="connsiteX40" fmla="*/ 4183604 w 9594484"/>
              <a:gd name="connsiteY40" fmla="*/ 49195 h 7618315"/>
              <a:gd name="connsiteX41" fmla="*/ 5423159 w 9594484"/>
              <a:gd name="connsiteY41" fmla="*/ 49195 h 7618315"/>
              <a:gd name="connsiteX42" fmla="*/ 5863832 w 9594484"/>
              <a:gd name="connsiteY42" fmla="*/ 2859639 h 7618315"/>
              <a:gd name="connsiteX43" fmla="*/ 5423160 w 9594484"/>
              <a:gd name="connsiteY43" fmla="*/ 3740983 h 7618315"/>
              <a:gd name="connsiteX44" fmla="*/ 4183605 w 9594484"/>
              <a:gd name="connsiteY44" fmla="*/ 3740983 h 7618315"/>
              <a:gd name="connsiteX45" fmla="*/ 3742933 w 9594484"/>
              <a:gd name="connsiteY45" fmla="*/ 2859639 h 7618315"/>
              <a:gd name="connsiteX46" fmla="*/ 4183605 w 9594484"/>
              <a:gd name="connsiteY46" fmla="*/ 1978293 h 7618315"/>
              <a:gd name="connsiteX47" fmla="*/ 5423160 w 9594484"/>
              <a:gd name="connsiteY47" fmla="*/ 1978293 h 7618315"/>
              <a:gd name="connsiteX48" fmla="*/ 5979564 w 9594484"/>
              <a:gd name="connsiteY48" fmla="*/ 4775653 h 7618315"/>
              <a:gd name="connsiteX49" fmla="*/ 5538892 w 9594484"/>
              <a:gd name="connsiteY49" fmla="*/ 5656997 h 7618315"/>
              <a:gd name="connsiteX50" fmla="*/ 4299337 w 9594484"/>
              <a:gd name="connsiteY50" fmla="*/ 5656997 h 7618315"/>
              <a:gd name="connsiteX51" fmla="*/ 3858665 w 9594484"/>
              <a:gd name="connsiteY51" fmla="*/ 4775653 h 7618315"/>
              <a:gd name="connsiteX52" fmla="*/ 4299337 w 9594484"/>
              <a:gd name="connsiteY52" fmla="*/ 3894309 h 7618315"/>
              <a:gd name="connsiteX53" fmla="*/ 5538892 w 9594484"/>
              <a:gd name="connsiteY53" fmla="*/ 3894309 h 7618315"/>
              <a:gd name="connsiteX54" fmla="*/ 7702872 w 9594484"/>
              <a:gd name="connsiteY54" fmla="*/ 1890842 h 7618315"/>
              <a:gd name="connsiteX55" fmla="*/ 7262200 w 9594484"/>
              <a:gd name="connsiteY55" fmla="*/ 2772187 h 7618315"/>
              <a:gd name="connsiteX56" fmla="*/ 6022644 w 9594484"/>
              <a:gd name="connsiteY56" fmla="*/ 2772187 h 7618315"/>
              <a:gd name="connsiteX57" fmla="*/ 5581972 w 9594484"/>
              <a:gd name="connsiteY57" fmla="*/ 1890842 h 7618315"/>
              <a:gd name="connsiteX58" fmla="*/ 6022644 w 9594484"/>
              <a:gd name="connsiteY58" fmla="*/ 1009497 h 7618315"/>
              <a:gd name="connsiteX59" fmla="*/ 7262200 w 9594484"/>
              <a:gd name="connsiteY59" fmla="*/ 1009497 h 7618315"/>
              <a:gd name="connsiteX60" fmla="*/ 7762282 w 9594484"/>
              <a:gd name="connsiteY60" fmla="*/ 3787975 h 7618315"/>
              <a:gd name="connsiteX61" fmla="*/ 7321610 w 9594484"/>
              <a:gd name="connsiteY61" fmla="*/ 4669319 h 7618315"/>
              <a:gd name="connsiteX62" fmla="*/ 6082054 w 9594484"/>
              <a:gd name="connsiteY62" fmla="*/ 4669319 h 7618315"/>
              <a:gd name="connsiteX63" fmla="*/ 5641382 w 9594484"/>
              <a:gd name="connsiteY63" fmla="*/ 3787975 h 7618315"/>
              <a:gd name="connsiteX64" fmla="*/ 6082054 w 9594484"/>
              <a:gd name="connsiteY64" fmla="*/ 2906631 h 7618315"/>
              <a:gd name="connsiteX65" fmla="*/ 7321610 w 9594484"/>
              <a:gd name="connsiteY65" fmla="*/ 2906631 h 7618315"/>
              <a:gd name="connsiteX66" fmla="*/ 7762283 w 9594484"/>
              <a:gd name="connsiteY66" fmla="*/ 5741183 h 7618315"/>
              <a:gd name="connsiteX67" fmla="*/ 7321611 w 9594484"/>
              <a:gd name="connsiteY67" fmla="*/ 6622527 h 7618315"/>
              <a:gd name="connsiteX68" fmla="*/ 6082055 w 9594484"/>
              <a:gd name="connsiteY68" fmla="*/ 6622527 h 7618315"/>
              <a:gd name="connsiteX69" fmla="*/ 5641383 w 9594484"/>
              <a:gd name="connsiteY69" fmla="*/ 5741183 h 7618315"/>
              <a:gd name="connsiteX70" fmla="*/ 6082055 w 9594484"/>
              <a:gd name="connsiteY70" fmla="*/ 4859839 h 7618315"/>
              <a:gd name="connsiteX71" fmla="*/ 7321611 w 9594484"/>
              <a:gd name="connsiteY71" fmla="*/ 4859839 h 7618315"/>
              <a:gd name="connsiteX72" fmla="*/ 9545001 w 9594484"/>
              <a:gd name="connsiteY72" fmla="*/ 2809243 h 7618315"/>
              <a:gd name="connsiteX73" fmla="*/ 9104329 w 9594484"/>
              <a:gd name="connsiteY73" fmla="*/ 3690587 h 7618315"/>
              <a:gd name="connsiteX74" fmla="*/ 7864773 w 9594484"/>
              <a:gd name="connsiteY74" fmla="*/ 3690587 h 7618315"/>
              <a:gd name="connsiteX75" fmla="*/ 7424101 w 9594484"/>
              <a:gd name="connsiteY75" fmla="*/ 2809243 h 7618315"/>
              <a:gd name="connsiteX76" fmla="*/ 7864773 w 9594484"/>
              <a:gd name="connsiteY76" fmla="*/ 1927897 h 7618315"/>
              <a:gd name="connsiteX77" fmla="*/ 9104329 w 9594484"/>
              <a:gd name="connsiteY77" fmla="*/ 1927897 h 7618315"/>
              <a:gd name="connsiteX78" fmla="*/ 9545001 w 9594484"/>
              <a:gd name="connsiteY78" fmla="*/ 899454 h 7618315"/>
              <a:gd name="connsiteX79" fmla="*/ 9104329 w 9594484"/>
              <a:gd name="connsiteY79" fmla="*/ 1780798 h 7618315"/>
              <a:gd name="connsiteX80" fmla="*/ 7864773 w 9594484"/>
              <a:gd name="connsiteY80" fmla="*/ 1780798 h 7618315"/>
              <a:gd name="connsiteX81" fmla="*/ 7424101 w 9594484"/>
              <a:gd name="connsiteY81" fmla="*/ 899454 h 7618315"/>
              <a:gd name="connsiteX82" fmla="*/ 7864773 w 9594484"/>
              <a:gd name="connsiteY82" fmla="*/ 18109 h 7618315"/>
              <a:gd name="connsiteX83" fmla="*/ 9104329 w 9594484"/>
              <a:gd name="connsiteY83" fmla="*/ 18109 h 7618315"/>
              <a:gd name="connsiteX84" fmla="*/ 9594483 w 9594484"/>
              <a:gd name="connsiteY84" fmla="*/ 4762451 h 7618315"/>
              <a:gd name="connsiteX85" fmla="*/ 9153809 w 9594484"/>
              <a:gd name="connsiteY85" fmla="*/ 5643795 h 7618315"/>
              <a:gd name="connsiteX86" fmla="*/ 7914254 w 9594484"/>
              <a:gd name="connsiteY86" fmla="*/ 5643795 h 7618315"/>
              <a:gd name="connsiteX87" fmla="*/ 7473582 w 9594484"/>
              <a:gd name="connsiteY87" fmla="*/ 4762451 h 7618315"/>
              <a:gd name="connsiteX88" fmla="*/ 7914254 w 9594484"/>
              <a:gd name="connsiteY88" fmla="*/ 3881105 h 7618315"/>
              <a:gd name="connsiteX89" fmla="*/ 9153809 w 9594484"/>
              <a:gd name="connsiteY89" fmla="*/ 3881105 h 7618315"/>
              <a:gd name="connsiteX90" fmla="*/ 9594484 w 9594484"/>
              <a:gd name="connsiteY90" fmla="*/ 6736971 h 7618315"/>
              <a:gd name="connsiteX91" fmla="*/ 9153810 w 9594484"/>
              <a:gd name="connsiteY91" fmla="*/ 7618315 h 7618315"/>
              <a:gd name="connsiteX92" fmla="*/ 7914255 w 9594484"/>
              <a:gd name="connsiteY92" fmla="*/ 7618315 h 7618315"/>
              <a:gd name="connsiteX93" fmla="*/ 7473583 w 9594484"/>
              <a:gd name="connsiteY93" fmla="*/ 6736971 h 7618315"/>
              <a:gd name="connsiteX94" fmla="*/ 7914255 w 9594484"/>
              <a:gd name="connsiteY94" fmla="*/ 5855627 h 7618315"/>
              <a:gd name="connsiteX95" fmla="*/ 9153810 w 9594484"/>
              <a:gd name="connsiteY95" fmla="*/ 5855627 h 7618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594484" h="7618315">
                <a:moveTo>
                  <a:pt x="2120900" y="881345"/>
                </a:moveTo>
                <a:lnTo>
                  <a:pt x="1680228" y="1762689"/>
                </a:lnTo>
                <a:lnTo>
                  <a:pt x="440672" y="1762689"/>
                </a:lnTo>
                <a:lnTo>
                  <a:pt x="0" y="881345"/>
                </a:lnTo>
                <a:lnTo>
                  <a:pt x="440672" y="0"/>
                </a:lnTo>
                <a:lnTo>
                  <a:pt x="1680228" y="0"/>
                </a:lnTo>
                <a:close/>
                <a:moveTo>
                  <a:pt x="2150183" y="4877955"/>
                </a:moveTo>
                <a:lnTo>
                  <a:pt x="1696158" y="5786005"/>
                </a:lnTo>
                <a:lnTo>
                  <a:pt x="483308" y="5786005"/>
                </a:lnTo>
                <a:lnTo>
                  <a:pt x="29283" y="4877955"/>
                </a:lnTo>
                <a:lnTo>
                  <a:pt x="483308" y="3969905"/>
                </a:lnTo>
                <a:lnTo>
                  <a:pt x="1696158" y="3969905"/>
                </a:lnTo>
                <a:close/>
                <a:moveTo>
                  <a:pt x="2182665" y="2910932"/>
                </a:moveTo>
                <a:lnTo>
                  <a:pt x="1728640" y="3818981"/>
                </a:lnTo>
                <a:lnTo>
                  <a:pt x="515790" y="3818981"/>
                </a:lnTo>
                <a:lnTo>
                  <a:pt x="61765" y="2910931"/>
                </a:lnTo>
                <a:lnTo>
                  <a:pt x="515790" y="2002881"/>
                </a:lnTo>
                <a:lnTo>
                  <a:pt x="1728640" y="2002881"/>
                </a:lnTo>
                <a:close/>
                <a:moveTo>
                  <a:pt x="4008811" y="1880044"/>
                </a:moveTo>
                <a:lnTo>
                  <a:pt x="3554786" y="2788095"/>
                </a:lnTo>
                <a:lnTo>
                  <a:pt x="2341936" y="2788095"/>
                </a:lnTo>
                <a:lnTo>
                  <a:pt x="1887911" y="1880044"/>
                </a:lnTo>
                <a:lnTo>
                  <a:pt x="2341936" y="971994"/>
                </a:lnTo>
                <a:lnTo>
                  <a:pt x="3554786" y="971994"/>
                </a:lnTo>
                <a:close/>
                <a:moveTo>
                  <a:pt x="4081114" y="3905820"/>
                </a:moveTo>
                <a:lnTo>
                  <a:pt x="3627089" y="4813870"/>
                </a:lnTo>
                <a:lnTo>
                  <a:pt x="2414239" y="4813870"/>
                </a:lnTo>
                <a:lnTo>
                  <a:pt x="1960214" y="3905819"/>
                </a:lnTo>
                <a:lnTo>
                  <a:pt x="2414239" y="2997770"/>
                </a:lnTo>
                <a:lnTo>
                  <a:pt x="3627089" y="2997770"/>
                </a:lnTo>
                <a:close/>
                <a:moveTo>
                  <a:pt x="4147366" y="5767888"/>
                </a:moveTo>
                <a:lnTo>
                  <a:pt x="3693341" y="6675938"/>
                </a:lnTo>
                <a:lnTo>
                  <a:pt x="2480491" y="6675938"/>
                </a:lnTo>
                <a:lnTo>
                  <a:pt x="2026466" y="5767887"/>
                </a:lnTo>
                <a:lnTo>
                  <a:pt x="2480491" y="4859838"/>
                </a:lnTo>
                <a:lnTo>
                  <a:pt x="3693341" y="4859838"/>
                </a:lnTo>
                <a:close/>
                <a:moveTo>
                  <a:pt x="5863831" y="930540"/>
                </a:moveTo>
                <a:lnTo>
                  <a:pt x="5423159" y="1811884"/>
                </a:lnTo>
                <a:lnTo>
                  <a:pt x="4183604" y="1811884"/>
                </a:lnTo>
                <a:lnTo>
                  <a:pt x="3742932" y="930540"/>
                </a:lnTo>
                <a:lnTo>
                  <a:pt x="4183604" y="49195"/>
                </a:lnTo>
                <a:lnTo>
                  <a:pt x="5423159" y="49195"/>
                </a:lnTo>
                <a:close/>
                <a:moveTo>
                  <a:pt x="5863832" y="2859639"/>
                </a:moveTo>
                <a:lnTo>
                  <a:pt x="5423160" y="3740983"/>
                </a:lnTo>
                <a:lnTo>
                  <a:pt x="4183605" y="3740983"/>
                </a:lnTo>
                <a:lnTo>
                  <a:pt x="3742933" y="2859639"/>
                </a:lnTo>
                <a:lnTo>
                  <a:pt x="4183605" y="1978293"/>
                </a:lnTo>
                <a:lnTo>
                  <a:pt x="5423160" y="1978293"/>
                </a:lnTo>
                <a:close/>
                <a:moveTo>
                  <a:pt x="5979564" y="4775653"/>
                </a:moveTo>
                <a:lnTo>
                  <a:pt x="5538892" y="5656997"/>
                </a:lnTo>
                <a:lnTo>
                  <a:pt x="4299337" y="5656997"/>
                </a:lnTo>
                <a:lnTo>
                  <a:pt x="3858665" y="4775653"/>
                </a:lnTo>
                <a:lnTo>
                  <a:pt x="4299337" y="3894309"/>
                </a:lnTo>
                <a:lnTo>
                  <a:pt x="5538892" y="3894309"/>
                </a:lnTo>
                <a:close/>
                <a:moveTo>
                  <a:pt x="7702872" y="1890842"/>
                </a:moveTo>
                <a:lnTo>
                  <a:pt x="7262200" y="2772187"/>
                </a:lnTo>
                <a:lnTo>
                  <a:pt x="6022644" y="2772187"/>
                </a:lnTo>
                <a:lnTo>
                  <a:pt x="5581972" y="1890842"/>
                </a:lnTo>
                <a:lnTo>
                  <a:pt x="6022644" y="1009497"/>
                </a:lnTo>
                <a:lnTo>
                  <a:pt x="7262200" y="1009497"/>
                </a:lnTo>
                <a:close/>
                <a:moveTo>
                  <a:pt x="7762282" y="3787975"/>
                </a:moveTo>
                <a:lnTo>
                  <a:pt x="7321610" y="4669319"/>
                </a:lnTo>
                <a:lnTo>
                  <a:pt x="6082054" y="4669319"/>
                </a:lnTo>
                <a:lnTo>
                  <a:pt x="5641382" y="3787975"/>
                </a:lnTo>
                <a:lnTo>
                  <a:pt x="6082054" y="2906631"/>
                </a:lnTo>
                <a:lnTo>
                  <a:pt x="7321610" y="2906631"/>
                </a:lnTo>
                <a:close/>
                <a:moveTo>
                  <a:pt x="7762283" y="5741183"/>
                </a:moveTo>
                <a:lnTo>
                  <a:pt x="7321611" y="6622527"/>
                </a:lnTo>
                <a:lnTo>
                  <a:pt x="6082055" y="6622527"/>
                </a:lnTo>
                <a:lnTo>
                  <a:pt x="5641383" y="5741183"/>
                </a:lnTo>
                <a:lnTo>
                  <a:pt x="6082055" y="4859839"/>
                </a:lnTo>
                <a:lnTo>
                  <a:pt x="7321611" y="4859839"/>
                </a:lnTo>
                <a:close/>
                <a:moveTo>
                  <a:pt x="9545001" y="2809243"/>
                </a:moveTo>
                <a:lnTo>
                  <a:pt x="9104329" y="3690587"/>
                </a:lnTo>
                <a:lnTo>
                  <a:pt x="7864773" y="3690587"/>
                </a:lnTo>
                <a:lnTo>
                  <a:pt x="7424101" y="2809243"/>
                </a:lnTo>
                <a:lnTo>
                  <a:pt x="7864773" y="1927897"/>
                </a:lnTo>
                <a:lnTo>
                  <a:pt x="9104329" y="1927897"/>
                </a:lnTo>
                <a:close/>
                <a:moveTo>
                  <a:pt x="9545001" y="899454"/>
                </a:moveTo>
                <a:lnTo>
                  <a:pt x="9104329" y="1780798"/>
                </a:lnTo>
                <a:lnTo>
                  <a:pt x="7864773" y="1780798"/>
                </a:lnTo>
                <a:lnTo>
                  <a:pt x="7424101" y="899454"/>
                </a:lnTo>
                <a:lnTo>
                  <a:pt x="7864773" y="18109"/>
                </a:lnTo>
                <a:lnTo>
                  <a:pt x="9104329" y="18109"/>
                </a:lnTo>
                <a:close/>
                <a:moveTo>
                  <a:pt x="9594483" y="4762451"/>
                </a:moveTo>
                <a:lnTo>
                  <a:pt x="9153809" y="5643795"/>
                </a:lnTo>
                <a:lnTo>
                  <a:pt x="7914254" y="5643795"/>
                </a:lnTo>
                <a:lnTo>
                  <a:pt x="7473582" y="4762451"/>
                </a:lnTo>
                <a:lnTo>
                  <a:pt x="7914254" y="3881105"/>
                </a:lnTo>
                <a:lnTo>
                  <a:pt x="9153809" y="3881105"/>
                </a:lnTo>
                <a:close/>
                <a:moveTo>
                  <a:pt x="9594484" y="6736971"/>
                </a:moveTo>
                <a:lnTo>
                  <a:pt x="9153810" y="7618315"/>
                </a:lnTo>
                <a:lnTo>
                  <a:pt x="7914255" y="7618315"/>
                </a:lnTo>
                <a:lnTo>
                  <a:pt x="7473583" y="6736971"/>
                </a:lnTo>
                <a:lnTo>
                  <a:pt x="7914255" y="5855627"/>
                </a:lnTo>
                <a:lnTo>
                  <a:pt x="9153810" y="5855627"/>
                </a:lnTo>
                <a:close/>
              </a:path>
            </a:pathLst>
          </a:custGeom>
          <a:blipFill dpi="0" rotWithShape="0">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6191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28C636-CF18-7770-B9BF-78D83D1F04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A0662-3D58-4D1D-4B38-B8EE2493254A}"/>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MACHINE LEARNING MODEL DEVELOPMENT</a:t>
            </a:r>
          </a:p>
        </p:txBody>
      </p:sp>
      <p:sp>
        <p:nvSpPr>
          <p:cNvPr id="4" name="Text Placeholder 3">
            <a:extLst>
              <a:ext uri="{FF2B5EF4-FFF2-40B4-BE49-F238E27FC236}">
                <a16:creationId xmlns:a16="http://schemas.microsoft.com/office/drawing/2014/main" id="{8397D5F8-6E20-B7C5-A9B2-F1FB0901AE55}"/>
              </a:ext>
            </a:extLst>
          </p:cNvPr>
          <p:cNvSpPr>
            <a:spLocks noGrp="1"/>
          </p:cNvSpPr>
          <p:nvPr>
            <p:ph type="body" idx="1"/>
          </p:nvPr>
        </p:nvSpPr>
        <p:spPr/>
        <p:txBody>
          <a:bodyPr/>
          <a:lstStyle/>
          <a:p>
            <a:pPr algn="ctr"/>
            <a:r>
              <a:rPr lang="en-US" dirty="0"/>
              <a:t>Logistic Regression</a:t>
            </a:r>
          </a:p>
        </p:txBody>
      </p:sp>
      <p:sp>
        <p:nvSpPr>
          <p:cNvPr id="3" name="Content Placeholder 2">
            <a:extLst>
              <a:ext uri="{FF2B5EF4-FFF2-40B4-BE49-F238E27FC236}">
                <a16:creationId xmlns:a16="http://schemas.microsoft.com/office/drawing/2014/main" id="{B63C358C-968D-2ACE-D326-7CFDBCF15E48}"/>
              </a:ext>
            </a:extLst>
          </p:cNvPr>
          <p:cNvSpPr>
            <a:spLocks noGrp="1"/>
          </p:cNvSpPr>
          <p:nvPr>
            <p:ph sz="half" idx="2"/>
          </p:nvPr>
        </p:nvSpPr>
        <p:spPr/>
        <p:txBody>
          <a:bodyPr>
            <a:normAutofit/>
          </a:bodyPr>
          <a:lstStyle/>
          <a:p>
            <a:pPr marL="0" indent="0">
              <a:lnSpc>
                <a:spcPct val="160000"/>
              </a:lnSpc>
              <a:buNone/>
            </a:pPr>
            <a:r>
              <a:rPr lang="en-IN" sz="2000" b="1" dirty="0">
                <a:solidFill>
                  <a:srgbClr val="FF0000"/>
                </a:solidFill>
                <a:latin typeface="Arial" panose="020B0604020202020204" pitchFamily="34" charset="0"/>
                <a:cs typeface="Arial" panose="020B0604020202020204" pitchFamily="34" charset="0"/>
              </a:rPr>
              <a:t>Result</a:t>
            </a:r>
          </a:p>
          <a:p>
            <a:pPr marL="0" indent="0">
              <a:lnSpc>
                <a:spcPct val="160000"/>
              </a:lnSpc>
              <a:buNone/>
            </a:pPr>
            <a:endParaRPr lang="en-IN" sz="2000" b="1" dirty="0">
              <a:solidFill>
                <a:srgbClr val="FF0000"/>
              </a:solidFill>
              <a:latin typeface="Arial" panose="020B0604020202020204" pitchFamily="34" charset="0"/>
              <a:cs typeface="Arial" panose="020B0604020202020204" pitchFamily="34" charset="0"/>
            </a:endParaRPr>
          </a:p>
          <a:p>
            <a:pPr marL="0" indent="0">
              <a:lnSpc>
                <a:spcPct val="160000"/>
              </a:lnSpc>
              <a:buNone/>
            </a:pPr>
            <a:endParaRPr lang="en-IN" sz="2000" b="1" dirty="0">
              <a:solidFill>
                <a:srgbClr val="FF0000"/>
              </a:solidFill>
              <a:latin typeface="Arial" panose="020B0604020202020204" pitchFamily="34" charset="0"/>
              <a:cs typeface="Arial" panose="020B0604020202020204" pitchFamily="34" charset="0"/>
            </a:endParaRPr>
          </a:p>
          <a:p>
            <a:pPr marL="0" indent="0">
              <a:lnSpc>
                <a:spcPct val="160000"/>
              </a:lnSpc>
              <a:buNone/>
            </a:pPr>
            <a:r>
              <a:rPr lang="en-IN" sz="2000" b="1" dirty="0">
                <a:solidFill>
                  <a:srgbClr val="FF0000"/>
                </a:solidFill>
                <a:latin typeface="Arial" panose="020B0604020202020204" pitchFamily="34" charset="0"/>
                <a:cs typeface="Arial" panose="020B0604020202020204" pitchFamily="34" charset="0"/>
              </a:rPr>
              <a:t>Predicted Car Price</a:t>
            </a:r>
          </a:p>
          <a:p>
            <a:pPr>
              <a:lnSpc>
                <a:spcPct val="160000"/>
              </a:lnSpc>
            </a:pPr>
            <a:endParaRPr lang="en-US" sz="2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E371631-6F6C-3AC4-686A-910082C77F09}"/>
              </a:ext>
            </a:extLst>
          </p:cNvPr>
          <p:cNvSpPr>
            <a:spLocks noGrp="1"/>
          </p:cNvSpPr>
          <p:nvPr>
            <p:ph type="body" sz="quarter" idx="3"/>
          </p:nvPr>
        </p:nvSpPr>
        <p:spPr/>
        <p:txBody>
          <a:bodyPr/>
          <a:lstStyle/>
          <a:p>
            <a:pPr algn="ctr"/>
            <a:r>
              <a:rPr lang="en-US" dirty="0"/>
              <a:t>Decision Tree</a:t>
            </a:r>
          </a:p>
        </p:txBody>
      </p:sp>
      <p:sp>
        <p:nvSpPr>
          <p:cNvPr id="6" name="Content Placeholder 5">
            <a:extLst>
              <a:ext uri="{FF2B5EF4-FFF2-40B4-BE49-F238E27FC236}">
                <a16:creationId xmlns:a16="http://schemas.microsoft.com/office/drawing/2014/main" id="{87573D2E-B2BA-ECBD-B3B1-AF238EB02405}"/>
              </a:ext>
            </a:extLst>
          </p:cNvPr>
          <p:cNvSpPr>
            <a:spLocks noGrp="1"/>
          </p:cNvSpPr>
          <p:nvPr>
            <p:ph sz="quarter" idx="4"/>
          </p:nvPr>
        </p:nvSpPr>
        <p:spPr/>
        <p:txBody>
          <a:bodyPr>
            <a:normAutofit/>
          </a:bodyPr>
          <a:lstStyle/>
          <a:p>
            <a:pPr marL="0" indent="0">
              <a:lnSpc>
                <a:spcPct val="160000"/>
              </a:lnSpc>
              <a:buNone/>
            </a:pPr>
            <a:r>
              <a:rPr lang="en-IN" sz="2000" b="1" dirty="0">
                <a:solidFill>
                  <a:srgbClr val="FF0000"/>
                </a:solidFill>
                <a:latin typeface="Arial" panose="020B0604020202020204" pitchFamily="34" charset="0"/>
                <a:cs typeface="Arial" panose="020B0604020202020204" pitchFamily="34" charset="0"/>
              </a:rPr>
              <a:t>Result</a:t>
            </a:r>
          </a:p>
          <a:p>
            <a:pPr marL="0" indent="0">
              <a:lnSpc>
                <a:spcPct val="160000"/>
              </a:lnSpc>
              <a:buNone/>
            </a:pPr>
            <a:endParaRPr lang="en-IN" sz="2000" b="1" dirty="0">
              <a:solidFill>
                <a:srgbClr val="FF0000"/>
              </a:solidFill>
              <a:latin typeface="Arial" panose="020B0604020202020204" pitchFamily="34" charset="0"/>
              <a:cs typeface="Arial" panose="020B0604020202020204" pitchFamily="34" charset="0"/>
            </a:endParaRPr>
          </a:p>
          <a:p>
            <a:pPr marL="0" indent="0">
              <a:lnSpc>
                <a:spcPct val="160000"/>
              </a:lnSpc>
              <a:buNone/>
            </a:pPr>
            <a:endParaRPr lang="en-IN" sz="2000" b="1" dirty="0">
              <a:solidFill>
                <a:srgbClr val="FF0000"/>
              </a:solidFill>
              <a:latin typeface="Arial" panose="020B0604020202020204" pitchFamily="34" charset="0"/>
              <a:cs typeface="Arial" panose="020B0604020202020204" pitchFamily="34" charset="0"/>
            </a:endParaRPr>
          </a:p>
          <a:p>
            <a:pPr marL="0" indent="0">
              <a:lnSpc>
                <a:spcPct val="160000"/>
              </a:lnSpc>
              <a:buNone/>
            </a:pPr>
            <a:r>
              <a:rPr lang="en-IN" sz="2000" b="1" dirty="0">
                <a:solidFill>
                  <a:srgbClr val="FF0000"/>
                </a:solidFill>
                <a:latin typeface="Arial" panose="020B0604020202020204" pitchFamily="34" charset="0"/>
                <a:cs typeface="Arial" panose="020B0604020202020204" pitchFamily="34" charset="0"/>
              </a:rPr>
              <a:t>Predicted Car Price</a:t>
            </a:r>
          </a:p>
          <a:p>
            <a:pPr>
              <a:lnSpc>
                <a:spcPct val="160000"/>
              </a:lnSpc>
            </a:pPr>
            <a:endParaRPr lang="en-US" sz="2400" dirty="0">
              <a:latin typeface="Arial" panose="020B0604020202020204" pitchFamily="34" charset="0"/>
              <a:cs typeface="Arial" panose="020B0604020202020204" pitchFamily="34" charset="0"/>
            </a:endParaRPr>
          </a:p>
          <a:p>
            <a:endParaRPr lang="en-US" sz="2000" dirty="0"/>
          </a:p>
        </p:txBody>
      </p:sp>
      <p:pic>
        <p:nvPicPr>
          <p:cNvPr id="7" name="Picture 6">
            <a:extLst>
              <a:ext uri="{FF2B5EF4-FFF2-40B4-BE49-F238E27FC236}">
                <a16:creationId xmlns:a16="http://schemas.microsoft.com/office/drawing/2014/main" id="{BF29AFD6-22BC-A4B1-6B2C-15224F54FEB7}"/>
              </a:ext>
            </a:extLst>
          </p:cNvPr>
          <p:cNvPicPr>
            <a:picLocks noChangeAspect="1"/>
          </p:cNvPicPr>
          <p:nvPr/>
        </p:nvPicPr>
        <p:blipFill>
          <a:blip r:embed="rId2"/>
          <a:stretch>
            <a:fillRect/>
          </a:stretch>
        </p:blipFill>
        <p:spPr>
          <a:xfrm>
            <a:off x="808355" y="3089230"/>
            <a:ext cx="4910274" cy="662940"/>
          </a:xfrm>
          <a:prstGeom prst="rect">
            <a:avLst/>
          </a:prstGeom>
        </p:spPr>
      </p:pic>
      <p:pic>
        <p:nvPicPr>
          <p:cNvPr id="8" name="Picture 7">
            <a:extLst>
              <a:ext uri="{FF2B5EF4-FFF2-40B4-BE49-F238E27FC236}">
                <a16:creationId xmlns:a16="http://schemas.microsoft.com/office/drawing/2014/main" id="{EC50B275-D95C-A26E-32E9-1E1AC0979087}"/>
              </a:ext>
            </a:extLst>
          </p:cNvPr>
          <p:cNvPicPr>
            <a:picLocks noChangeAspect="1"/>
          </p:cNvPicPr>
          <p:nvPr/>
        </p:nvPicPr>
        <p:blipFill>
          <a:blip r:embed="rId3"/>
          <a:stretch>
            <a:fillRect/>
          </a:stretch>
        </p:blipFill>
        <p:spPr>
          <a:xfrm>
            <a:off x="808355" y="4982164"/>
            <a:ext cx="5189220" cy="708660"/>
          </a:xfrm>
          <a:prstGeom prst="rect">
            <a:avLst/>
          </a:prstGeom>
        </p:spPr>
      </p:pic>
      <p:pic>
        <p:nvPicPr>
          <p:cNvPr id="9" name="Picture 8">
            <a:extLst>
              <a:ext uri="{FF2B5EF4-FFF2-40B4-BE49-F238E27FC236}">
                <a16:creationId xmlns:a16="http://schemas.microsoft.com/office/drawing/2014/main" id="{3205FE84-3DE8-FF92-069F-460D8CF165DD}"/>
              </a:ext>
            </a:extLst>
          </p:cNvPr>
          <p:cNvPicPr>
            <a:picLocks noChangeAspect="1"/>
          </p:cNvPicPr>
          <p:nvPr/>
        </p:nvPicPr>
        <p:blipFill>
          <a:blip r:embed="rId4"/>
          <a:stretch>
            <a:fillRect/>
          </a:stretch>
        </p:blipFill>
        <p:spPr>
          <a:xfrm>
            <a:off x="6293212" y="3078480"/>
            <a:ext cx="5058999" cy="701040"/>
          </a:xfrm>
          <a:prstGeom prst="rect">
            <a:avLst/>
          </a:prstGeom>
        </p:spPr>
      </p:pic>
      <p:pic>
        <p:nvPicPr>
          <p:cNvPr id="10" name="Picture 9">
            <a:extLst>
              <a:ext uri="{FF2B5EF4-FFF2-40B4-BE49-F238E27FC236}">
                <a16:creationId xmlns:a16="http://schemas.microsoft.com/office/drawing/2014/main" id="{0E3A3C72-AA3C-39F9-A27A-A6F4FC5FC959}"/>
              </a:ext>
            </a:extLst>
          </p:cNvPr>
          <p:cNvPicPr>
            <a:picLocks noChangeAspect="1"/>
          </p:cNvPicPr>
          <p:nvPr/>
        </p:nvPicPr>
        <p:blipFill>
          <a:blip r:embed="rId5"/>
          <a:stretch>
            <a:fillRect/>
          </a:stretch>
        </p:blipFill>
        <p:spPr>
          <a:xfrm>
            <a:off x="6293212" y="4982164"/>
            <a:ext cx="5058998" cy="693420"/>
          </a:xfrm>
          <a:prstGeom prst="rect">
            <a:avLst/>
          </a:prstGeom>
        </p:spPr>
      </p:pic>
    </p:spTree>
    <p:extLst>
      <p:ext uri="{BB962C8B-B14F-4D97-AF65-F5344CB8AC3E}">
        <p14:creationId xmlns:p14="http://schemas.microsoft.com/office/powerpoint/2010/main" val="3899583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C2BF8B-F3CC-E1DF-08DA-829F804BB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4A65C6-D776-3721-A051-BBB937538EB5}"/>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MACHINE LEARNING MODEL DEVELOPMENT</a:t>
            </a:r>
          </a:p>
        </p:txBody>
      </p:sp>
      <p:sp>
        <p:nvSpPr>
          <p:cNvPr id="4" name="Text Placeholder 3">
            <a:extLst>
              <a:ext uri="{FF2B5EF4-FFF2-40B4-BE49-F238E27FC236}">
                <a16:creationId xmlns:a16="http://schemas.microsoft.com/office/drawing/2014/main" id="{EF688395-8675-5749-A883-24398CCE94BA}"/>
              </a:ext>
            </a:extLst>
          </p:cNvPr>
          <p:cNvSpPr>
            <a:spLocks noGrp="1"/>
          </p:cNvSpPr>
          <p:nvPr>
            <p:ph type="body" idx="1"/>
          </p:nvPr>
        </p:nvSpPr>
        <p:spPr>
          <a:xfrm>
            <a:off x="3484747" y="1870089"/>
            <a:ext cx="5157787" cy="823912"/>
          </a:xfrm>
        </p:spPr>
        <p:txBody>
          <a:bodyPr/>
          <a:lstStyle/>
          <a:p>
            <a:pPr algn="ctr"/>
            <a:r>
              <a:rPr lang="en-US" dirty="0"/>
              <a:t>Random Forest</a:t>
            </a:r>
          </a:p>
        </p:txBody>
      </p:sp>
      <p:sp>
        <p:nvSpPr>
          <p:cNvPr id="3" name="Content Placeholder 2">
            <a:extLst>
              <a:ext uri="{FF2B5EF4-FFF2-40B4-BE49-F238E27FC236}">
                <a16:creationId xmlns:a16="http://schemas.microsoft.com/office/drawing/2014/main" id="{CF2043D3-F1FC-AEFF-2BEF-BC1AEF1A3735}"/>
              </a:ext>
            </a:extLst>
          </p:cNvPr>
          <p:cNvSpPr>
            <a:spLocks noGrp="1"/>
          </p:cNvSpPr>
          <p:nvPr>
            <p:ph sz="half" idx="2"/>
          </p:nvPr>
        </p:nvSpPr>
        <p:spPr>
          <a:xfrm>
            <a:off x="3484747" y="2694001"/>
            <a:ext cx="5157787" cy="3684588"/>
          </a:xfrm>
        </p:spPr>
        <p:txBody>
          <a:bodyPr>
            <a:normAutofit/>
          </a:bodyPr>
          <a:lstStyle/>
          <a:p>
            <a:pPr marL="0" indent="0">
              <a:lnSpc>
                <a:spcPct val="160000"/>
              </a:lnSpc>
              <a:buNone/>
            </a:pPr>
            <a:r>
              <a:rPr lang="en-IN" sz="2000" b="1" dirty="0">
                <a:solidFill>
                  <a:srgbClr val="FF0000"/>
                </a:solidFill>
                <a:latin typeface="Arial" panose="020B0604020202020204" pitchFamily="34" charset="0"/>
                <a:cs typeface="Arial" panose="020B0604020202020204" pitchFamily="34" charset="0"/>
              </a:rPr>
              <a:t>Result</a:t>
            </a:r>
          </a:p>
          <a:p>
            <a:pPr marL="0" indent="0">
              <a:lnSpc>
                <a:spcPct val="160000"/>
              </a:lnSpc>
              <a:buNone/>
            </a:pPr>
            <a:endParaRPr lang="en-IN" sz="2000" b="1" dirty="0">
              <a:solidFill>
                <a:srgbClr val="FF0000"/>
              </a:solidFill>
              <a:latin typeface="Arial" panose="020B0604020202020204" pitchFamily="34" charset="0"/>
              <a:cs typeface="Arial" panose="020B0604020202020204" pitchFamily="34" charset="0"/>
            </a:endParaRPr>
          </a:p>
          <a:p>
            <a:pPr marL="0" indent="0">
              <a:lnSpc>
                <a:spcPct val="160000"/>
              </a:lnSpc>
              <a:buNone/>
            </a:pPr>
            <a:endParaRPr lang="en-IN" sz="2000" b="1" dirty="0">
              <a:solidFill>
                <a:srgbClr val="FF0000"/>
              </a:solidFill>
              <a:latin typeface="Arial" panose="020B0604020202020204" pitchFamily="34" charset="0"/>
              <a:cs typeface="Arial" panose="020B0604020202020204" pitchFamily="34" charset="0"/>
            </a:endParaRPr>
          </a:p>
          <a:p>
            <a:pPr marL="0" indent="0">
              <a:lnSpc>
                <a:spcPct val="160000"/>
              </a:lnSpc>
              <a:buNone/>
            </a:pPr>
            <a:r>
              <a:rPr lang="en-IN" sz="2000" b="1" dirty="0">
                <a:solidFill>
                  <a:srgbClr val="FF0000"/>
                </a:solidFill>
                <a:latin typeface="Arial" panose="020B0604020202020204" pitchFamily="34" charset="0"/>
                <a:cs typeface="Arial" panose="020B0604020202020204" pitchFamily="34" charset="0"/>
              </a:rPr>
              <a:t>Predicted Car Price</a:t>
            </a:r>
          </a:p>
          <a:p>
            <a:pPr>
              <a:lnSpc>
                <a:spcPct val="160000"/>
              </a:lnSpc>
            </a:pPr>
            <a:endParaRPr lang="en-US" sz="22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4A60A930-1DE3-CA0F-BD1B-FCC4B71E0801}"/>
              </a:ext>
            </a:extLst>
          </p:cNvPr>
          <p:cNvPicPr>
            <a:picLocks noChangeAspect="1"/>
          </p:cNvPicPr>
          <p:nvPr/>
        </p:nvPicPr>
        <p:blipFill>
          <a:blip r:embed="rId2"/>
          <a:stretch>
            <a:fillRect/>
          </a:stretch>
        </p:blipFill>
        <p:spPr>
          <a:xfrm>
            <a:off x="3481570" y="3314805"/>
            <a:ext cx="5183189" cy="655320"/>
          </a:xfrm>
          <a:prstGeom prst="rect">
            <a:avLst/>
          </a:prstGeom>
        </p:spPr>
      </p:pic>
      <p:pic>
        <p:nvPicPr>
          <p:cNvPr id="12" name="Picture 11">
            <a:extLst>
              <a:ext uri="{FF2B5EF4-FFF2-40B4-BE49-F238E27FC236}">
                <a16:creationId xmlns:a16="http://schemas.microsoft.com/office/drawing/2014/main" id="{BB00DA07-B3C8-5CC6-16E9-FC9C6D952359}"/>
              </a:ext>
            </a:extLst>
          </p:cNvPr>
          <p:cNvPicPr>
            <a:picLocks noChangeAspect="1"/>
          </p:cNvPicPr>
          <p:nvPr/>
        </p:nvPicPr>
        <p:blipFill>
          <a:blip r:embed="rId3"/>
          <a:stretch>
            <a:fillRect/>
          </a:stretch>
        </p:blipFill>
        <p:spPr>
          <a:xfrm>
            <a:off x="3481568" y="5171090"/>
            <a:ext cx="5157787" cy="693420"/>
          </a:xfrm>
          <a:prstGeom prst="rect">
            <a:avLst/>
          </a:prstGeom>
        </p:spPr>
      </p:pic>
    </p:spTree>
    <p:extLst>
      <p:ext uri="{BB962C8B-B14F-4D97-AF65-F5344CB8AC3E}">
        <p14:creationId xmlns:p14="http://schemas.microsoft.com/office/powerpoint/2010/main" val="3254695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E8BE7-1C86-279F-169A-B9B9EF8F694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1E4C73-1387-8ABC-300E-5C6E36BF5827}"/>
              </a:ext>
            </a:extLst>
          </p:cNvPr>
          <p:cNvSpPr>
            <a:spLocks noGrp="1"/>
          </p:cNvSpPr>
          <p:nvPr>
            <p:ph type="title"/>
          </p:nvPr>
        </p:nvSpPr>
        <p:spPr>
          <a:xfrm>
            <a:off x="831850" y="1709738"/>
            <a:ext cx="10515600" cy="2223633"/>
          </a:xfrm>
        </p:spPr>
        <p:txBody>
          <a:bodyPr/>
          <a:lstStyle/>
          <a:p>
            <a:pPr algn="ctr"/>
            <a:r>
              <a:rPr lang="en-US" b="1" dirty="0">
                <a:solidFill>
                  <a:srgbClr val="FF0000"/>
                </a:solidFill>
                <a:latin typeface="Arial" panose="020B0604020202020204" pitchFamily="34" charset="0"/>
                <a:cs typeface="Arial" panose="020B0604020202020204" pitchFamily="34" charset="0"/>
              </a:rPr>
              <a:t>MACHINE LEARNING MODEL EVALUATION</a:t>
            </a:r>
          </a:p>
        </p:txBody>
      </p:sp>
      <p:sp>
        <p:nvSpPr>
          <p:cNvPr id="7" name="Hexagon 6">
            <a:extLst>
              <a:ext uri="{FF2B5EF4-FFF2-40B4-BE49-F238E27FC236}">
                <a16:creationId xmlns:a16="http://schemas.microsoft.com/office/drawing/2014/main" id="{5D86E0FD-BBC6-AF51-D9AE-BC953FCC029D}"/>
              </a:ext>
            </a:extLst>
          </p:cNvPr>
          <p:cNvSpPr/>
          <p:nvPr/>
        </p:nvSpPr>
        <p:spPr>
          <a:xfrm rot="16200000">
            <a:off x="1015814" y="3763338"/>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FF0F752C-5891-47FB-265C-4EE13F4CC533}"/>
              </a:ext>
            </a:extLst>
          </p:cNvPr>
          <p:cNvSpPr/>
          <p:nvPr/>
        </p:nvSpPr>
        <p:spPr>
          <a:xfrm rot="16200000">
            <a:off x="1348608" y="4661079"/>
            <a:ext cx="1476329" cy="1306621"/>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103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D2A3F3-B935-F8EC-D585-3FA3346BF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1F421B-9E5C-77E2-B399-242FA113E8FD}"/>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MACHINE LEARNING MODEL EVALUATION</a:t>
            </a:r>
          </a:p>
        </p:txBody>
      </p:sp>
      <p:sp>
        <p:nvSpPr>
          <p:cNvPr id="6" name="Text Placeholder 5">
            <a:extLst>
              <a:ext uri="{FF2B5EF4-FFF2-40B4-BE49-F238E27FC236}">
                <a16:creationId xmlns:a16="http://schemas.microsoft.com/office/drawing/2014/main" id="{4D24E36F-7D37-E249-2EFA-7A689FE267C3}"/>
              </a:ext>
            </a:extLst>
          </p:cNvPr>
          <p:cNvSpPr>
            <a:spLocks noGrp="1"/>
          </p:cNvSpPr>
          <p:nvPr>
            <p:ph type="body" idx="1"/>
          </p:nvPr>
        </p:nvSpPr>
        <p:spPr/>
        <p:txBody>
          <a:bodyPr/>
          <a:lstStyle/>
          <a:p>
            <a:pPr algn="ctr"/>
            <a:r>
              <a:rPr lang="en-US" dirty="0"/>
              <a:t>Logistic Regression</a:t>
            </a:r>
          </a:p>
        </p:txBody>
      </p:sp>
      <p:sp>
        <p:nvSpPr>
          <p:cNvPr id="3" name="Content Placeholder 2">
            <a:extLst>
              <a:ext uri="{FF2B5EF4-FFF2-40B4-BE49-F238E27FC236}">
                <a16:creationId xmlns:a16="http://schemas.microsoft.com/office/drawing/2014/main" id="{83D97A82-1213-91F0-88EA-B2D4E8B20ED4}"/>
              </a:ext>
            </a:extLst>
          </p:cNvPr>
          <p:cNvSpPr>
            <a:spLocks noGrp="1"/>
          </p:cNvSpPr>
          <p:nvPr>
            <p:ph sz="half" idx="2"/>
          </p:nvPr>
        </p:nvSpPr>
        <p:spPr/>
        <p:txBody>
          <a:bodyPr>
            <a:normAutofit/>
          </a:bodyPr>
          <a:lstStyle/>
          <a:p>
            <a:pPr marL="0" indent="0">
              <a:lnSpc>
                <a:spcPct val="160000"/>
              </a:lnSpc>
              <a:buNone/>
            </a:pPr>
            <a:r>
              <a:rPr lang="en-US" sz="2000" dirty="0">
                <a:latin typeface="Arial" panose="020B0604020202020204" pitchFamily="34" charset="0"/>
                <a:cs typeface="Arial" panose="020B0604020202020204" pitchFamily="34" charset="0"/>
              </a:rPr>
              <a:t>Accuracy: 48.72%</a:t>
            </a:r>
          </a:p>
        </p:txBody>
      </p:sp>
      <p:sp>
        <p:nvSpPr>
          <p:cNvPr id="7" name="Text Placeholder 6">
            <a:extLst>
              <a:ext uri="{FF2B5EF4-FFF2-40B4-BE49-F238E27FC236}">
                <a16:creationId xmlns:a16="http://schemas.microsoft.com/office/drawing/2014/main" id="{C667B732-5ABC-9949-186B-379FAEDEC455}"/>
              </a:ext>
            </a:extLst>
          </p:cNvPr>
          <p:cNvSpPr>
            <a:spLocks noGrp="1"/>
          </p:cNvSpPr>
          <p:nvPr>
            <p:ph type="body" sz="quarter" idx="3"/>
          </p:nvPr>
        </p:nvSpPr>
        <p:spPr/>
        <p:txBody>
          <a:bodyPr/>
          <a:lstStyle/>
          <a:p>
            <a:pPr algn="ctr"/>
            <a:r>
              <a:rPr lang="en-US" dirty="0"/>
              <a:t>Decision Tree</a:t>
            </a:r>
          </a:p>
        </p:txBody>
      </p:sp>
      <p:sp>
        <p:nvSpPr>
          <p:cNvPr id="8" name="Content Placeholder 7">
            <a:extLst>
              <a:ext uri="{FF2B5EF4-FFF2-40B4-BE49-F238E27FC236}">
                <a16:creationId xmlns:a16="http://schemas.microsoft.com/office/drawing/2014/main" id="{8A8FCEB7-1337-7EEE-A169-19BF3821F5B3}"/>
              </a:ext>
            </a:extLst>
          </p:cNvPr>
          <p:cNvSpPr>
            <a:spLocks noGrp="1"/>
          </p:cNvSpPr>
          <p:nvPr>
            <p:ph sz="quarter" idx="4"/>
          </p:nvPr>
        </p:nvSpPr>
        <p:spPr>
          <a:xfrm>
            <a:off x="6172200" y="2617471"/>
            <a:ext cx="5183188" cy="3572192"/>
          </a:xfrm>
        </p:spPr>
        <p:txBody>
          <a:bodyPr>
            <a:normAutofit/>
          </a:bodyPr>
          <a:lstStyle/>
          <a:p>
            <a:pPr marL="0" indent="0">
              <a:buNone/>
            </a:pPr>
            <a:r>
              <a:rPr lang="en-US" sz="2200" dirty="0">
                <a:latin typeface="Arial" panose="020B0604020202020204" pitchFamily="34" charset="0"/>
                <a:cs typeface="Arial" panose="020B0604020202020204" pitchFamily="34" charset="0"/>
              </a:rPr>
              <a:t>Accuracy: 81.65%</a:t>
            </a:r>
          </a:p>
        </p:txBody>
      </p:sp>
      <p:pic>
        <p:nvPicPr>
          <p:cNvPr id="4" name="Picture 3">
            <a:extLst>
              <a:ext uri="{FF2B5EF4-FFF2-40B4-BE49-F238E27FC236}">
                <a16:creationId xmlns:a16="http://schemas.microsoft.com/office/drawing/2014/main" id="{C837955F-7124-00BB-BA5B-7A14325AD6A6}"/>
              </a:ext>
            </a:extLst>
          </p:cNvPr>
          <p:cNvPicPr>
            <a:picLocks noChangeAspect="1"/>
          </p:cNvPicPr>
          <p:nvPr/>
        </p:nvPicPr>
        <p:blipFill>
          <a:blip r:embed="rId3"/>
          <a:stretch>
            <a:fillRect/>
          </a:stretch>
        </p:blipFill>
        <p:spPr>
          <a:xfrm>
            <a:off x="943429" y="3192053"/>
            <a:ext cx="4426857" cy="2997609"/>
          </a:xfrm>
          <a:prstGeom prst="rect">
            <a:avLst/>
          </a:prstGeom>
        </p:spPr>
      </p:pic>
      <p:pic>
        <p:nvPicPr>
          <p:cNvPr id="5" name="Picture 4">
            <a:extLst>
              <a:ext uri="{FF2B5EF4-FFF2-40B4-BE49-F238E27FC236}">
                <a16:creationId xmlns:a16="http://schemas.microsoft.com/office/drawing/2014/main" id="{7FFB5999-211B-616C-C803-0166DA0204C9}"/>
              </a:ext>
            </a:extLst>
          </p:cNvPr>
          <p:cNvPicPr>
            <a:picLocks noChangeAspect="1"/>
          </p:cNvPicPr>
          <p:nvPr/>
        </p:nvPicPr>
        <p:blipFill>
          <a:blip r:embed="rId4"/>
          <a:stretch>
            <a:fillRect/>
          </a:stretch>
        </p:blipFill>
        <p:spPr>
          <a:xfrm>
            <a:off x="6507979" y="3192053"/>
            <a:ext cx="4197985" cy="2907666"/>
          </a:xfrm>
          <a:prstGeom prst="rect">
            <a:avLst/>
          </a:prstGeom>
        </p:spPr>
      </p:pic>
    </p:spTree>
    <p:extLst>
      <p:ext uri="{BB962C8B-B14F-4D97-AF65-F5344CB8AC3E}">
        <p14:creationId xmlns:p14="http://schemas.microsoft.com/office/powerpoint/2010/main" val="1506727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004D60-1908-3535-3A2B-78DD912DF0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20C3F-7F52-BBB3-D317-AB6529E36737}"/>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MACHINE LEARNING MODEL EVALUATION</a:t>
            </a:r>
          </a:p>
        </p:txBody>
      </p:sp>
      <p:sp>
        <p:nvSpPr>
          <p:cNvPr id="6" name="Text Placeholder 5">
            <a:extLst>
              <a:ext uri="{FF2B5EF4-FFF2-40B4-BE49-F238E27FC236}">
                <a16:creationId xmlns:a16="http://schemas.microsoft.com/office/drawing/2014/main" id="{8660F902-B725-B0C3-E1EF-7267AF290230}"/>
              </a:ext>
            </a:extLst>
          </p:cNvPr>
          <p:cNvSpPr>
            <a:spLocks noGrp="1"/>
          </p:cNvSpPr>
          <p:nvPr>
            <p:ph type="body" idx="1"/>
          </p:nvPr>
        </p:nvSpPr>
        <p:spPr>
          <a:xfrm>
            <a:off x="3610697" y="1756733"/>
            <a:ext cx="5157787" cy="823912"/>
          </a:xfrm>
        </p:spPr>
        <p:txBody>
          <a:bodyPr/>
          <a:lstStyle/>
          <a:p>
            <a:pPr algn="ctr"/>
            <a:r>
              <a:rPr lang="en-US" dirty="0"/>
              <a:t>Random Forest</a:t>
            </a:r>
          </a:p>
        </p:txBody>
      </p:sp>
      <p:sp>
        <p:nvSpPr>
          <p:cNvPr id="3" name="Content Placeholder 2">
            <a:extLst>
              <a:ext uri="{FF2B5EF4-FFF2-40B4-BE49-F238E27FC236}">
                <a16:creationId xmlns:a16="http://schemas.microsoft.com/office/drawing/2014/main" id="{C01DB6A0-C010-E53B-AB29-E8E2AFF3AA22}"/>
              </a:ext>
            </a:extLst>
          </p:cNvPr>
          <p:cNvSpPr>
            <a:spLocks noGrp="1"/>
          </p:cNvSpPr>
          <p:nvPr>
            <p:ph sz="half" idx="2"/>
          </p:nvPr>
        </p:nvSpPr>
        <p:spPr>
          <a:xfrm>
            <a:off x="3610697" y="2580645"/>
            <a:ext cx="5157787" cy="3684588"/>
          </a:xfrm>
        </p:spPr>
        <p:txBody>
          <a:bodyPr>
            <a:normAutofit/>
          </a:bodyPr>
          <a:lstStyle/>
          <a:p>
            <a:pPr marL="0" indent="0">
              <a:lnSpc>
                <a:spcPct val="160000"/>
              </a:lnSpc>
              <a:buNone/>
            </a:pPr>
            <a:r>
              <a:rPr lang="en-US" sz="2200" dirty="0">
                <a:latin typeface="Arial" panose="020B0604020202020204" pitchFamily="34" charset="0"/>
                <a:cs typeface="Arial" panose="020B0604020202020204" pitchFamily="34" charset="0"/>
              </a:rPr>
              <a:t>Accuracy: 84.87%</a:t>
            </a:r>
          </a:p>
        </p:txBody>
      </p:sp>
      <p:pic>
        <p:nvPicPr>
          <p:cNvPr id="9" name="Picture 8">
            <a:extLst>
              <a:ext uri="{FF2B5EF4-FFF2-40B4-BE49-F238E27FC236}">
                <a16:creationId xmlns:a16="http://schemas.microsoft.com/office/drawing/2014/main" id="{58E3D03F-07E2-9987-62D5-A5C029CCF3C4}"/>
              </a:ext>
            </a:extLst>
          </p:cNvPr>
          <p:cNvPicPr>
            <a:picLocks noChangeAspect="1"/>
          </p:cNvPicPr>
          <p:nvPr/>
        </p:nvPicPr>
        <p:blipFill>
          <a:blip r:embed="rId3"/>
          <a:stretch>
            <a:fillRect/>
          </a:stretch>
        </p:blipFill>
        <p:spPr>
          <a:xfrm>
            <a:off x="3742441" y="3175977"/>
            <a:ext cx="4195554" cy="3486148"/>
          </a:xfrm>
          <a:prstGeom prst="rect">
            <a:avLst/>
          </a:prstGeom>
        </p:spPr>
      </p:pic>
    </p:spTree>
    <p:extLst>
      <p:ext uri="{BB962C8B-B14F-4D97-AF65-F5344CB8AC3E}">
        <p14:creationId xmlns:p14="http://schemas.microsoft.com/office/powerpoint/2010/main" val="3666889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D2859-405D-1171-A80E-417F18DD80D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BF9571A-7FCD-D3C6-9B03-77CBB8FA1551}"/>
              </a:ext>
            </a:extLst>
          </p:cNvPr>
          <p:cNvSpPr>
            <a:spLocks noGrp="1"/>
          </p:cNvSpPr>
          <p:nvPr>
            <p:ph type="title"/>
          </p:nvPr>
        </p:nvSpPr>
        <p:spPr>
          <a:xfrm>
            <a:off x="831850" y="1709738"/>
            <a:ext cx="10515600" cy="2223633"/>
          </a:xfrm>
        </p:spPr>
        <p:txBody>
          <a:bodyPr/>
          <a:lstStyle/>
          <a:p>
            <a:pPr algn="ctr"/>
            <a:r>
              <a:rPr lang="en-US" b="1" dirty="0">
                <a:solidFill>
                  <a:srgbClr val="FF0000"/>
                </a:solidFill>
                <a:latin typeface="Arial" panose="020B0604020202020204" pitchFamily="34" charset="0"/>
                <a:cs typeface="Arial" panose="020B0604020202020204" pitchFamily="34" charset="0"/>
              </a:rPr>
              <a:t>CONCLUSION</a:t>
            </a:r>
          </a:p>
        </p:txBody>
      </p:sp>
      <p:sp>
        <p:nvSpPr>
          <p:cNvPr id="7" name="Hexagon 6">
            <a:extLst>
              <a:ext uri="{FF2B5EF4-FFF2-40B4-BE49-F238E27FC236}">
                <a16:creationId xmlns:a16="http://schemas.microsoft.com/office/drawing/2014/main" id="{499792D9-5A1B-1272-5018-BA17D9237AFB}"/>
              </a:ext>
            </a:extLst>
          </p:cNvPr>
          <p:cNvSpPr/>
          <p:nvPr/>
        </p:nvSpPr>
        <p:spPr>
          <a:xfrm rot="16200000">
            <a:off x="1015814" y="3763338"/>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35FAAA68-EE76-87CA-3809-B443B027688A}"/>
              </a:ext>
            </a:extLst>
          </p:cNvPr>
          <p:cNvSpPr/>
          <p:nvPr/>
        </p:nvSpPr>
        <p:spPr>
          <a:xfrm rot="16200000">
            <a:off x="1348608" y="4661079"/>
            <a:ext cx="1476329" cy="1306621"/>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935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alphaModFix amt="14000"/>
          </a:blip>
          <a:stretch>
            <a:fillRect/>
          </a:stretch>
        </a:blipFill>
        <a:effectLst/>
      </p:bgPr>
    </p:bg>
    <p:spTree>
      <p:nvGrpSpPr>
        <p:cNvPr id="1" name="">
          <a:extLst>
            <a:ext uri="{FF2B5EF4-FFF2-40B4-BE49-F238E27FC236}">
              <a16:creationId xmlns:a16="http://schemas.microsoft.com/office/drawing/2014/main" id="{1EB5E2E0-43EF-8D01-4DAE-2D2C28E8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427A40-8605-6221-2003-C11D62B7FC98}"/>
              </a:ext>
            </a:extLst>
          </p:cNvPr>
          <p:cNvSpPr>
            <a:spLocks noGrp="1"/>
          </p:cNvSpPr>
          <p:nvPr>
            <p:ph type="title"/>
          </p:nvPr>
        </p:nvSpPr>
        <p:spPr/>
        <p:txBody>
          <a:bodyPr/>
          <a:lstStyle/>
          <a:p>
            <a:pPr algn="ctr"/>
            <a:r>
              <a:rPr lang="fr-FR" b="1" dirty="0">
                <a:solidFill>
                  <a:srgbClr val="FF0000"/>
                </a:solidFill>
                <a:latin typeface="Arial" panose="020B0604020202020204" pitchFamily="34" charset="0"/>
                <a:cs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F79D3CAB-0766-E6CF-E83A-6E66493F71F7}"/>
              </a:ext>
            </a:extLst>
          </p:cNvPr>
          <p:cNvSpPr>
            <a:spLocks noGrp="1"/>
          </p:cNvSpPr>
          <p:nvPr>
            <p:ph idx="1"/>
          </p:nvPr>
        </p:nvSpPr>
        <p:spPr/>
        <p:txBody>
          <a:bodyPr vert="horz" lIns="91440" tIns="45720" rIns="91440" bIns="45720" rtlCol="0" anchor="t">
            <a:normAutofit/>
          </a:bodyPr>
          <a:lstStyle/>
          <a:p>
            <a:pPr>
              <a:lnSpc>
                <a:spcPct val="110000"/>
              </a:lnSpc>
            </a:pPr>
            <a:r>
              <a:rPr lang="en-US" dirty="0">
                <a:latin typeface="Arial" panose="020B0604020202020204" pitchFamily="34" charset="0"/>
                <a:cs typeface="Arial" panose="020B0604020202020204" pitchFamily="34" charset="0"/>
              </a:rPr>
              <a:t>The car price dataset is analyzed with the help of machine learning models and Python programming.</a:t>
            </a:r>
          </a:p>
          <a:p>
            <a:pPr>
              <a:lnSpc>
                <a:spcPct val="110000"/>
              </a:lnSpc>
            </a:pPr>
            <a:r>
              <a:rPr lang="en-US" dirty="0">
                <a:latin typeface="Arial" panose="020B0604020202020204" pitchFamily="34" charset="0"/>
                <a:cs typeface="Arial" panose="020B0604020202020204" pitchFamily="34" charset="0"/>
              </a:rPr>
              <a:t>It is concluded that the random forest model is the best model to predict car prices.</a:t>
            </a:r>
          </a:p>
          <a:p>
            <a:pPr>
              <a:lnSpc>
                <a:spcPct val="110000"/>
              </a:lnSpc>
            </a:pPr>
            <a:r>
              <a:rPr lang="en-US" dirty="0">
                <a:latin typeface="Arial" panose="020B0604020202020204" pitchFamily="34" charset="0"/>
                <a:cs typeface="Arial" panose="020B0604020202020204" pitchFamily="34" charset="0"/>
              </a:rPr>
              <a:t>This result is concluded based on the accuracy of the models.</a:t>
            </a:r>
          </a:p>
          <a:p>
            <a:pPr>
              <a:lnSpc>
                <a:spcPct val="110000"/>
              </a:lnSpc>
            </a:pPr>
            <a:r>
              <a:rPr lang="en-US" dirty="0">
                <a:latin typeface="Arial"/>
                <a:cs typeface="Arial"/>
              </a:rPr>
              <a:t>Among the 3 models, random forest had the highest accuracy. </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35108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FDAB0-E7C1-8B1D-B6CB-948C73D2E9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4F8AF0E-5D6B-BEB4-0986-57E9C4CA1807}"/>
              </a:ext>
            </a:extLst>
          </p:cNvPr>
          <p:cNvSpPr>
            <a:spLocks noGrp="1"/>
          </p:cNvSpPr>
          <p:nvPr>
            <p:ph type="title"/>
          </p:nvPr>
        </p:nvSpPr>
        <p:spPr>
          <a:xfrm>
            <a:off x="831850" y="1709738"/>
            <a:ext cx="10515600" cy="2223633"/>
          </a:xfrm>
        </p:spPr>
        <p:txBody>
          <a:bodyPr/>
          <a:lstStyle/>
          <a:p>
            <a:pPr algn="ctr"/>
            <a:r>
              <a:rPr lang="en-US" b="1" dirty="0">
                <a:solidFill>
                  <a:srgbClr val="FF0000"/>
                </a:solidFill>
                <a:latin typeface="Arial" panose="020B0604020202020204" pitchFamily="34" charset="0"/>
                <a:cs typeface="Arial" panose="020B0604020202020204" pitchFamily="34" charset="0"/>
              </a:rPr>
              <a:t>REFERENCES</a:t>
            </a:r>
          </a:p>
        </p:txBody>
      </p:sp>
      <p:sp>
        <p:nvSpPr>
          <p:cNvPr id="7" name="Hexagon 6">
            <a:extLst>
              <a:ext uri="{FF2B5EF4-FFF2-40B4-BE49-F238E27FC236}">
                <a16:creationId xmlns:a16="http://schemas.microsoft.com/office/drawing/2014/main" id="{5C741EA1-3226-2F86-5169-5E91116ED8ED}"/>
              </a:ext>
            </a:extLst>
          </p:cNvPr>
          <p:cNvSpPr/>
          <p:nvPr/>
        </p:nvSpPr>
        <p:spPr>
          <a:xfrm rot="16200000">
            <a:off x="1015814" y="3763338"/>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F65F0247-4158-6964-F85B-3409611567E8}"/>
              </a:ext>
            </a:extLst>
          </p:cNvPr>
          <p:cNvSpPr/>
          <p:nvPr/>
        </p:nvSpPr>
        <p:spPr>
          <a:xfrm rot="16200000">
            <a:off x="1348608" y="4661079"/>
            <a:ext cx="1476329" cy="1306621"/>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528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D5B9-B98F-0CFC-F526-F1F5D74DE102}"/>
              </a:ext>
            </a:extLst>
          </p:cNvPr>
          <p:cNvSpPr>
            <a:spLocks noGrp="1"/>
          </p:cNvSpPr>
          <p:nvPr>
            <p:ph type="title"/>
          </p:nvPr>
        </p:nvSpPr>
        <p:spPr/>
        <p:txBody>
          <a:bodyPr/>
          <a:lstStyle/>
          <a:p>
            <a:pPr algn="ctr"/>
            <a:r>
              <a:rPr lang="en-US" sz="4400" b="1" dirty="0">
                <a:solidFill>
                  <a:srgbClr val="FF0000"/>
                </a:solidFill>
                <a:latin typeface="Arial" panose="020B0604020202020204" pitchFamily="34" charset="0"/>
                <a:cs typeface="Arial" panose="020B0604020202020204" pitchFamily="34" charset="0"/>
              </a:rPr>
              <a:t>REFERENCES</a:t>
            </a:r>
            <a:endParaRPr lang="en-US" dirty="0"/>
          </a:p>
        </p:txBody>
      </p:sp>
      <p:sp>
        <p:nvSpPr>
          <p:cNvPr id="3" name="Content Placeholder 2">
            <a:extLst>
              <a:ext uri="{FF2B5EF4-FFF2-40B4-BE49-F238E27FC236}">
                <a16:creationId xmlns:a16="http://schemas.microsoft.com/office/drawing/2014/main" id="{DEC6267B-B734-AB80-CDDE-BDCCC500984D}"/>
              </a:ext>
            </a:extLst>
          </p:cNvPr>
          <p:cNvSpPr>
            <a:spLocks noGrp="1"/>
          </p:cNvSpPr>
          <p:nvPr>
            <p:ph idx="1"/>
          </p:nvPr>
        </p:nvSpPr>
        <p:spPr/>
        <p:txBody>
          <a:bodyPr>
            <a:normAutofit fontScale="85000" lnSpcReduction="10000"/>
          </a:bodyPr>
          <a:lstStyle/>
          <a:p>
            <a:pPr>
              <a:lnSpc>
                <a:spcPct val="160000"/>
              </a:lnSpc>
              <a:spcBef>
                <a:spcPts val="0"/>
              </a:spcBef>
            </a:pPr>
            <a:r>
              <a:rPr lang="en-US" sz="1800" dirty="0">
                <a:effectLst/>
                <a:latin typeface="Arial" panose="020B0604020202020204" pitchFamily="34" charset="0"/>
                <a:ea typeface="Times New Roman" panose="02020603050405020304" pitchFamily="18" charset="0"/>
                <a:cs typeface="Arial" panose="020B0604020202020204" pitchFamily="34" charset="0"/>
              </a:rPr>
              <a:t>Kiran, V.S. </a:t>
            </a:r>
            <a:r>
              <a:rPr lang="en-US" sz="1800" i="1" dirty="0">
                <a:effectLst/>
                <a:latin typeface="Arial" panose="020B0604020202020204" pitchFamily="34" charset="0"/>
                <a:ea typeface="Times New Roman" panose="02020603050405020304" pitchFamily="18" charset="0"/>
                <a:cs typeface="Arial" panose="020B0604020202020204" pitchFamily="34" charset="0"/>
              </a:rPr>
              <a:t>et al.</a:t>
            </a:r>
            <a:r>
              <a:rPr lang="en-US" sz="1800" dirty="0">
                <a:effectLst/>
                <a:latin typeface="Arial" panose="020B0604020202020204" pitchFamily="34" charset="0"/>
                <a:ea typeface="Times New Roman" panose="02020603050405020304" pitchFamily="18" charset="0"/>
                <a:cs typeface="Arial" panose="020B0604020202020204" pitchFamily="34" charset="0"/>
              </a:rPr>
              <a:t> (2022) ‘USED CAR PRICE PREDICTION’, </a:t>
            </a:r>
            <a:r>
              <a:rPr lang="en-US" sz="1800" i="1" dirty="0">
                <a:effectLst/>
                <a:latin typeface="Arial" panose="020B0604020202020204" pitchFamily="34" charset="0"/>
                <a:ea typeface="Times New Roman" panose="02020603050405020304" pitchFamily="18" charset="0"/>
                <a:cs typeface="Arial" panose="020B0604020202020204" pitchFamily="34" charset="0"/>
              </a:rPr>
              <a:t>Journal of Engineering Sciences</a:t>
            </a:r>
            <a:r>
              <a:rPr lang="en-US" sz="1800" dirty="0">
                <a:effectLst/>
                <a:latin typeface="Arial" panose="020B0604020202020204" pitchFamily="34" charset="0"/>
                <a:ea typeface="Times New Roman" panose="02020603050405020304" pitchFamily="18" charset="0"/>
                <a:cs typeface="Arial" panose="020B0604020202020204" pitchFamily="34" charset="0"/>
              </a:rPr>
              <a:t>, 13(06), pp. 387–398. </a:t>
            </a:r>
          </a:p>
          <a:p>
            <a:pPr>
              <a:lnSpc>
                <a:spcPct val="160000"/>
              </a:lnSpc>
              <a:spcBef>
                <a:spcPts val="0"/>
              </a:spcBef>
            </a:pPr>
            <a:r>
              <a:rPr lang="en-US" sz="1800" dirty="0" err="1">
                <a:effectLst/>
                <a:latin typeface="Arial" panose="020B0604020202020204" pitchFamily="34" charset="0"/>
                <a:ea typeface="Times New Roman" panose="02020603050405020304" pitchFamily="18" charset="0"/>
                <a:cs typeface="Arial" panose="020B0604020202020204" pitchFamily="34" charset="0"/>
              </a:rPr>
              <a:t>Maddali</a:t>
            </a:r>
            <a:r>
              <a:rPr lang="en-US" sz="1800" dirty="0">
                <a:effectLst/>
                <a:latin typeface="Arial" panose="020B0604020202020204" pitchFamily="34" charset="0"/>
                <a:ea typeface="Times New Roman" panose="02020603050405020304" pitchFamily="18" charset="0"/>
                <a:cs typeface="Arial" panose="020B0604020202020204" pitchFamily="34" charset="0"/>
              </a:rPr>
              <a:t>, S. (2022) </a:t>
            </a:r>
            <a:r>
              <a:rPr lang="en-US" sz="1800" i="1" dirty="0">
                <a:effectLst/>
                <a:latin typeface="Arial" panose="020B0604020202020204" pitchFamily="34" charset="0"/>
                <a:ea typeface="Times New Roman" panose="02020603050405020304" pitchFamily="18" charset="0"/>
                <a:cs typeface="Arial" panose="020B0604020202020204" pitchFamily="34" charset="0"/>
              </a:rPr>
              <a:t>Predicting car prices using machine learning and Data Science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i="1" dirty="0">
                <a:effectLst/>
                <a:latin typeface="Arial" panose="020B0604020202020204" pitchFamily="34" charset="0"/>
                <a:ea typeface="Times New Roman" panose="02020603050405020304" pitchFamily="18" charset="0"/>
                <a:cs typeface="Arial" panose="020B0604020202020204" pitchFamily="34" charset="0"/>
              </a:rPr>
              <a:t>Medium</a:t>
            </a:r>
            <a:r>
              <a:rPr lang="en-US" sz="1800" dirty="0">
                <a:effectLst/>
                <a:latin typeface="Arial" panose="020B0604020202020204" pitchFamily="34" charset="0"/>
                <a:ea typeface="Times New Roman" panose="02020603050405020304" pitchFamily="18" charset="0"/>
                <a:cs typeface="Arial" panose="020B0604020202020204" pitchFamily="34" charset="0"/>
              </a:rPr>
              <a:t>. Available at: https://medium.com/odscjournal/predicting-car-prices-using-machine-learning-and-data-science-52ed44abab1b (Accessed: 08 February 2024). </a:t>
            </a:r>
          </a:p>
          <a:p>
            <a:pPr>
              <a:lnSpc>
                <a:spcPct val="160000"/>
              </a:lnSpc>
              <a:spcBef>
                <a:spcPts val="0"/>
              </a:spcBef>
            </a:pPr>
            <a:r>
              <a:rPr lang="en-US" sz="1800" dirty="0">
                <a:effectLst/>
                <a:latin typeface="Arial" panose="020B0604020202020204" pitchFamily="34" charset="0"/>
                <a:ea typeface="Times New Roman" panose="02020603050405020304" pitchFamily="18" charset="0"/>
                <a:cs typeface="Arial" panose="020B0604020202020204" pitchFamily="34" charset="0"/>
              </a:rPr>
              <a:t>Mohanty, S.K. (2021) </a:t>
            </a:r>
            <a:r>
              <a:rPr lang="en-US" sz="1800" i="1" dirty="0">
                <a:effectLst/>
                <a:latin typeface="Arial" panose="020B0604020202020204" pitchFamily="34" charset="0"/>
                <a:ea typeface="Times New Roman" panose="02020603050405020304" pitchFamily="18" charset="0"/>
                <a:cs typeface="Arial" panose="020B0604020202020204" pitchFamily="34" charset="0"/>
              </a:rPr>
              <a:t>Car prices dataset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i="1" dirty="0">
                <a:effectLst/>
                <a:latin typeface="Arial" panose="020B0604020202020204" pitchFamily="34" charset="0"/>
                <a:ea typeface="Times New Roman" panose="02020603050405020304" pitchFamily="18" charset="0"/>
                <a:cs typeface="Arial" panose="020B0604020202020204" pitchFamily="34" charset="0"/>
              </a:rPr>
              <a:t>Kaggle</a:t>
            </a:r>
            <a:r>
              <a:rPr lang="en-US" sz="1800" dirty="0">
                <a:effectLst/>
                <a:latin typeface="Arial" panose="020B0604020202020204" pitchFamily="34" charset="0"/>
                <a:ea typeface="Times New Roman" panose="02020603050405020304" pitchFamily="18" charset="0"/>
                <a:cs typeface="Arial" panose="020B0604020202020204" pitchFamily="34" charset="0"/>
              </a:rPr>
              <a:t>. Available at: https://www.kaggle.com/datasets/sidharth178/car-prices-dataset (Accessed: 08 February 2024). </a:t>
            </a:r>
          </a:p>
          <a:p>
            <a:pPr>
              <a:lnSpc>
                <a:spcPct val="160000"/>
              </a:lnSpc>
            </a:pPr>
            <a:r>
              <a:rPr lang="en-US" sz="1800" dirty="0">
                <a:effectLst/>
                <a:latin typeface="Arial" panose="020B0604020202020204" pitchFamily="34" charset="0"/>
                <a:ea typeface="Times New Roman" panose="02020603050405020304" pitchFamily="18" charset="0"/>
                <a:cs typeface="Arial" panose="020B0604020202020204" pitchFamily="34" charset="0"/>
              </a:rPr>
              <a:t>Singh, A. (2023) </a:t>
            </a:r>
            <a:r>
              <a:rPr lang="en-US" sz="1800" i="1" dirty="0">
                <a:effectLst/>
                <a:latin typeface="Arial" panose="020B0604020202020204" pitchFamily="34" charset="0"/>
                <a:ea typeface="Times New Roman" panose="02020603050405020304" pitchFamily="18" charset="0"/>
                <a:cs typeface="Arial" panose="020B0604020202020204" pitchFamily="34" charset="0"/>
              </a:rPr>
              <a:t>How: Implementing decision trees in python with Scikit-Learn (part 3)</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i="1" dirty="0">
                <a:effectLst/>
                <a:latin typeface="Arial" panose="020B0604020202020204" pitchFamily="34" charset="0"/>
                <a:ea typeface="Times New Roman" panose="02020603050405020304" pitchFamily="18" charset="0"/>
                <a:cs typeface="Arial" panose="020B0604020202020204" pitchFamily="34" charset="0"/>
              </a:rPr>
              <a:t>Medium</a:t>
            </a:r>
            <a:r>
              <a:rPr lang="en-US" sz="1800" dirty="0">
                <a:effectLst/>
                <a:latin typeface="Arial" panose="020B0604020202020204" pitchFamily="34" charset="0"/>
                <a:ea typeface="Times New Roman" panose="02020603050405020304" pitchFamily="18" charset="0"/>
                <a:cs typeface="Arial" panose="020B0604020202020204" pitchFamily="34" charset="0"/>
              </a:rPr>
              <a:t>. Available at: https://medium.com/@diehardankush/how-implementing-decision-trees-in-python-with-scikit-learn-part-3-29e5a787baaf (Accessed: 08 February 2024). </a:t>
            </a:r>
          </a:p>
          <a:p>
            <a:pPr>
              <a:lnSpc>
                <a:spcPct val="160000"/>
              </a:lnSpc>
            </a:pPr>
            <a:r>
              <a:rPr lang="en-US" sz="1800" dirty="0" err="1">
                <a:effectLst/>
                <a:latin typeface="Arial" panose="020B0604020202020204" pitchFamily="34" charset="0"/>
                <a:ea typeface="Times New Roman" panose="02020603050405020304" pitchFamily="18" charset="0"/>
                <a:cs typeface="Arial" panose="020B0604020202020204" pitchFamily="34" charset="0"/>
              </a:rPr>
              <a:t>Vermani</a:t>
            </a:r>
            <a:r>
              <a:rPr lang="en-US" sz="1800" dirty="0">
                <a:effectLst/>
                <a:latin typeface="Arial" panose="020B0604020202020204" pitchFamily="34" charset="0"/>
                <a:ea typeface="Times New Roman" panose="02020603050405020304" pitchFamily="18" charset="0"/>
                <a:cs typeface="Arial" panose="020B0604020202020204" pitchFamily="34" charset="0"/>
              </a:rPr>
              <a:t>, G. (2022) </a:t>
            </a:r>
            <a:r>
              <a:rPr lang="en-US" sz="1800" i="1" dirty="0">
                <a:effectLst/>
                <a:latin typeface="Arial" panose="020B0604020202020204" pitchFamily="34" charset="0"/>
                <a:ea typeface="Times New Roman" panose="02020603050405020304" pitchFamily="18" charset="0"/>
                <a:cs typeface="Arial" panose="020B0604020202020204" pitchFamily="34" charset="0"/>
              </a:rPr>
              <a:t>How to perform logistic regression in </a:t>
            </a:r>
            <a:r>
              <a:rPr lang="en-US" sz="1800" i="1" dirty="0" err="1">
                <a:effectLst/>
                <a:latin typeface="Arial" panose="020B0604020202020204" pitchFamily="34" charset="0"/>
                <a:ea typeface="Times New Roman" panose="02020603050405020304" pitchFamily="18" charset="0"/>
                <a:cs typeface="Arial" panose="020B0604020202020204" pitchFamily="34" charset="0"/>
              </a:rPr>
              <a:t>sklearn</a:t>
            </a:r>
            <a:r>
              <a:rPr lang="en-US" sz="1800" i="1"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i="1" dirty="0" err="1">
                <a:effectLst/>
                <a:latin typeface="Arial" panose="020B0604020202020204" pitchFamily="34" charset="0"/>
                <a:ea typeface="Times New Roman" panose="02020603050405020304" pitchFamily="18" charset="0"/>
                <a:cs typeface="Arial" panose="020B0604020202020204" pitchFamily="34" charset="0"/>
              </a:rPr>
              <a:t>ProjectPro</a:t>
            </a:r>
            <a:r>
              <a:rPr lang="en-US" sz="1800" dirty="0">
                <a:effectLst/>
                <a:latin typeface="Arial" panose="020B0604020202020204" pitchFamily="34" charset="0"/>
                <a:ea typeface="Times New Roman" panose="02020603050405020304" pitchFamily="18" charset="0"/>
                <a:cs typeface="Arial" panose="020B0604020202020204" pitchFamily="34" charset="0"/>
              </a:rPr>
              <a:t>. Available at: https://www.projectpro.io/recipes/perform-logistic-regression-sklearn (Accessed: 08 February 2024). </a:t>
            </a:r>
          </a:p>
          <a:p>
            <a:pPr marL="0" indent="0">
              <a:lnSpc>
                <a:spcPct val="16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910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E438-3FEE-A3DA-3C14-F86F45F02A7B}"/>
              </a:ext>
            </a:extLst>
          </p:cNvPr>
          <p:cNvSpPr>
            <a:spLocks noGrp="1"/>
          </p:cNvSpPr>
          <p:nvPr>
            <p:ph type="ctrTitle"/>
          </p:nvPr>
        </p:nvSpPr>
        <p:spPr>
          <a:xfrm>
            <a:off x="593558" y="1122363"/>
            <a:ext cx="4363453" cy="4749048"/>
          </a:xfrm>
        </p:spPr>
        <p:txBody>
          <a:bodyPr>
            <a:noAutofit/>
          </a:bodyPr>
          <a:lstStyle/>
          <a:p>
            <a:r>
              <a:rPr lang="en-US" sz="4800" b="1" dirty="0">
                <a:solidFill>
                  <a:srgbClr val="FF0000"/>
                </a:solidFill>
                <a:latin typeface="Arial" panose="020B0604020202020204" pitchFamily="34" charset="0"/>
                <a:cs typeface="Arial" panose="020B0604020202020204" pitchFamily="34" charset="0"/>
              </a:rPr>
              <a:t>Any Questions?</a:t>
            </a:r>
            <a:br>
              <a:rPr lang="en-US" sz="4800" b="1" dirty="0">
                <a:solidFill>
                  <a:srgbClr val="FF0000"/>
                </a:solidFill>
                <a:latin typeface="Arial" panose="020B0604020202020204" pitchFamily="34" charset="0"/>
                <a:cs typeface="Arial" panose="020B0604020202020204" pitchFamily="34" charset="0"/>
              </a:rPr>
            </a:br>
            <a:br>
              <a:rPr lang="en-US" sz="4800" b="1" dirty="0">
                <a:solidFill>
                  <a:srgbClr val="FF0000"/>
                </a:solidFill>
                <a:latin typeface="Arial" panose="020B0604020202020204" pitchFamily="34" charset="0"/>
                <a:cs typeface="Arial" panose="020B0604020202020204" pitchFamily="34" charset="0"/>
              </a:rPr>
            </a:br>
            <a:br>
              <a:rPr lang="en-US" sz="4800" b="1" dirty="0">
                <a:solidFill>
                  <a:srgbClr val="FF0000"/>
                </a:solidFill>
                <a:latin typeface="Arial" panose="020B0604020202020204" pitchFamily="34" charset="0"/>
                <a:cs typeface="Arial" panose="020B0604020202020204" pitchFamily="34" charset="0"/>
              </a:rPr>
            </a:br>
            <a:endParaRPr lang="en-US" sz="4800" b="1" dirty="0">
              <a:solidFill>
                <a:srgbClr val="FF0000"/>
              </a:solidFill>
              <a:latin typeface="Arial" panose="020B060402020202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9539F936-D4EB-7011-01BA-70BB4A454925}"/>
              </a:ext>
            </a:extLst>
          </p:cNvPr>
          <p:cNvSpPr/>
          <p:nvPr/>
        </p:nvSpPr>
        <p:spPr>
          <a:xfrm rot="16200000">
            <a:off x="4616202" y="-1395132"/>
            <a:ext cx="9594484" cy="7618315"/>
          </a:xfrm>
          <a:custGeom>
            <a:avLst/>
            <a:gdLst>
              <a:gd name="connsiteX0" fmla="*/ 2120900 w 9594484"/>
              <a:gd name="connsiteY0" fmla="*/ 881345 h 7618315"/>
              <a:gd name="connsiteX1" fmla="*/ 1680228 w 9594484"/>
              <a:gd name="connsiteY1" fmla="*/ 1762689 h 7618315"/>
              <a:gd name="connsiteX2" fmla="*/ 440672 w 9594484"/>
              <a:gd name="connsiteY2" fmla="*/ 1762689 h 7618315"/>
              <a:gd name="connsiteX3" fmla="*/ 0 w 9594484"/>
              <a:gd name="connsiteY3" fmla="*/ 881345 h 7618315"/>
              <a:gd name="connsiteX4" fmla="*/ 440672 w 9594484"/>
              <a:gd name="connsiteY4" fmla="*/ 0 h 7618315"/>
              <a:gd name="connsiteX5" fmla="*/ 1680228 w 9594484"/>
              <a:gd name="connsiteY5" fmla="*/ 0 h 7618315"/>
              <a:gd name="connsiteX6" fmla="*/ 2150183 w 9594484"/>
              <a:gd name="connsiteY6" fmla="*/ 4877955 h 7618315"/>
              <a:gd name="connsiteX7" fmla="*/ 1696158 w 9594484"/>
              <a:gd name="connsiteY7" fmla="*/ 5786005 h 7618315"/>
              <a:gd name="connsiteX8" fmla="*/ 483308 w 9594484"/>
              <a:gd name="connsiteY8" fmla="*/ 5786005 h 7618315"/>
              <a:gd name="connsiteX9" fmla="*/ 29283 w 9594484"/>
              <a:gd name="connsiteY9" fmla="*/ 4877955 h 7618315"/>
              <a:gd name="connsiteX10" fmla="*/ 483308 w 9594484"/>
              <a:gd name="connsiteY10" fmla="*/ 3969905 h 7618315"/>
              <a:gd name="connsiteX11" fmla="*/ 1696158 w 9594484"/>
              <a:gd name="connsiteY11" fmla="*/ 3969905 h 7618315"/>
              <a:gd name="connsiteX12" fmla="*/ 2182665 w 9594484"/>
              <a:gd name="connsiteY12" fmla="*/ 2910932 h 7618315"/>
              <a:gd name="connsiteX13" fmla="*/ 1728640 w 9594484"/>
              <a:gd name="connsiteY13" fmla="*/ 3818981 h 7618315"/>
              <a:gd name="connsiteX14" fmla="*/ 515790 w 9594484"/>
              <a:gd name="connsiteY14" fmla="*/ 3818981 h 7618315"/>
              <a:gd name="connsiteX15" fmla="*/ 61765 w 9594484"/>
              <a:gd name="connsiteY15" fmla="*/ 2910931 h 7618315"/>
              <a:gd name="connsiteX16" fmla="*/ 515790 w 9594484"/>
              <a:gd name="connsiteY16" fmla="*/ 2002881 h 7618315"/>
              <a:gd name="connsiteX17" fmla="*/ 1728640 w 9594484"/>
              <a:gd name="connsiteY17" fmla="*/ 2002881 h 7618315"/>
              <a:gd name="connsiteX18" fmla="*/ 4008811 w 9594484"/>
              <a:gd name="connsiteY18" fmla="*/ 1880044 h 7618315"/>
              <a:gd name="connsiteX19" fmla="*/ 3554786 w 9594484"/>
              <a:gd name="connsiteY19" fmla="*/ 2788095 h 7618315"/>
              <a:gd name="connsiteX20" fmla="*/ 2341936 w 9594484"/>
              <a:gd name="connsiteY20" fmla="*/ 2788095 h 7618315"/>
              <a:gd name="connsiteX21" fmla="*/ 1887911 w 9594484"/>
              <a:gd name="connsiteY21" fmla="*/ 1880044 h 7618315"/>
              <a:gd name="connsiteX22" fmla="*/ 2341936 w 9594484"/>
              <a:gd name="connsiteY22" fmla="*/ 971994 h 7618315"/>
              <a:gd name="connsiteX23" fmla="*/ 3554786 w 9594484"/>
              <a:gd name="connsiteY23" fmla="*/ 971994 h 7618315"/>
              <a:gd name="connsiteX24" fmla="*/ 4081114 w 9594484"/>
              <a:gd name="connsiteY24" fmla="*/ 3905820 h 7618315"/>
              <a:gd name="connsiteX25" fmla="*/ 3627089 w 9594484"/>
              <a:gd name="connsiteY25" fmla="*/ 4813870 h 7618315"/>
              <a:gd name="connsiteX26" fmla="*/ 2414239 w 9594484"/>
              <a:gd name="connsiteY26" fmla="*/ 4813870 h 7618315"/>
              <a:gd name="connsiteX27" fmla="*/ 1960214 w 9594484"/>
              <a:gd name="connsiteY27" fmla="*/ 3905819 h 7618315"/>
              <a:gd name="connsiteX28" fmla="*/ 2414239 w 9594484"/>
              <a:gd name="connsiteY28" fmla="*/ 2997770 h 7618315"/>
              <a:gd name="connsiteX29" fmla="*/ 3627089 w 9594484"/>
              <a:gd name="connsiteY29" fmla="*/ 2997770 h 7618315"/>
              <a:gd name="connsiteX30" fmla="*/ 4147366 w 9594484"/>
              <a:gd name="connsiteY30" fmla="*/ 5767888 h 7618315"/>
              <a:gd name="connsiteX31" fmla="*/ 3693341 w 9594484"/>
              <a:gd name="connsiteY31" fmla="*/ 6675938 h 7618315"/>
              <a:gd name="connsiteX32" fmla="*/ 2480491 w 9594484"/>
              <a:gd name="connsiteY32" fmla="*/ 6675938 h 7618315"/>
              <a:gd name="connsiteX33" fmla="*/ 2026466 w 9594484"/>
              <a:gd name="connsiteY33" fmla="*/ 5767887 h 7618315"/>
              <a:gd name="connsiteX34" fmla="*/ 2480491 w 9594484"/>
              <a:gd name="connsiteY34" fmla="*/ 4859838 h 7618315"/>
              <a:gd name="connsiteX35" fmla="*/ 3693341 w 9594484"/>
              <a:gd name="connsiteY35" fmla="*/ 4859838 h 7618315"/>
              <a:gd name="connsiteX36" fmla="*/ 5863831 w 9594484"/>
              <a:gd name="connsiteY36" fmla="*/ 930540 h 7618315"/>
              <a:gd name="connsiteX37" fmla="*/ 5423159 w 9594484"/>
              <a:gd name="connsiteY37" fmla="*/ 1811884 h 7618315"/>
              <a:gd name="connsiteX38" fmla="*/ 4183604 w 9594484"/>
              <a:gd name="connsiteY38" fmla="*/ 1811884 h 7618315"/>
              <a:gd name="connsiteX39" fmla="*/ 3742932 w 9594484"/>
              <a:gd name="connsiteY39" fmla="*/ 930540 h 7618315"/>
              <a:gd name="connsiteX40" fmla="*/ 4183604 w 9594484"/>
              <a:gd name="connsiteY40" fmla="*/ 49195 h 7618315"/>
              <a:gd name="connsiteX41" fmla="*/ 5423159 w 9594484"/>
              <a:gd name="connsiteY41" fmla="*/ 49195 h 7618315"/>
              <a:gd name="connsiteX42" fmla="*/ 5863832 w 9594484"/>
              <a:gd name="connsiteY42" fmla="*/ 2859639 h 7618315"/>
              <a:gd name="connsiteX43" fmla="*/ 5423160 w 9594484"/>
              <a:gd name="connsiteY43" fmla="*/ 3740983 h 7618315"/>
              <a:gd name="connsiteX44" fmla="*/ 4183605 w 9594484"/>
              <a:gd name="connsiteY44" fmla="*/ 3740983 h 7618315"/>
              <a:gd name="connsiteX45" fmla="*/ 3742933 w 9594484"/>
              <a:gd name="connsiteY45" fmla="*/ 2859639 h 7618315"/>
              <a:gd name="connsiteX46" fmla="*/ 4183605 w 9594484"/>
              <a:gd name="connsiteY46" fmla="*/ 1978293 h 7618315"/>
              <a:gd name="connsiteX47" fmla="*/ 5423160 w 9594484"/>
              <a:gd name="connsiteY47" fmla="*/ 1978293 h 7618315"/>
              <a:gd name="connsiteX48" fmla="*/ 5979564 w 9594484"/>
              <a:gd name="connsiteY48" fmla="*/ 4775653 h 7618315"/>
              <a:gd name="connsiteX49" fmla="*/ 5538892 w 9594484"/>
              <a:gd name="connsiteY49" fmla="*/ 5656997 h 7618315"/>
              <a:gd name="connsiteX50" fmla="*/ 4299337 w 9594484"/>
              <a:gd name="connsiteY50" fmla="*/ 5656997 h 7618315"/>
              <a:gd name="connsiteX51" fmla="*/ 3858665 w 9594484"/>
              <a:gd name="connsiteY51" fmla="*/ 4775653 h 7618315"/>
              <a:gd name="connsiteX52" fmla="*/ 4299337 w 9594484"/>
              <a:gd name="connsiteY52" fmla="*/ 3894309 h 7618315"/>
              <a:gd name="connsiteX53" fmla="*/ 5538892 w 9594484"/>
              <a:gd name="connsiteY53" fmla="*/ 3894309 h 7618315"/>
              <a:gd name="connsiteX54" fmla="*/ 7702872 w 9594484"/>
              <a:gd name="connsiteY54" fmla="*/ 1890842 h 7618315"/>
              <a:gd name="connsiteX55" fmla="*/ 7262200 w 9594484"/>
              <a:gd name="connsiteY55" fmla="*/ 2772187 h 7618315"/>
              <a:gd name="connsiteX56" fmla="*/ 6022644 w 9594484"/>
              <a:gd name="connsiteY56" fmla="*/ 2772187 h 7618315"/>
              <a:gd name="connsiteX57" fmla="*/ 5581972 w 9594484"/>
              <a:gd name="connsiteY57" fmla="*/ 1890842 h 7618315"/>
              <a:gd name="connsiteX58" fmla="*/ 6022644 w 9594484"/>
              <a:gd name="connsiteY58" fmla="*/ 1009497 h 7618315"/>
              <a:gd name="connsiteX59" fmla="*/ 7262200 w 9594484"/>
              <a:gd name="connsiteY59" fmla="*/ 1009497 h 7618315"/>
              <a:gd name="connsiteX60" fmla="*/ 7762282 w 9594484"/>
              <a:gd name="connsiteY60" fmla="*/ 3787975 h 7618315"/>
              <a:gd name="connsiteX61" fmla="*/ 7321610 w 9594484"/>
              <a:gd name="connsiteY61" fmla="*/ 4669319 h 7618315"/>
              <a:gd name="connsiteX62" fmla="*/ 6082054 w 9594484"/>
              <a:gd name="connsiteY62" fmla="*/ 4669319 h 7618315"/>
              <a:gd name="connsiteX63" fmla="*/ 5641382 w 9594484"/>
              <a:gd name="connsiteY63" fmla="*/ 3787975 h 7618315"/>
              <a:gd name="connsiteX64" fmla="*/ 6082054 w 9594484"/>
              <a:gd name="connsiteY64" fmla="*/ 2906631 h 7618315"/>
              <a:gd name="connsiteX65" fmla="*/ 7321610 w 9594484"/>
              <a:gd name="connsiteY65" fmla="*/ 2906631 h 7618315"/>
              <a:gd name="connsiteX66" fmla="*/ 7762283 w 9594484"/>
              <a:gd name="connsiteY66" fmla="*/ 5741183 h 7618315"/>
              <a:gd name="connsiteX67" fmla="*/ 7321611 w 9594484"/>
              <a:gd name="connsiteY67" fmla="*/ 6622527 h 7618315"/>
              <a:gd name="connsiteX68" fmla="*/ 6082055 w 9594484"/>
              <a:gd name="connsiteY68" fmla="*/ 6622527 h 7618315"/>
              <a:gd name="connsiteX69" fmla="*/ 5641383 w 9594484"/>
              <a:gd name="connsiteY69" fmla="*/ 5741183 h 7618315"/>
              <a:gd name="connsiteX70" fmla="*/ 6082055 w 9594484"/>
              <a:gd name="connsiteY70" fmla="*/ 4859839 h 7618315"/>
              <a:gd name="connsiteX71" fmla="*/ 7321611 w 9594484"/>
              <a:gd name="connsiteY71" fmla="*/ 4859839 h 7618315"/>
              <a:gd name="connsiteX72" fmla="*/ 9545001 w 9594484"/>
              <a:gd name="connsiteY72" fmla="*/ 2809243 h 7618315"/>
              <a:gd name="connsiteX73" fmla="*/ 9104329 w 9594484"/>
              <a:gd name="connsiteY73" fmla="*/ 3690587 h 7618315"/>
              <a:gd name="connsiteX74" fmla="*/ 7864773 w 9594484"/>
              <a:gd name="connsiteY74" fmla="*/ 3690587 h 7618315"/>
              <a:gd name="connsiteX75" fmla="*/ 7424101 w 9594484"/>
              <a:gd name="connsiteY75" fmla="*/ 2809243 h 7618315"/>
              <a:gd name="connsiteX76" fmla="*/ 7864773 w 9594484"/>
              <a:gd name="connsiteY76" fmla="*/ 1927897 h 7618315"/>
              <a:gd name="connsiteX77" fmla="*/ 9104329 w 9594484"/>
              <a:gd name="connsiteY77" fmla="*/ 1927897 h 7618315"/>
              <a:gd name="connsiteX78" fmla="*/ 9545001 w 9594484"/>
              <a:gd name="connsiteY78" fmla="*/ 899454 h 7618315"/>
              <a:gd name="connsiteX79" fmla="*/ 9104329 w 9594484"/>
              <a:gd name="connsiteY79" fmla="*/ 1780798 h 7618315"/>
              <a:gd name="connsiteX80" fmla="*/ 7864773 w 9594484"/>
              <a:gd name="connsiteY80" fmla="*/ 1780798 h 7618315"/>
              <a:gd name="connsiteX81" fmla="*/ 7424101 w 9594484"/>
              <a:gd name="connsiteY81" fmla="*/ 899454 h 7618315"/>
              <a:gd name="connsiteX82" fmla="*/ 7864773 w 9594484"/>
              <a:gd name="connsiteY82" fmla="*/ 18109 h 7618315"/>
              <a:gd name="connsiteX83" fmla="*/ 9104329 w 9594484"/>
              <a:gd name="connsiteY83" fmla="*/ 18109 h 7618315"/>
              <a:gd name="connsiteX84" fmla="*/ 9594483 w 9594484"/>
              <a:gd name="connsiteY84" fmla="*/ 4762451 h 7618315"/>
              <a:gd name="connsiteX85" fmla="*/ 9153809 w 9594484"/>
              <a:gd name="connsiteY85" fmla="*/ 5643795 h 7618315"/>
              <a:gd name="connsiteX86" fmla="*/ 7914254 w 9594484"/>
              <a:gd name="connsiteY86" fmla="*/ 5643795 h 7618315"/>
              <a:gd name="connsiteX87" fmla="*/ 7473582 w 9594484"/>
              <a:gd name="connsiteY87" fmla="*/ 4762451 h 7618315"/>
              <a:gd name="connsiteX88" fmla="*/ 7914254 w 9594484"/>
              <a:gd name="connsiteY88" fmla="*/ 3881105 h 7618315"/>
              <a:gd name="connsiteX89" fmla="*/ 9153809 w 9594484"/>
              <a:gd name="connsiteY89" fmla="*/ 3881105 h 7618315"/>
              <a:gd name="connsiteX90" fmla="*/ 9594484 w 9594484"/>
              <a:gd name="connsiteY90" fmla="*/ 6736971 h 7618315"/>
              <a:gd name="connsiteX91" fmla="*/ 9153810 w 9594484"/>
              <a:gd name="connsiteY91" fmla="*/ 7618315 h 7618315"/>
              <a:gd name="connsiteX92" fmla="*/ 7914255 w 9594484"/>
              <a:gd name="connsiteY92" fmla="*/ 7618315 h 7618315"/>
              <a:gd name="connsiteX93" fmla="*/ 7473583 w 9594484"/>
              <a:gd name="connsiteY93" fmla="*/ 6736971 h 7618315"/>
              <a:gd name="connsiteX94" fmla="*/ 7914255 w 9594484"/>
              <a:gd name="connsiteY94" fmla="*/ 5855627 h 7618315"/>
              <a:gd name="connsiteX95" fmla="*/ 9153810 w 9594484"/>
              <a:gd name="connsiteY95" fmla="*/ 5855627 h 7618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594484" h="7618315">
                <a:moveTo>
                  <a:pt x="2120900" y="881345"/>
                </a:moveTo>
                <a:lnTo>
                  <a:pt x="1680228" y="1762689"/>
                </a:lnTo>
                <a:lnTo>
                  <a:pt x="440672" y="1762689"/>
                </a:lnTo>
                <a:lnTo>
                  <a:pt x="0" y="881345"/>
                </a:lnTo>
                <a:lnTo>
                  <a:pt x="440672" y="0"/>
                </a:lnTo>
                <a:lnTo>
                  <a:pt x="1680228" y="0"/>
                </a:lnTo>
                <a:close/>
                <a:moveTo>
                  <a:pt x="2150183" y="4877955"/>
                </a:moveTo>
                <a:lnTo>
                  <a:pt x="1696158" y="5786005"/>
                </a:lnTo>
                <a:lnTo>
                  <a:pt x="483308" y="5786005"/>
                </a:lnTo>
                <a:lnTo>
                  <a:pt x="29283" y="4877955"/>
                </a:lnTo>
                <a:lnTo>
                  <a:pt x="483308" y="3969905"/>
                </a:lnTo>
                <a:lnTo>
                  <a:pt x="1696158" y="3969905"/>
                </a:lnTo>
                <a:close/>
                <a:moveTo>
                  <a:pt x="2182665" y="2910932"/>
                </a:moveTo>
                <a:lnTo>
                  <a:pt x="1728640" y="3818981"/>
                </a:lnTo>
                <a:lnTo>
                  <a:pt x="515790" y="3818981"/>
                </a:lnTo>
                <a:lnTo>
                  <a:pt x="61765" y="2910931"/>
                </a:lnTo>
                <a:lnTo>
                  <a:pt x="515790" y="2002881"/>
                </a:lnTo>
                <a:lnTo>
                  <a:pt x="1728640" y="2002881"/>
                </a:lnTo>
                <a:close/>
                <a:moveTo>
                  <a:pt x="4008811" y="1880044"/>
                </a:moveTo>
                <a:lnTo>
                  <a:pt x="3554786" y="2788095"/>
                </a:lnTo>
                <a:lnTo>
                  <a:pt x="2341936" y="2788095"/>
                </a:lnTo>
                <a:lnTo>
                  <a:pt x="1887911" y="1880044"/>
                </a:lnTo>
                <a:lnTo>
                  <a:pt x="2341936" y="971994"/>
                </a:lnTo>
                <a:lnTo>
                  <a:pt x="3554786" y="971994"/>
                </a:lnTo>
                <a:close/>
                <a:moveTo>
                  <a:pt x="4081114" y="3905820"/>
                </a:moveTo>
                <a:lnTo>
                  <a:pt x="3627089" y="4813870"/>
                </a:lnTo>
                <a:lnTo>
                  <a:pt x="2414239" y="4813870"/>
                </a:lnTo>
                <a:lnTo>
                  <a:pt x="1960214" y="3905819"/>
                </a:lnTo>
                <a:lnTo>
                  <a:pt x="2414239" y="2997770"/>
                </a:lnTo>
                <a:lnTo>
                  <a:pt x="3627089" y="2997770"/>
                </a:lnTo>
                <a:close/>
                <a:moveTo>
                  <a:pt x="4147366" y="5767888"/>
                </a:moveTo>
                <a:lnTo>
                  <a:pt x="3693341" y="6675938"/>
                </a:lnTo>
                <a:lnTo>
                  <a:pt x="2480491" y="6675938"/>
                </a:lnTo>
                <a:lnTo>
                  <a:pt x="2026466" y="5767887"/>
                </a:lnTo>
                <a:lnTo>
                  <a:pt x="2480491" y="4859838"/>
                </a:lnTo>
                <a:lnTo>
                  <a:pt x="3693341" y="4859838"/>
                </a:lnTo>
                <a:close/>
                <a:moveTo>
                  <a:pt x="5863831" y="930540"/>
                </a:moveTo>
                <a:lnTo>
                  <a:pt x="5423159" y="1811884"/>
                </a:lnTo>
                <a:lnTo>
                  <a:pt x="4183604" y="1811884"/>
                </a:lnTo>
                <a:lnTo>
                  <a:pt x="3742932" y="930540"/>
                </a:lnTo>
                <a:lnTo>
                  <a:pt x="4183604" y="49195"/>
                </a:lnTo>
                <a:lnTo>
                  <a:pt x="5423159" y="49195"/>
                </a:lnTo>
                <a:close/>
                <a:moveTo>
                  <a:pt x="5863832" y="2859639"/>
                </a:moveTo>
                <a:lnTo>
                  <a:pt x="5423160" y="3740983"/>
                </a:lnTo>
                <a:lnTo>
                  <a:pt x="4183605" y="3740983"/>
                </a:lnTo>
                <a:lnTo>
                  <a:pt x="3742933" y="2859639"/>
                </a:lnTo>
                <a:lnTo>
                  <a:pt x="4183605" y="1978293"/>
                </a:lnTo>
                <a:lnTo>
                  <a:pt x="5423160" y="1978293"/>
                </a:lnTo>
                <a:close/>
                <a:moveTo>
                  <a:pt x="5979564" y="4775653"/>
                </a:moveTo>
                <a:lnTo>
                  <a:pt x="5538892" y="5656997"/>
                </a:lnTo>
                <a:lnTo>
                  <a:pt x="4299337" y="5656997"/>
                </a:lnTo>
                <a:lnTo>
                  <a:pt x="3858665" y="4775653"/>
                </a:lnTo>
                <a:lnTo>
                  <a:pt x="4299337" y="3894309"/>
                </a:lnTo>
                <a:lnTo>
                  <a:pt x="5538892" y="3894309"/>
                </a:lnTo>
                <a:close/>
                <a:moveTo>
                  <a:pt x="7702872" y="1890842"/>
                </a:moveTo>
                <a:lnTo>
                  <a:pt x="7262200" y="2772187"/>
                </a:lnTo>
                <a:lnTo>
                  <a:pt x="6022644" y="2772187"/>
                </a:lnTo>
                <a:lnTo>
                  <a:pt x="5581972" y="1890842"/>
                </a:lnTo>
                <a:lnTo>
                  <a:pt x="6022644" y="1009497"/>
                </a:lnTo>
                <a:lnTo>
                  <a:pt x="7262200" y="1009497"/>
                </a:lnTo>
                <a:close/>
                <a:moveTo>
                  <a:pt x="7762282" y="3787975"/>
                </a:moveTo>
                <a:lnTo>
                  <a:pt x="7321610" y="4669319"/>
                </a:lnTo>
                <a:lnTo>
                  <a:pt x="6082054" y="4669319"/>
                </a:lnTo>
                <a:lnTo>
                  <a:pt x="5641382" y="3787975"/>
                </a:lnTo>
                <a:lnTo>
                  <a:pt x="6082054" y="2906631"/>
                </a:lnTo>
                <a:lnTo>
                  <a:pt x="7321610" y="2906631"/>
                </a:lnTo>
                <a:close/>
                <a:moveTo>
                  <a:pt x="7762283" y="5741183"/>
                </a:moveTo>
                <a:lnTo>
                  <a:pt x="7321611" y="6622527"/>
                </a:lnTo>
                <a:lnTo>
                  <a:pt x="6082055" y="6622527"/>
                </a:lnTo>
                <a:lnTo>
                  <a:pt x="5641383" y="5741183"/>
                </a:lnTo>
                <a:lnTo>
                  <a:pt x="6082055" y="4859839"/>
                </a:lnTo>
                <a:lnTo>
                  <a:pt x="7321611" y="4859839"/>
                </a:lnTo>
                <a:close/>
                <a:moveTo>
                  <a:pt x="9545001" y="2809243"/>
                </a:moveTo>
                <a:lnTo>
                  <a:pt x="9104329" y="3690587"/>
                </a:lnTo>
                <a:lnTo>
                  <a:pt x="7864773" y="3690587"/>
                </a:lnTo>
                <a:lnTo>
                  <a:pt x="7424101" y="2809243"/>
                </a:lnTo>
                <a:lnTo>
                  <a:pt x="7864773" y="1927897"/>
                </a:lnTo>
                <a:lnTo>
                  <a:pt x="9104329" y="1927897"/>
                </a:lnTo>
                <a:close/>
                <a:moveTo>
                  <a:pt x="9545001" y="899454"/>
                </a:moveTo>
                <a:lnTo>
                  <a:pt x="9104329" y="1780798"/>
                </a:lnTo>
                <a:lnTo>
                  <a:pt x="7864773" y="1780798"/>
                </a:lnTo>
                <a:lnTo>
                  <a:pt x="7424101" y="899454"/>
                </a:lnTo>
                <a:lnTo>
                  <a:pt x="7864773" y="18109"/>
                </a:lnTo>
                <a:lnTo>
                  <a:pt x="9104329" y="18109"/>
                </a:lnTo>
                <a:close/>
                <a:moveTo>
                  <a:pt x="9594483" y="4762451"/>
                </a:moveTo>
                <a:lnTo>
                  <a:pt x="9153809" y="5643795"/>
                </a:lnTo>
                <a:lnTo>
                  <a:pt x="7914254" y="5643795"/>
                </a:lnTo>
                <a:lnTo>
                  <a:pt x="7473582" y="4762451"/>
                </a:lnTo>
                <a:lnTo>
                  <a:pt x="7914254" y="3881105"/>
                </a:lnTo>
                <a:lnTo>
                  <a:pt x="9153809" y="3881105"/>
                </a:lnTo>
                <a:close/>
                <a:moveTo>
                  <a:pt x="9594484" y="6736971"/>
                </a:moveTo>
                <a:lnTo>
                  <a:pt x="9153810" y="7618315"/>
                </a:lnTo>
                <a:lnTo>
                  <a:pt x="7914255" y="7618315"/>
                </a:lnTo>
                <a:lnTo>
                  <a:pt x="7473583" y="6736971"/>
                </a:lnTo>
                <a:lnTo>
                  <a:pt x="7914255" y="5855627"/>
                </a:lnTo>
                <a:lnTo>
                  <a:pt x="9153810" y="5855627"/>
                </a:lnTo>
                <a:close/>
              </a:path>
            </a:pathLst>
          </a:custGeom>
          <a:blipFill dpi="0" rotWithShape="0">
            <a:blip r:embed="rId3"/>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Hexagon 2">
            <a:extLst>
              <a:ext uri="{FF2B5EF4-FFF2-40B4-BE49-F238E27FC236}">
                <a16:creationId xmlns:a16="http://schemas.microsoft.com/office/drawing/2014/main" id="{735FF96E-AF2F-FDFB-5928-92912A79C8F4}"/>
              </a:ext>
            </a:extLst>
          </p:cNvPr>
          <p:cNvSpPr/>
          <p:nvPr/>
        </p:nvSpPr>
        <p:spPr>
          <a:xfrm rot="16200000">
            <a:off x="11308911" y="1395566"/>
            <a:ext cx="2020818" cy="1806564"/>
          </a:xfrm>
          <a:prstGeom prst="hexagon">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B6E6FC67-6DAE-32DD-EE7C-A455F01C182E}"/>
              </a:ext>
            </a:extLst>
          </p:cNvPr>
          <p:cNvSpPr/>
          <p:nvPr/>
        </p:nvSpPr>
        <p:spPr>
          <a:xfrm rot="16200000">
            <a:off x="11428834" y="5235095"/>
            <a:ext cx="2145782" cy="1806564"/>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C2C23BBC-4A77-7800-09FF-7E05B9C9E0FD}"/>
              </a:ext>
            </a:extLst>
          </p:cNvPr>
          <p:cNvSpPr/>
          <p:nvPr/>
        </p:nvSpPr>
        <p:spPr>
          <a:xfrm rot="16200000">
            <a:off x="5581875" y="236904"/>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C7591D30-590A-B208-AC3C-CD331173F4EC}"/>
              </a:ext>
            </a:extLst>
          </p:cNvPr>
          <p:cNvSpPr/>
          <p:nvPr/>
        </p:nvSpPr>
        <p:spPr>
          <a:xfrm rot="16200000">
            <a:off x="4686912" y="3488261"/>
            <a:ext cx="1767114" cy="1648589"/>
          </a:xfrm>
          <a:prstGeom prst="hexagon">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17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E438-3FEE-A3DA-3C14-F86F45F02A7B}"/>
              </a:ext>
            </a:extLst>
          </p:cNvPr>
          <p:cNvSpPr>
            <a:spLocks noGrp="1"/>
          </p:cNvSpPr>
          <p:nvPr>
            <p:ph type="ctrTitle"/>
          </p:nvPr>
        </p:nvSpPr>
        <p:spPr>
          <a:xfrm>
            <a:off x="680132" y="1512809"/>
            <a:ext cx="3433011" cy="4749048"/>
          </a:xfrm>
        </p:spPr>
        <p:txBody>
          <a:bodyPr>
            <a:normAutofit/>
          </a:bodyPr>
          <a:lstStyle/>
          <a:p>
            <a:r>
              <a:rPr lang="en-US" sz="3600" dirty="0">
                <a:latin typeface="Arial"/>
                <a:cs typeface="Arial"/>
              </a:rPr>
              <a:t>Presented By:</a:t>
            </a:r>
            <a:br>
              <a:rPr lang="en-US" sz="3600" dirty="0">
                <a:latin typeface="Arial" panose="020B0604020202020204" pitchFamily="34" charset="0"/>
                <a:cs typeface="Arial" panose="020B0604020202020204" pitchFamily="34" charset="0"/>
              </a:rPr>
            </a:br>
            <a:br>
              <a:rPr lang="en-US" sz="3600" dirty="0">
                <a:latin typeface="Arial"/>
                <a:cs typeface="Arial"/>
              </a:rPr>
            </a:br>
            <a:r>
              <a:rPr lang="en-US" sz="2400" dirty="0">
                <a:ea typeface="+mj-lt"/>
                <a:cs typeface="+mj-lt"/>
              </a:rPr>
              <a:t>Tejaswini </a:t>
            </a:r>
            <a:r>
              <a:rPr lang="en-US" sz="2400" err="1">
                <a:ea typeface="+mj-lt"/>
                <a:cs typeface="+mj-lt"/>
              </a:rPr>
              <a:t>Kandyala</a:t>
            </a:r>
            <a:endParaRPr lang="en-US" sz="2400">
              <a:latin typeface="Calibri Light"/>
              <a:ea typeface="Calibri Light"/>
              <a:cs typeface="Arial" panose="020B0604020202020204" pitchFamily="34" charset="0"/>
            </a:endParaRPr>
          </a:p>
          <a:p>
            <a:r>
              <a:rPr lang="en-US" sz="2400" dirty="0">
                <a:ea typeface="+mj-lt"/>
                <a:cs typeface="+mj-lt"/>
              </a:rPr>
              <a:t>Manognya </a:t>
            </a:r>
            <a:r>
              <a:rPr lang="en-US" sz="2400" err="1">
                <a:ea typeface="+mj-lt"/>
                <a:cs typeface="+mj-lt"/>
              </a:rPr>
              <a:t>Raygir</a:t>
            </a:r>
            <a:endParaRPr lang="en-US" sz="2400">
              <a:ea typeface="Calibri Light"/>
              <a:cs typeface="Calibri Light"/>
            </a:endParaRPr>
          </a:p>
          <a:p>
            <a:r>
              <a:rPr lang="en-US" sz="2400" dirty="0">
                <a:ea typeface="+mj-lt"/>
                <a:cs typeface="+mj-lt"/>
              </a:rPr>
              <a:t>Nikhil Katakam</a:t>
            </a:r>
            <a:endParaRPr lang="en-US" sz="2400">
              <a:ea typeface="Calibri Light"/>
              <a:cs typeface="Calibri Light"/>
            </a:endParaRPr>
          </a:p>
          <a:p>
            <a:r>
              <a:rPr lang="en-US" sz="2400" dirty="0">
                <a:ea typeface="+mj-lt"/>
                <a:cs typeface="+mj-lt"/>
              </a:rPr>
              <a:t>Drona </a:t>
            </a:r>
            <a:r>
              <a:rPr lang="en-US" sz="2400" err="1">
                <a:ea typeface="+mj-lt"/>
                <a:cs typeface="+mj-lt"/>
              </a:rPr>
              <a:t>Gangarapu</a:t>
            </a:r>
            <a:br>
              <a:rPr lang="en-US" sz="2400" dirty="0">
                <a:latin typeface="Calibri Light"/>
                <a:cs typeface="Arial" panose="020B0604020202020204" pitchFamily="34" charset="0"/>
              </a:rPr>
            </a:br>
            <a:br>
              <a:rPr lang="en-US" sz="2400" dirty="0">
                <a:latin typeface="Calibri Light"/>
                <a:cs typeface="Arial" panose="020B0604020202020204" pitchFamily="34" charset="0"/>
              </a:rPr>
            </a:br>
            <a:br>
              <a:rPr lang="en-US" sz="2000" b="1" dirty="0">
                <a:latin typeface="Calibri Light"/>
                <a:cs typeface="Arial"/>
              </a:rPr>
            </a:br>
            <a:r>
              <a:rPr lang="en-US" sz="2000" b="1" dirty="0">
                <a:latin typeface="Calibri Light"/>
                <a:ea typeface="Calibri Light"/>
                <a:cs typeface="Arial"/>
              </a:rPr>
              <a:t> </a:t>
            </a:r>
            <a:br>
              <a:rPr lang="en-US" sz="2000" dirty="0">
                <a:latin typeface="Calibri Light"/>
                <a:cs typeface="Arial" panose="020B0604020202020204" pitchFamily="34" charset="0"/>
              </a:rPr>
            </a:br>
            <a:endParaRPr lang="en-US" sz="2000">
              <a:latin typeface="Calibri Light"/>
              <a:ea typeface="Calibri Light"/>
              <a:cs typeface="Arial" panose="020B0604020202020204" pitchFamily="34" charset="0"/>
            </a:endParaRPr>
          </a:p>
        </p:txBody>
      </p:sp>
      <p:sp>
        <p:nvSpPr>
          <p:cNvPr id="4" name="Freeform: Shape 3">
            <a:extLst>
              <a:ext uri="{FF2B5EF4-FFF2-40B4-BE49-F238E27FC236}">
                <a16:creationId xmlns:a16="http://schemas.microsoft.com/office/drawing/2014/main" id="{9539F936-D4EB-7011-01BA-70BB4A454925}"/>
              </a:ext>
            </a:extLst>
          </p:cNvPr>
          <p:cNvSpPr/>
          <p:nvPr/>
        </p:nvSpPr>
        <p:spPr>
          <a:xfrm rot="16200000">
            <a:off x="4508490" y="-1748400"/>
            <a:ext cx="9594484" cy="7618315"/>
          </a:xfrm>
          <a:custGeom>
            <a:avLst/>
            <a:gdLst>
              <a:gd name="connsiteX0" fmla="*/ 2120900 w 9594484"/>
              <a:gd name="connsiteY0" fmla="*/ 881345 h 7618315"/>
              <a:gd name="connsiteX1" fmla="*/ 1680228 w 9594484"/>
              <a:gd name="connsiteY1" fmla="*/ 1762689 h 7618315"/>
              <a:gd name="connsiteX2" fmla="*/ 440672 w 9594484"/>
              <a:gd name="connsiteY2" fmla="*/ 1762689 h 7618315"/>
              <a:gd name="connsiteX3" fmla="*/ 0 w 9594484"/>
              <a:gd name="connsiteY3" fmla="*/ 881345 h 7618315"/>
              <a:gd name="connsiteX4" fmla="*/ 440672 w 9594484"/>
              <a:gd name="connsiteY4" fmla="*/ 0 h 7618315"/>
              <a:gd name="connsiteX5" fmla="*/ 1680228 w 9594484"/>
              <a:gd name="connsiteY5" fmla="*/ 0 h 7618315"/>
              <a:gd name="connsiteX6" fmla="*/ 2150183 w 9594484"/>
              <a:gd name="connsiteY6" fmla="*/ 4877955 h 7618315"/>
              <a:gd name="connsiteX7" fmla="*/ 1696158 w 9594484"/>
              <a:gd name="connsiteY7" fmla="*/ 5786005 h 7618315"/>
              <a:gd name="connsiteX8" fmla="*/ 483308 w 9594484"/>
              <a:gd name="connsiteY8" fmla="*/ 5786005 h 7618315"/>
              <a:gd name="connsiteX9" fmla="*/ 29283 w 9594484"/>
              <a:gd name="connsiteY9" fmla="*/ 4877955 h 7618315"/>
              <a:gd name="connsiteX10" fmla="*/ 483308 w 9594484"/>
              <a:gd name="connsiteY10" fmla="*/ 3969905 h 7618315"/>
              <a:gd name="connsiteX11" fmla="*/ 1696158 w 9594484"/>
              <a:gd name="connsiteY11" fmla="*/ 3969905 h 7618315"/>
              <a:gd name="connsiteX12" fmla="*/ 2182665 w 9594484"/>
              <a:gd name="connsiteY12" fmla="*/ 2910932 h 7618315"/>
              <a:gd name="connsiteX13" fmla="*/ 1728640 w 9594484"/>
              <a:gd name="connsiteY13" fmla="*/ 3818981 h 7618315"/>
              <a:gd name="connsiteX14" fmla="*/ 515790 w 9594484"/>
              <a:gd name="connsiteY14" fmla="*/ 3818981 h 7618315"/>
              <a:gd name="connsiteX15" fmla="*/ 61765 w 9594484"/>
              <a:gd name="connsiteY15" fmla="*/ 2910931 h 7618315"/>
              <a:gd name="connsiteX16" fmla="*/ 515790 w 9594484"/>
              <a:gd name="connsiteY16" fmla="*/ 2002881 h 7618315"/>
              <a:gd name="connsiteX17" fmla="*/ 1728640 w 9594484"/>
              <a:gd name="connsiteY17" fmla="*/ 2002881 h 7618315"/>
              <a:gd name="connsiteX18" fmla="*/ 4008811 w 9594484"/>
              <a:gd name="connsiteY18" fmla="*/ 1880044 h 7618315"/>
              <a:gd name="connsiteX19" fmla="*/ 3554786 w 9594484"/>
              <a:gd name="connsiteY19" fmla="*/ 2788095 h 7618315"/>
              <a:gd name="connsiteX20" fmla="*/ 2341936 w 9594484"/>
              <a:gd name="connsiteY20" fmla="*/ 2788095 h 7618315"/>
              <a:gd name="connsiteX21" fmla="*/ 1887911 w 9594484"/>
              <a:gd name="connsiteY21" fmla="*/ 1880044 h 7618315"/>
              <a:gd name="connsiteX22" fmla="*/ 2341936 w 9594484"/>
              <a:gd name="connsiteY22" fmla="*/ 971994 h 7618315"/>
              <a:gd name="connsiteX23" fmla="*/ 3554786 w 9594484"/>
              <a:gd name="connsiteY23" fmla="*/ 971994 h 7618315"/>
              <a:gd name="connsiteX24" fmla="*/ 4081114 w 9594484"/>
              <a:gd name="connsiteY24" fmla="*/ 3905820 h 7618315"/>
              <a:gd name="connsiteX25" fmla="*/ 3627089 w 9594484"/>
              <a:gd name="connsiteY25" fmla="*/ 4813870 h 7618315"/>
              <a:gd name="connsiteX26" fmla="*/ 2414239 w 9594484"/>
              <a:gd name="connsiteY26" fmla="*/ 4813870 h 7618315"/>
              <a:gd name="connsiteX27" fmla="*/ 1960214 w 9594484"/>
              <a:gd name="connsiteY27" fmla="*/ 3905819 h 7618315"/>
              <a:gd name="connsiteX28" fmla="*/ 2414239 w 9594484"/>
              <a:gd name="connsiteY28" fmla="*/ 2997770 h 7618315"/>
              <a:gd name="connsiteX29" fmla="*/ 3627089 w 9594484"/>
              <a:gd name="connsiteY29" fmla="*/ 2997770 h 7618315"/>
              <a:gd name="connsiteX30" fmla="*/ 4147366 w 9594484"/>
              <a:gd name="connsiteY30" fmla="*/ 5767888 h 7618315"/>
              <a:gd name="connsiteX31" fmla="*/ 3693341 w 9594484"/>
              <a:gd name="connsiteY31" fmla="*/ 6675938 h 7618315"/>
              <a:gd name="connsiteX32" fmla="*/ 2480491 w 9594484"/>
              <a:gd name="connsiteY32" fmla="*/ 6675938 h 7618315"/>
              <a:gd name="connsiteX33" fmla="*/ 2026466 w 9594484"/>
              <a:gd name="connsiteY33" fmla="*/ 5767887 h 7618315"/>
              <a:gd name="connsiteX34" fmla="*/ 2480491 w 9594484"/>
              <a:gd name="connsiteY34" fmla="*/ 4859838 h 7618315"/>
              <a:gd name="connsiteX35" fmla="*/ 3693341 w 9594484"/>
              <a:gd name="connsiteY35" fmla="*/ 4859838 h 7618315"/>
              <a:gd name="connsiteX36" fmla="*/ 5863831 w 9594484"/>
              <a:gd name="connsiteY36" fmla="*/ 930540 h 7618315"/>
              <a:gd name="connsiteX37" fmla="*/ 5423159 w 9594484"/>
              <a:gd name="connsiteY37" fmla="*/ 1811884 h 7618315"/>
              <a:gd name="connsiteX38" fmla="*/ 4183604 w 9594484"/>
              <a:gd name="connsiteY38" fmla="*/ 1811884 h 7618315"/>
              <a:gd name="connsiteX39" fmla="*/ 3742932 w 9594484"/>
              <a:gd name="connsiteY39" fmla="*/ 930540 h 7618315"/>
              <a:gd name="connsiteX40" fmla="*/ 4183604 w 9594484"/>
              <a:gd name="connsiteY40" fmla="*/ 49195 h 7618315"/>
              <a:gd name="connsiteX41" fmla="*/ 5423159 w 9594484"/>
              <a:gd name="connsiteY41" fmla="*/ 49195 h 7618315"/>
              <a:gd name="connsiteX42" fmla="*/ 5863832 w 9594484"/>
              <a:gd name="connsiteY42" fmla="*/ 2859639 h 7618315"/>
              <a:gd name="connsiteX43" fmla="*/ 5423160 w 9594484"/>
              <a:gd name="connsiteY43" fmla="*/ 3740983 h 7618315"/>
              <a:gd name="connsiteX44" fmla="*/ 4183605 w 9594484"/>
              <a:gd name="connsiteY44" fmla="*/ 3740983 h 7618315"/>
              <a:gd name="connsiteX45" fmla="*/ 3742933 w 9594484"/>
              <a:gd name="connsiteY45" fmla="*/ 2859639 h 7618315"/>
              <a:gd name="connsiteX46" fmla="*/ 4183605 w 9594484"/>
              <a:gd name="connsiteY46" fmla="*/ 1978293 h 7618315"/>
              <a:gd name="connsiteX47" fmla="*/ 5423160 w 9594484"/>
              <a:gd name="connsiteY47" fmla="*/ 1978293 h 7618315"/>
              <a:gd name="connsiteX48" fmla="*/ 5979564 w 9594484"/>
              <a:gd name="connsiteY48" fmla="*/ 4775653 h 7618315"/>
              <a:gd name="connsiteX49" fmla="*/ 5538892 w 9594484"/>
              <a:gd name="connsiteY49" fmla="*/ 5656997 h 7618315"/>
              <a:gd name="connsiteX50" fmla="*/ 4299337 w 9594484"/>
              <a:gd name="connsiteY50" fmla="*/ 5656997 h 7618315"/>
              <a:gd name="connsiteX51" fmla="*/ 3858665 w 9594484"/>
              <a:gd name="connsiteY51" fmla="*/ 4775653 h 7618315"/>
              <a:gd name="connsiteX52" fmla="*/ 4299337 w 9594484"/>
              <a:gd name="connsiteY52" fmla="*/ 3894309 h 7618315"/>
              <a:gd name="connsiteX53" fmla="*/ 5538892 w 9594484"/>
              <a:gd name="connsiteY53" fmla="*/ 3894309 h 7618315"/>
              <a:gd name="connsiteX54" fmla="*/ 7702872 w 9594484"/>
              <a:gd name="connsiteY54" fmla="*/ 1890842 h 7618315"/>
              <a:gd name="connsiteX55" fmla="*/ 7262200 w 9594484"/>
              <a:gd name="connsiteY55" fmla="*/ 2772187 h 7618315"/>
              <a:gd name="connsiteX56" fmla="*/ 6022644 w 9594484"/>
              <a:gd name="connsiteY56" fmla="*/ 2772187 h 7618315"/>
              <a:gd name="connsiteX57" fmla="*/ 5581972 w 9594484"/>
              <a:gd name="connsiteY57" fmla="*/ 1890842 h 7618315"/>
              <a:gd name="connsiteX58" fmla="*/ 6022644 w 9594484"/>
              <a:gd name="connsiteY58" fmla="*/ 1009497 h 7618315"/>
              <a:gd name="connsiteX59" fmla="*/ 7262200 w 9594484"/>
              <a:gd name="connsiteY59" fmla="*/ 1009497 h 7618315"/>
              <a:gd name="connsiteX60" fmla="*/ 7762282 w 9594484"/>
              <a:gd name="connsiteY60" fmla="*/ 3787975 h 7618315"/>
              <a:gd name="connsiteX61" fmla="*/ 7321610 w 9594484"/>
              <a:gd name="connsiteY61" fmla="*/ 4669319 h 7618315"/>
              <a:gd name="connsiteX62" fmla="*/ 6082054 w 9594484"/>
              <a:gd name="connsiteY62" fmla="*/ 4669319 h 7618315"/>
              <a:gd name="connsiteX63" fmla="*/ 5641382 w 9594484"/>
              <a:gd name="connsiteY63" fmla="*/ 3787975 h 7618315"/>
              <a:gd name="connsiteX64" fmla="*/ 6082054 w 9594484"/>
              <a:gd name="connsiteY64" fmla="*/ 2906631 h 7618315"/>
              <a:gd name="connsiteX65" fmla="*/ 7321610 w 9594484"/>
              <a:gd name="connsiteY65" fmla="*/ 2906631 h 7618315"/>
              <a:gd name="connsiteX66" fmla="*/ 7762283 w 9594484"/>
              <a:gd name="connsiteY66" fmla="*/ 5741183 h 7618315"/>
              <a:gd name="connsiteX67" fmla="*/ 7321611 w 9594484"/>
              <a:gd name="connsiteY67" fmla="*/ 6622527 h 7618315"/>
              <a:gd name="connsiteX68" fmla="*/ 6082055 w 9594484"/>
              <a:gd name="connsiteY68" fmla="*/ 6622527 h 7618315"/>
              <a:gd name="connsiteX69" fmla="*/ 5641383 w 9594484"/>
              <a:gd name="connsiteY69" fmla="*/ 5741183 h 7618315"/>
              <a:gd name="connsiteX70" fmla="*/ 6082055 w 9594484"/>
              <a:gd name="connsiteY70" fmla="*/ 4859839 h 7618315"/>
              <a:gd name="connsiteX71" fmla="*/ 7321611 w 9594484"/>
              <a:gd name="connsiteY71" fmla="*/ 4859839 h 7618315"/>
              <a:gd name="connsiteX72" fmla="*/ 9545001 w 9594484"/>
              <a:gd name="connsiteY72" fmla="*/ 2809243 h 7618315"/>
              <a:gd name="connsiteX73" fmla="*/ 9104329 w 9594484"/>
              <a:gd name="connsiteY73" fmla="*/ 3690587 h 7618315"/>
              <a:gd name="connsiteX74" fmla="*/ 7864773 w 9594484"/>
              <a:gd name="connsiteY74" fmla="*/ 3690587 h 7618315"/>
              <a:gd name="connsiteX75" fmla="*/ 7424101 w 9594484"/>
              <a:gd name="connsiteY75" fmla="*/ 2809243 h 7618315"/>
              <a:gd name="connsiteX76" fmla="*/ 7864773 w 9594484"/>
              <a:gd name="connsiteY76" fmla="*/ 1927897 h 7618315"/>
              <a:gd name="connsiteX77" fmla="*/ 9104329 w 9594484"/>
              <a:gd name="connsiteY77" fmla="*/ 1927897 h 7618315"/>
              <a:gd name="connsiteX78" fmla="*/ 9545001 w 9594484"/>
              <a:gd name="connsiteY78" fmla="*/ 899454 h 7618315"/>
              <a:gd name="connsiteX79" fmla="*/ 9104329 w 9594484"/>
              <a:gd name="connsiteY79" fmla="*/ 1780798 h 7618315"/>
              <a:gd name="connsiteX80" fmla="*/ 7864773 w 9594484"/>
              <a:gd name="connsiteY80" fmla="*/ 1780798 h 7618315"/>
              <a:gd name="connsiteX81" fmla="*/ 7424101 w 9594484"/>
              <a:gd name="connsiteY81" fmla="*/ 899454 h 7618315"/>
              <a:gd name="connsiteX82" fmla="*/ 7864773 w 9594484"/>
              <a:gd name="connsiteY82" fmla="*/ 18109 h 7618315"/>
              <a:gd name="connsiteX83" fmla="*/ 9104329 w 9594484"/>
              <a:gd name="connsiteY83" fmla="*/ 18109 h 7618315"/>
              <a:gd name="connsiteX84" fmla="*/ 9594483 w 9594484"/>
              <a:gd name="connsiteY84" fmla="*/ 4762451 h 7618315"/>
              <a:gd name="connsiteX85" fmla="*/ 9153809 w 9594484"/>
              <a:gd name="connsiteY85" fmla="*/ 5643795 h 7618315"/>
              <a:gd name="connsiteX86" fmla="*/ 7914254 w 9594484"/>
              <a:gd name="connsiteY86" fmla="*/ 5643795 h 7618315"/>
              <a:gd name="connsiteX87" fmla="*/ 7473582 w 9594484"/>
              <a:gd name="connsiteY87" fmla="*/ 4762451 h 7618315"/>
              <a:gd name="connsiteX88" fmla="*/ 7914254 w 9594484"/>
              <a:gd name="connsiteY88" fmla="*/ 3881105 h 7618315"/>
              <a:gd name="connsiteX89" fmla="*/ 9153809 w 9594484"/>
              <a:gd name="connsiteY89" fmla="*/ 3881105 h 7618315"/>
              <a:gd name="connsiteX90" fmla="*/ 9594484 w 9594484"/>
              <a:gd name="connsiteY90" fmla="*/ 6736971 h 7618315"/>
              <a:gd name="connsiteX91" fmla="*/ 9153810 w 9594484"/>
              <a:gd name="connsiteY91" fmla="*/ 7618315 h 7618315"/>
              <a:gd name="connsiteX92" fmla="*/ 7914255 w 9594484"/>
              <a:gd name="connsiteY92" fmla="*/ 7618315 h 7618315"/>
              <a:gd name="connsiteX93" fmla="*/ 7473583 w 9594484"/>
              <a:gd name="connsiteY93" fmla="*/ 6736971 h 7618315"/>
              <a:gd name="connsiteX94" fmla="*/ 7914255 w 9594484"/>
              <a:gd name="connsiteY94" fmla="*/ 5855627 h 7618315"/>
              <a:gd name="connsiteX95" fmla="*/ 9153810 w 9594484"/>
              <a:gd name="connsiteY95" fmla="*/ 5855627 h 7618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594484" h="7618315">
                <a:moveTo>
                  <a:pt x="2120900" y="881345"/>
                </a:moveTo>
                <a:lnTo>
                  <a:pt x="1680228" y="1762689"/>
                </a:lnTo>
                <a:lnTo>
                  <a:pt x="440672" y="1762689"/>
                </a:lnTo>
                <a:lnTo>
                  <a:pt x="0" y="881345"/>
                </a:lnTo>
                <a:lnTo>
                  <a:pt x="440672" y="0"/>
                </a:lnTo>
                <a:lnTo>
                  <a:pt x="1680228" y="0"/>
                </a:lnTo>
                <a:close/>
                <a:moveTo>
                  <a:pt x="2150183" y="4877955"/>
                </a:moveTo>
                <a:lnTo>
                  <a:pt x="1696158" y="5786005"/>
                </a:lnTo>
                <a:lnTo>
                  <a:pt x="483308" y="5786005"/>
                </a:lnTo>
                <a:lnTo>
                  <a:pt x="29283" y="4877955"/>
                </a:lnTo>
                <a:lnTo>
                  <a:pt x="483308" y="3969905"/>
                </a:lnTo>
                <a:lnTo>
                  <a:pt x="1696158" y="3969905"/>
                </a:lnTo>
                <a:close/>
                <a:moveTo>
                  <a:pt x="2182665" y="2910932"/>
                </a:moveTo>
                <a:lnTo>
                  <a:pt x="1728640" y="3818981"/>
                </a:lnTo>
                <a:lnTo>
                  <a:pt x="515790" y="3818981"/>
                </a:lnTo>
                <a:lnTo>
                  <a:pt x="61765" y="2910931"/>
                </a:lnTo>
                <a:lnTo>
                  <a:pt x="515790" y="2002881"/>
                </a:lnTo>
                <a:lnTo>
                  <a:pt x="1728640" y="2002881"/>
                </a:lnTo>
                <a:close/>
                <a:moveTo>
                  <a:pt x="4008811" y="1880044"/>
                </a:moveTo>
                <a:lnTo>
                  <a:pt x="3554786" y="2788095"/>
                </a:lnTo>
                <a:lnTo>
                  <a:pt x="2341936" y="2788095"/>
                </a:lnTo>
                <a:lnTo>
                  <a:pt x="1887911" y="1880044"/>
                </a:lnTo>
                <a:lnTo>
                  <a:pt x="2341936" y="971994"/>
                </a:lnTo>
                <a:lnTo>
                  <a:pt x="3554786" y="971994"/>
                </a:lnTo>
                <a:close/>
                <a:moveTo>
                  <a:pt x="4081114" y="3905820"/>
                </a:moveTo>
                <a:lnTo>
                  <a:pt x="3627089" y="4813870"/>
                </a:lnTo>
                <a:lnTo>
                  <a:pt x="2414239" y="4813870"/>
                </a:lnTo>
                <a:lnTo>
                  <a:pt x="1960214" y="3905819"/>
                </a:lnTo>
                <a:lnTo>
                  <a:pt x="2414239" y="2997770"/>
                </a:lnTo>
                <a:lnTo>
                  <a:pt x="3627089" y="2997770"/>
                </a:lnTo>
                <a:close/>
                <a:moveTo>
                  <a:pt x="4147366" y="5767888"/>
                </a:moveTo>
                <a:lnTo>
                  <a:pt x="3693341" y="6675938"/>
                </a:lnTo>
                <a:lnTo>
                  <a:pt x="2480491" y="6675938"/>
                </a:lnTo>
                <a:lnTo>
                  <a:pt x="2026466" y="5767887"/>
                </a:lnTo>
                <a:lnTo>
                  <a:pt x="2480491" y="4859838"/>
                </a:lnTo>
                <a:lnTo>
                  <a:pt x="3693341" y="4859838"/>
                </a:lnTo>
                <a:close/>
                <a:moveTo>
                  <a:pt x="5863831" y="930540"/>
                </a:moveTo>
                <a:lnTo>
                  <a:pt x="5423159" y="1811884"/>
                </a:lnTo>
                <a:lnTo>
                  <a:pt x="4183604" y="1811884"/>
                </a:lnTo>
                <a:lnTo>
                  <a:pt x="3742932" y="930540"/>
                </a:lnTo>
                <a:lnTo>
                  <a:pt x="4183604" y="49195"/>
                </a:lnTo>
                <a:lnTo>
                  <a:pt x="5423159" y="49195"/>
                </a:lnTo>
                <a:close/>
                <a:moveTo>
                  <a:pt x="5863832" y="2859639"/>
                </a:moveTo>
                <a:lnTo>
                  <a:pt x="5423160" y="3740983"/>
                </a:lnTo>
                <a:lnTo>
                  <a:pt x="4183605" y="3740983"/>
                </a:lnTo>
                <a:lnTo>
                  <a:pt x="3742933" y="2859639"/>
                </a:lnTo>
                <a:lnTo>
                  <a:pt x="4183605" y="1978293"/>
                </a:lnTo>
                <a:lnTo>
                  <a:pt x="5423160" y="1978293"/>
                </a:lnTo>
                <a:close/>
                <a:moveTo>
                  <a:pt x="5979564" y="4775653"/>
                </a:moveTo>
                <a:lnTo>
                  <a:pt x="5538892" y="5656997"/>
                </a:lnTo>
                <a:lnTo>
                  <a:pt x="4299337" y="5656997"/>
                </a:lnTo>
                <a:lnTo>
                  <a:pt x="3858665" y="4775653"/>
                </a:lnTo>
                <a:lnTo>
                  <a:pt x="4299337" y="3894309"/>
                </a:lnTo>
                <a:lnTo>
                  <a:pt x="5538892" y="3894309"/>
                </a:lnTo>
                <a:close/>
                <a:moveTo>
                  <a:pt x="7702872" y="1890842"/>
                </a:moveTo>
                <a:lnTo>
                  <a:pt x="7262200" y="2772187"/>
                </a:lnTo>
                <a:lnTo>
                  <a:pt x="6022644" y="2772187"/>
                </a:lnTo>
                <a:lnTo>
                  <a:pt x="5581972" y="1890842"/>
                </a:lnTo>
                <a:lnTo>
                  <a:pt x="6022644" y="1009497"/>
                </a:lnTo>
                <a:lnTo>
                  <a:pt x="7262200" y="1009497"/>
                </a:lnTo>
                <a:close/>
                <a:moveTo>
                  <a:pt x="7762282" y="3787975"/>
                </a:moveTo>
                <a:lnTo>
                  <a:pt x="7321610" y="4669319"/>
                </a:lnTo>
                <a:lnTo>
                  <a:pt x="6082054" y="4669319"/>
                </a:lnTo>
                <a:lnTo>
                  <a:pt x="5641382" y="3787975"/>
                </a:lnTo>
                <a:lnTo>
                  <a:pt x="6082054" y="2906631"/>
                </a:lnTo>
                <a:lnTo>
                  <a:pt x="7321610" y="2906631"/>
                </a:lnTo>
                <a:close/>
                <a:moveTo>
                  <a:pt x="7762283" y="5741183"/>
                </a:moveTo>
                <a:lnTo>
                  <a:pt x="7321611" y="6622527"/>
                </a:lnTo>
                <a:lnTo>
                  <a:pt x="6082055" y="6622527"/>
                </a:lnTo>
                <a:lnTo>
                  <a:pt x="5641383" y="5741183"/>
                </a:lnTo>
                <a:lnTo>
                  <a:pt x="6082055" y="4859839"/>
                </a:lnTo>
                <a:lnTo>
                  <a:pt x="7321611" y="4859839"/>
                </a:lnTo>
                <a:close/>
                <a:moveTo>
                  <a:pt x="9545001" y="2809243"/>
                </a:moveTo>
                <a:lnTo>
                  <a:pt x="9104329" y="3690587"/>
                </a:lnTo>
                <a:lnTo>
                  <a:pt x="7864773" y="3690587"/>
                </a:lnTo>
                <a:lnTo>
                  <a:pt x="7424101" y="2809243"/>
                </a:lnTo>
                <a:lnTo>
                  <a:pt x="7864773" y="1927897"/>
                </a:lnTo>
                <a:lnTo>
                  <a:pt x="9104329" y="1927897"/>
                </a:lnTo>
                <a:close/>
                <a:moveTo>
                  <a:pt x="9545001" y="899454"/>
                </a:moveTo>
                <a:lnTo>
                  <a:pt x="9104329" y="1780798"/>
                </a:lnTo>
                <a:lnTo>
                  <a:pt x="7864773" y="1780798"/>
                </a:lnTo>
                <a:lnTo>
                  <a:pt x="7424101" y="899454"/>
                </a:lnTo>
                <a:lnTo>
                  <a:pt x="7864773" y="18109"/>
                </a:lnTo>
                <a:lnTo>
                  <a:pt x="9104329" y="18109"/>
                </a:lnTo>
                <a:close/>
                <a:moveTo>
                  <a:pt x="9594483" y="4762451"/>
                </a:moveTo>
                <a:lnTo>
                  <a:pt x="9153809" y="5643795"/>
                </a:lnTo>
                <a:lnTo>
                  <a:pt x="7914254" y="5643795"/>
                </a:lnTo>
                <a:lnTo>
                  <a:pt x="7473582" y="4762451"/>
                </a:lnTo>
                <a:lnTo>
                  <a:pt x="7914254" y="3881105"/>
                </a:lnTo>
                <a:lnTo>
                  <a:pt x="9153809" y="3881105"/>
                </a:lnTo>
                <a:close/>
                <a:moveTo>
                  <a:pt x="9594484" y="6736971"/>
                </a:moveTo>
                <a:lnTo>
                  <a:pt x="9153810" y="7618315"/>
                </a:lnTo>
                <a:lnTo>
                  <a:pt x="7914255" y="7618315"/>
                </a:lnTo>
                <a:lnTo>
                  <a:pt x="7473583" y="6736971"/>
                </a:lnTo>
                <a:lnTo>
                  <a:pt x="7914255" y="5855627"/>
                </a:lnTo>
                <a:lnTo>
                  <a:pt x="9153810" y="5855627"/>
                </a:lnTo>
                <a:close/>
              </a:path>
            </a:pathLst>
          </a:custGeom>
          <a:blipFill dpi="0" rotWithShape="0">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4321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EA8C6C-A6ED-B12D-89EC-6F183FDD4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9B8FA1-613B-9C63-C8E8-5189458C00A0}"/>
              </a:ext>
            </a:extLst>
          </p:cNvPr>
          <p:cNvSpPr>
            <a:spLocks noGrp="1"/>
          </p:cNvSpPr>
          <p:nvPr>
            <p:ph type="ctrTitle"/>
          </p:nvPr>
        </p:nvSpPr>
        <p:spPr>
          <a:xfrm>
            <a:off x="593558" y="1122363"/>
            <a:ext cx="4363453" cy="4749048"/>
          </a:xfrm>
        </p:spPr>
        <p:txBody>
          <a:bodyPr>
            <a:noAutofit/>
          </a:bodyPr>
          <a:lstStyle/>
          <a:p>
            <a:r>
              <a:rPr lang="en-US" sz="4800" b="1" dirty="0">
                <a:solidFill>
                  <a:srgbClr val="FF0000"/>
                </a:solidFill>
                <a:latin typeface="Arial" panose="020B0604020202020204" pitchFamily="34" charset="0"/>
                <a:cs typeface="Arial" panose="020B0604020202020204" pitchFamily="34" charset="0"/>
              </a:rPr>
              <a:t>Thank You</a:t>
            </a:r>
            <a:br>
              <a:rPr lang="en-US" sz="4800" b="1" dirty="0">
                <a:solidFill>
                  <a:srgbClr val="FF0000"/>
                </a:solidFill>
                <a:latin typeface="Arial" panose="020B0604020202020204" pitchFamily="34" charset="0"/>
                <a:cs typeface="Arial" panose="020B0604020202020204" pitchFamily="34" charset="0"/>
              </a:rPr>
            </a:br>
            <a:br>
              <a:rPr lang="en-US" sz="4800" b="1" dirty="0">
                <a:solidFill>
                  <a:srgbClr val="FF0000"/>
                </a:solidFill>
                <a:latin typeface="Arial" panose="020B0604020202020204" pitchFamily="34" charset="0"/>
                <a:cs typeface="Arial" panose="020B0604020202020204" pitchFamily="34" charset="0"/>
              </a:rPr>
            </a:br>
            <a:br>
              <a:rPr lang="en-US" sz="4800" b="1" dirty="0">
                <a:solidFill>
                  <a:srgbClr val="FF0000"/>
                </a:solidFill>
                <a:latin typeface="Arial" panose="020B0604020202020204" pitchFamily="34" charset="0"/>
                <a:cs typeface="Arial" panose="020B0604020202020204" pitchFamily="34" charset="0"/>
              </a:rPr>
            </a:br>
            <a:endParaRPr lang="en-US" sz="4800" b="1" dirty="0">
              <a:solidFill>
                <a:srgbClr val="FF0000"/>
              </a:solidFill>
              <a:latin typeface="Arial" panose="020B060402020202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6F1549B9-FE1B-3D6E-1CC9-E08991AE5367}"/>
              </a:ext>
            </a:extLst>
          </p:cNvPr>
          <p:cNvSpPr/>
          <p:nvPr/>
        </p:nvSpPr>
        <p:spPr>
          <a:xfrm rot="16200000">
            <a:off x="4601688" y="-3809158"/>
            <a:ext cx="9594484" cy="7618315"/>
          </a:xfrm>
          <a:custGeom>
            <a:avLst/>
            <a:gdLst>
              <a:gd name="connsiteX0" fmla="*/ 2120900 w 9594484"/>
              <a:gd name="connsiteY0" fmla="*/ 881345 h 7618315"/>
              <a:gd name="connsiteX1" fmla="*/ 1680228 w 9594484"/>
              <a:gd name="connsiteY1" fmla="*/ 1762689 h 7618315"/>
              <a:gd name="connsiteX2" fmla="*/ 440672 w 9594484"/>
              <a:gd name="connsiteY2" fmla="*/ 1762689 h 7618315"/>
              <a:gd name="connsiteX3" fmla="*/ 0 w 9594484"/>
              <a:gd name="connsiteY3" fmla="*/ 881345 h 7618315"/>
              <a:gd name="connsiteX4" fmla="*/ 440672 w 9594484"/>
              <a:gd name="connsiteY4" fmla="*/ 0 h 7618315"/>
              <a:gd name="connsiteX5" fmla="*/ 1680228 w 9594484"/>
              <a:gd name="connsiteY5" fmla="*/ 0 h 7618315"/>
              <a:gd name="connsiteX6" fmla="*/ 2150183 w 9594484"/>
              <a:gd name="connsiteY6" fmla="*/ 4877955 h 7618315"/>
              <a:gd name="connsiteX7" fmla="*/ 1696158 w 9594484"/>
              <a:gd name="connsiteY7" fmla="*/ 5786005 h 7618315"/>
              <a:gd name="connsiteX8" fmla="*/ 483308 w 9594484"/>
              <a:gd name="connsiteY8" fmla="*/ 5786005 h 7618315"/>
              <a:gd name="connsiteX9" fmla="*/ 29283 w 9594484"/>
              <a:gd name="connsiteY9" fmla="*/ 4877955 h 7618315"/>
              <a:gd name="connsiteX10" fmla="*/ 483308 w 9594484"/>
              <a:gd name="connsiteY10" fmla="*/ 3969905 h 7618315"/>
              <a:gd name="connsiteX11" fmla="*/ 1696158 w 9594484"/>
              <a:gd name="connsiteY11" fmla="*/ 3969905 h 7618315"/>
              <a:gd name="connsiteX12" fmla="*/ 2182665 w 9594484"/>
              <a:gd name="connsiteY12" fmla="*/ 2910932 h 7618315"/>
              <a:gd name="connsiteX13" fmla="*/ 1728640 w 9594484"/>
              <a:gd name="connsiteY13" fmla="*/ 3818981 h 7618315"/>
              <a:gd name="connsiteX14" fmla="*/ 515790 w 9594484"/>
              <a:gd name="connsiteY14" fmla="*/ 3818981 h 7618315"/>
              <a:gd name="connsiteX15" fmla="*/ 61765 w 9594484"/>
              <a:gd name="connsiteY15" fmla="*/ 2910931 h 7618315"/>
              <a:gd name="connsiteX16" fmla="*/ 515790 w 9594484"/>
              <a:gd name="connsiteY16" fmla="*/ 2002881 h 7618315"/>
              <a:gd name="connsiteX17" fmla="*/ 1728640 w 9594484"/>
              <a:gd name="connsiteY17" fmla="*/ 2002881 h 7618315"/>
              <a:gd name="connsiteX18" fmla="*/ 4008811 w 9594484"/>
              <a:gd name="connsiteY18" fmla="*/ 1880044 h 7618315"/>
              <a:gd name="connsiteX19" fmla="*/ 3554786 w 9594484"/>
              <a:gd name="connsiteY19" fmla="*/ 2788095 h 7618315"/>
              <a:gd name="connsiteX20" fmla="*/ 2341936 w 9594484"/>
              <a:gd name="connsiteY20" fmla="*/ 2788095 h 7618315"/>
              <a:gd name="connsiteX21" fmla="*/ 1887911 w 9594484"/>
              <a:gd name="connsiteY21" fmla="*/ 1880044 h 7618315"/>
              <a:gd name="connsiteX22" fmla="*/ 2341936 w 9594484"/>
              <a:gd name="connsiteY22" fmla="*/ 971994 h 7618315"/>
              <a:gd name="connsiteX23" fmla="*/ 3554786 w 9594484"/>
              <a:gd name="connsiteY23" fmla="*/ 971994 h 7618315"/>
              <a:gd name="connsiteX24" fmla="*/ 4081114 w 9594484"/>
              <a:gd name="connsiteY24" fmla="*/ 3905820 h 7618315"/>
              <a:gd name="connsiteX25" fmla="*/ 3627089 w 9594484"/>
              <a:gd name="connsiteY25" fmla="*/ 4813870 h 7618315"/>
              <a:gd name="connsiteX26" fmla="*/ 2414239 w 9594484"/>
              <a:gd name="connsiteY26" fmla="*/ 4813870 h 7618315"/>
              <a:gd name="connsiteX27" fmla="*/ 1960214 w 9594484"/>
              <a:gd name="connsiteY27" fmla="*/ 3905819 h 7618315"/>
              <a:gd name="connsiteX28" fmla="*/ 2414239 w 9594484"/>
              <a:gd name="connsiteY28" fmla="*/ 2997770 h 7618315"/>
              <a:gd name="connsiteX29" fmla="*/ 3627089 w 9594484"/>
              <a:gd name="connsiteY29" fmla="*/ 2997770 h 7618315"/>
              <a:gd name="connsiteX30" fmla="*/ 4147366 w 9594484"/>
              <a:gd name="connsiteY30" fmla="*/ 5767888 h 7618315"/>
              <a:gd name="connsiteX31" fmla="*/ 3693341 w 9594484"/>
              <a:gd name="connsiteY31" fmla="*/ 6675938 h 7618315"/>
              <a:gd name="connsiteX32" fmla="*/ 2480491 w 9594484"/>
              <a:gd name="connsiteY32" fmla="*/ 6675938 h 7618315"/>
              <a:gd name="connsiteX33" fmla="*/ 2026466 w 9594484"/>
              <a:gd name="connsiteY33" fmla="*/ 5767887 h 7618315"/>
              <a:gd name="connsiteX34" fmla="*/ 2480491 w 9594484"/>
              <a:gd name="connsiteY34" fmla="*/ 4859838 h 7618315"/>
              <a:gd name="connsiteX35" fmla="*/ 3693341 w 9594484"/>
              <a:gd name="connsiteY35" fmla="*/ 4859838 h 7618315"/>
              <a:gd name="connsiteX36" fmla="*/ 5863831 w 9594484"/>
              <a:gd name="connsiteY36" fmla="*/ 930540 h 7618315"/>
              <a:gd name="connsiteX37" fmla="*/ 5423159 w 9594484"/>
              <a:gd name="connsiteY37" fmla="*/ 1811884 h 7618315"/>
              <a:gd name="connsiteX38" fmla="*/ 4183604 w 9594484"/>
              <a:gd name="connsiteY38" fmla="*/ 1811884 h 7618315"/>
              <a:gd name="connsiteX39" fmla="*/ 3742932 w 9594484"/>
              <a:gd name="connsiteY39" fmla="*/ 930540 h 7618315"/>
              <a:gd name="connsiteX40" fmla="*/ 4183604 w 9594484"/>
              <a:gd name="connsiteY40" fmla="*/ 49195 h 7618315"/>
              <a:gd name="connsiteX41" fmla="*/ 5423159 w 9594484"/>
              <a:gd name="connsiteY41" fmla="*/ 49195 h 7618315"/>
              <a:gd name="connsiteX42" fmla="*/ 5863832 w 9594484"/>
              <a:gd name="connsiteY42" fmla="*/ 2859639 h 7618315"/>
              <a:gd name="connsiteX43" fmla="*/ 5423160 w 9594484"/>
              <a:gd name="connsiteY43" fmla="*/ 3740983 h 7618315"/>
              <a:gd name="connsiteX44" fmla="*/ 4183605 w 9594484"/>
              <a:gd name="connsiteY44" fmla="*/ 3740983 h 7618315"/>
              <a:gd name="connsiteX45" fmla="*/ 3742933 w 9594484"/>
              <a:gd name="connsiteY45" fmla="*/ 2859639 h 7618315"/>
              <a:gd name="connsiteX46" fmla="*/ 4183605 w 9594484"/>
              <a:gd name="connsiteY46" fmla="*/ 1978293 h 7618315"/>
              <a:gd name="connsiteX47" fmla="*/ 5423160 w 9594484"/>
              <a:gd name="connsiteY47" fmla="*/ 1978293 h 7618315"/>
              <a:gd name="connsiteX48" fmla="*/ 5979564 w 9594484"/>
              <a:gd name="connsiteY48" fmla="*/ 4775653 h 7618315"/>
              <a:gd name="connsiteX49" fmla="*/ 5538892 w 9594484"/>
              <a:gd name="connsiteY49" fmla="*/ 5656997 h 7618315"/>
              <a:gd name="connsiteX50" fmla="*/ 4299337 w 9594484"/>
              <a:gd name="connsiteY50" fmla="*/ 5656997 h 7618315"/>
              <a:gd name="connsiteX51" fmla="*/ 3858665 w 9594484"/>
              <a:gd name="connsiteY51" fmla="*/ 4775653 h 7618315"/>
              <a:gd name="connsiteX52" fmla="*/ 4299337 w 9594484"/>
              <a:gd name="connsiteY52" fmla="*/ 3894309 h 7618315"/>
              <a:gd name="connsiteX53" fmla="*/ 5538892 w 9594484"/>
              <a:gd name="connsiteY53" fmla="*/ 3894309 h 7618315"/>
              <a:gd name="connsiteX54" fmla="*/ 7702872 w 9594484"/>
              <a:gd name="connsiteY54" fmla="*/ 1890842 h 7618315"/>
              <a:gd name="connsiteX55" fmla="*/ 7262200 w 9594484"/>
              <a:gd name="connsiteY55" fmla="*/ 2772187 h 7618315"/>
              <a:gd name="connsiteX56" fmla="*/ 6022644 w 9594484"/>
              <a:gd name="connsiteY56" fmla="*/ 2772187 h 7618315"/>
              <a:gd name="connsiteX57" fmla="*/ 5581972 w 9594484"/>
              <a:gd name="connsiteY57" fmla="*/ 1890842 h 7618315"/>
              <a:gd name="connsiteX58" fmla="*/ 6022644 w 9594484"/>
              <a:gd name="connsiteY58" fmla="*/ 1009497 h 7618315"/>
              <a:gd name="connsiteX59" fmla="*/ 7262200 w 9594484"/>
              <a:gd name="connsiteY59" fmla="*/ 1009497 h 7618315"/>
              <a:gd name="connsiteX60" fmla="*/ 7762282 w 9594484"/>
              <a:gd name="connsiteY60" fmla="*/ 3787975 h 7618315"/>
              <a:gd name="connsiteX61" fmla="*/ 7321610 w 9594484"/>
              <a:gd name="connsiteY61" fmla="*/ 4669319 h 7618315"/>
              <a:gd name="connsiteX62" fmla="*/ 6082054 w 9594484"/>
              <a:gd name="connsiteY62" fmla="*/ 4669319 h 7618315"/>
              <a:gd name="connsiteX63" fmla="*/ 5641382 w 9594484"/>
              <a:gd name="connsiteY63" fmla="*/ 3787975 h 7618315"/>
              <a:gd name="connsiteX64" fmla="*/ 6082054 w 9594484"/>
              <a:gd name="connsiteY64" fmla="*/ 2906631 h 7618315"/>
              <a:gd name="connsiteX65" fmla="*/ 7321610 w 9594484"/>
              <a:gd name="connsiteY65" fmla="*/ 2906631 h 7618315"/>
              <a:gd name="connsiteX66" fmla="*/ 7762283 w 9594484"/>
              <a:gd name="connsiteY66" fmla="*/ 5741183 h 7618315"/>
              <a:gd name="connsiteX67" fmla="*/ 7321611 w 9594484"/>
              <a:gd name="connsiteY67" fmla="*/ 6622527 h 7618315"/>
              <a:gd name="connsiteX68" fmla="*/ 6082055 w 9594484"/>
              <a:gd name="connsiteY68" fmla="*/ 6622527 h 7618315"/>
              <a:gd name="connsiteX69" fmla="*/ 5641383 w 9594484"/>
              <a:gd name="connsiteY69" fmla="*/ 5741183 h 7618315"/>
              <a:gd name="connsiteX70" fmla="*/ 6082055 w 9594484"/>
              <a:gd name="connsiteY70" fmla="*/ 4859839 h 7618315"/>
              <a:gd name="connsiteX71" fmla="*/ 7321611 w 9594484"/>
              <a:gd name="connsiteY71" fmla="*/ 4859839 h 7618315"/>
              <a:gd name="connsiteX72" fmla="*/ 9545001 w 9594484"/>
              <a:gd name="connsiteY72" fmla="*/ 2809243 h 7618315"/>
              <a:gd name="connsiteX73" fmla="*/ 9104329 w 9594484"/>
              <a:gd name="connsiteY73" fmla="*/ 3690587 h 7618315"/>
              <a:gd name="connsiteX74" fmla="*/ 7864773 w 9594484"/>
              <a:gd name="connsiteY74" fmla="*/ 3690587 h 7618315"/>
              <a:gd name="connsiteX75" fmla="*/ 7424101 w 9594484"/>
              <a:gd name="connsiteY75" fmla="*/ 2809243 h 7618315"/>
              <a:gd name="connsiteX76" fmla="*/ 7864773 w 9594484"/>
              <a:gd name="connsiteY76" fmla="*/ 1927897 h 7618315"/>
              <a:gd name="connsiteX77" fmla="*/ 9104329 w 9594484"/>
              <a:gd name="connsiteY77" fmla="*/ 1927897 h 7618315"/>
              <a:gd name="connsiteX78" fmla="*/ 9545001 w 9594484"/>
              <a:gd name="connsiteY78" fmla="*/ 899454 h 7618315"/>
              <a:gd name="connsiteX79" fmla="*/ 9104329 w 9594484"/>
              <a:gd name="connsiteY79" fmla="*/ 1780798 h 7618315"/>
              <a:gd name="connsiteX80" fmla="*/ 7864773 w 9594484"/>
              <a:gd name="connsiteY80" fmla="*/ 1780798 h 7618315"/>
              <a:gd name="connsiteX81" fmla="*/ 7424101 w 9594484"/>
              <a:gd name="connsiteY81" fmla="*/ 899454 h 7618315"/>
              <a:gd name="connsiteX82" fmla="*/ 7864773 w 9594484"/>
              <a:gd name="connsiteY82" fmla="*/ 18109 h 7618315"/>
              <a:gd name="connsiteX83" fmla="*/ 9104329 w 9594484"/>
              <a:gd name="connsiteY83" fmla="*/ 18109 h 7618315"/>
              <a:gd name="connsiteX84" fmla="*/ 9594483 w 9594484"/>
              <a:gd name="connsiteY84" fmla="*/ 4762451 h 7618315"/>
              <a:gd name="connsiteX85" fmla="*/ 9153809 w 9594484"/>
              <a:gd name="connsiteY85" fmla="*/ 5643795 h 7618315"/>
              <a:gd name="connsiteX86" fmla="*/ 7914254 w 9594484"/>
              <a:gd name="connsiteY86" fmla="*/ 5643795 h 7618315"/>
              <a:gd name="connsiteX87" fmla="*/ 7473582 w 9594484"/>
              <a:gd name="connsiteY87" fmla="*/ 4762451 h 7618315"/>
              <a:gd name="connsiteX88" fmla="*/ 7914254 w 9594484"/>
              <a:gd name="connsiteY88" fmla="*/ 3881105 h 7618315"/>
              <a:gd name="connsiteX89" fmla="*/ 9153809 w 9594484"/>
              <a:gd name="connsiteY89" fmla="*/ 3881105 h 7618315"/>
              <a:gd name="connsiteX90" fmla="*/ 9594484 w 9594484"/>
              <a:gd name="connsiteY90" fmla="*/ 6736971 h 7618315"/>
              <a:gd name="connsiteX91" fmla="*/ 9153810 w 9594484"/>
              <a:gd name="connsiteY91" fmla="*/ 7618315 h 7618315"/>
              <a:gd name="connsiteX92" fmla="*/ 7914255 w 9594484"/>
              <a:gd name="connsiteY92" fmla="*/ 7618315 h 7618315"/>
              <a:gd name="connsiteX93" fmla="*/ 7473583 w 9594484"/>
              <a:gd name="connsiteY93" fmla="*/ 6736971 h 7618315"/>
              <a:gd name="connsiteX94" fmla="*/ 7914255 w 9594484"/>
              <a:gd name="connsiteY94" fmla="*/ 5855627 h 7618315"/>
              <a:gd name="connsiteX95" fmla="*/ 9153810 w 9594484"/>
              <a:gd name="connsiteY95" fmla="*/ 5855627 h 7618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594484" h="7618315">
                <a:moveTo>
                  <a:pt x="2120900" y="881345"/>
                </a:moveTo>
                <a:lnTo>
                  <a:pt x="1680228" y="1762689"/>
                </a:lnTo>
                <a:lnTo>
                  <a:pt x="440672" y="1762689"/>
                </a:lnTo>
                <a:lnTo>
                  <a:pt x="0" y="881345"/>
                </a:lnTo>
                <a:lnTo>
                  <a:pt x="440672" y="0"/>
                </a:lnTo>
                <a:lnTo>
                  <a:pt x="1680228" y="0"/>
                </a:lnTo>
                <a:close/>
                <a:moveTo>
                  <a:pt x="2150183" y="4877955"/>
                </a:moveTo>
                <a:lnTo>
                  <a:pt x="1696158" y="5786005"/>
                </a:lnTo>
                <a:lnTo>
                  <a:pt x="483308" y="5786005"/>
                </a:lnTo>
                <a:lnTo>
                  <a:pt x="29283" y="4877955"/>
                </a:lnTo>
                <a:lnTo>
                  <a:pt x="483308" y="3969905"/>
                </a:lnTo>
                <a:lnTo>
                  <a:pt x="1696158" y="3969905"/>
                </a:lnTo>
                <a:close/>
                <a:moveTo>
                  <a:pt x="2182665" y="2910932"/>
                </a:moveTo>
                <a:lnTo>
                  <a:pt x="1728640" y="3818981"/>
                </a:lnTo>
                <a:lnTo>
                  <a:pt x="515790" y="3818981"/>
                </a:lnTo>
                <a:lnTo>
                  <a:pt x="61765" y="2910931"/>
                </a:lnTo>
                <a:lnTo>
                  <a:pt x="515790" y="2002881"/>
                </a:lnTo>
                <a:lnTo>
                  <a:pt x="1728640" y="2002881"/>
                </a:lnTo>
                <a:close/>
                <a:moveTo>
                  <a:pt x="4008811" y="1880044"/>
                </a:moveTo>
                <a:lnTo>
                  <a:pt x="3554786" y="2788095"/>
                </a:lnTo>
                <a:lnTo>
                  <a:pt x="2341936" y="2788095"/>
                </a:lnTo>
                <a:lnTo>
                  <a:pt x="1887911" y="1880044"/>
                </a:lnTo>
                <a:lnTo>
                  <a:pt x="2341936" y="971994"/>
                </a:lnTo>
                <a:lnTo>
                  <a:pt x="3554786" y="971994"/>
                </a:lnTo>
                <a:close/>
                <a:moveTo>
                  <a:pt x="4081114" y="3905820"/>
                </a:moveTo>
                <a:lnTo>
                  <a:pt x="3627089" y="4813870"/>
                </a:lnTo>
                <a:lnTo>
                  <a:pt x="2414239" y="4813870"/>
                </a:lnTo>
                <a:lnTo>
                  <a:pt x="1960214" y="3905819"/>
                </a:lnTo>
                <a:lnTo>
                  <a:pt x="2414239" y="2997770"/>
                </a:lnTo>
                <a:lnTo>
                  <a:pt x="3627089" y="2997770"/>
                </a:lnTo>
                <a:close/>
                <a:moveTo>
                  <a:pt x="4147366" y="5767888"/>
                </a:moveTo>
                <a:lnTo>
                  <a:pt x="3693341" y="6675938"/>
                </a:lnTo>
                <a:lnTo>
                  <a:pt x="2480491" y="6675938"/>
                </a:lnTo>
                <a:lnTo>
                  <a:pt x="2026466" y="5767887"/>
                </a:lnTo>
                <a:lnTo>
                  <a:pt x="2480491" y="4859838"/>
                </a:lnTo>
                <a:lnTo>
                  <a:pt x="3693341" y="4859838"/>
                </a:lnTo>
                <a:close/>
                <a:moveTo>
                  <a:pt x="5863831" y="930540"/>
                </a:moveTo>
                <a:lnTo>
                  <a:pt x="5423159" y="1811884"/>
                </a:lnTo>
                <a:lnTo>
                  <a:pt x="4183604" y="1811884"/>
                </a:lnTo>
                <a:lnTo>
                  <a:pt x="3742932" y="930540"/>
                </a:lnTo>
                <a:lnTo>
                  <a:pt x="4183604" y="49195"/>
                </a:lnTo>
                <a:lnTo>
                  <a:pt x="5423159" y="49195"/>
                </a:lnTo>
                <a:close/>
                <a:moveTo>
                  <a:pt x="5863832" y="2859639"/>
                </a:moveTo>
                <a:lnTo>
                  <a:pt x="5423160" y="3740983"/>
                </a:lnTo>
                <a:lnTo>
                  <a:pt x="4183605" y="3740983"/>
                </a:lnTo>
                <a:lnTo>
                  <a:pt x="3742933" y="2859639"/>
                </a:lnTo>
                <a:lnTo>
                  <a:pt x="4183605" y="1978293"/>
                </a:lnTo>
                <a:lnTo>
                  <a:pt x="5423160" y="1978293"/>
                </a:lnTo>
                <a:close/>
                <a:moveTo>
                  <a:pt x="5979564" y="4775653"/>
                </a:moveTo>
                <a:lnTo>
                  <a:pt x="5538892" y="5656997"/>
                </a:lnTo>
                <a:lnTo>
                  <a:pt x="4299337" y="5656997"/>
                </a:lnTo>
                <a:lnTo>
                  <a:pt x="3858665" y="4775653"/>
                </a:lnTo>
                <a:lnTo>
                  <a:pt x="4299337" y="3894309"/>
                </a:lnTo>
                <a:lnTo>
                  <a:pt x="5538892" y="3894309"/>
                </a:lnTo>
                <a:close/>
                <a:moveTo>
                  <a:pt x="7702872" y="1890842"/>
                </a:moveTo>
                <a:lnTo>
                  <a:pt x="7262200" y="2772187"/>
                </a:lnTo>
                <a:lnTo>
                  <a:pt x="6022644" y="2772187"/>
                </a:lnTo>
                <a:lnTo>
                  <a:pt x="5581972" y="1890842"/>
                </a:lnTo>
                <a:lnTo>
                  <a:pt x="6022644" y="1009497"/>
                </a:lnTo>
                <a:lnTo>
                  <a:pt x="7262200" y="1009497"/>
                </a:lnTo>
                <a:close/>
                <a:moveTo>
                  <a:pt x="7762282" y="3787975"/>
                </a:moveTo>
                <a:lnTo>
                  <a:pt x="7321610" y="4669319"/>
                </a:lnTo>
                <a:lnTo>
                  <a:pt x="6082054" y="4669319"/>
                </a:lnTo>
                <a:lnTo>
                  <a:pt x="5641382" y="3787975"/>
                </a:lnTo>
                <a:lnTo>
                  <a:pt x="6082054" y="2906631"/>
                </a:lnTo>
                <a:lnTo>
                  <a:pt x="7321610" y="2906631"/>
                </a:lnTo>
                <a:close/>
                <a:moveTo>
                  <a:pt x="7762283" y="5741183"/>
                </a:moveTo>
                <a:lnTo>
                  <a:pt x="7321611" y="6622527"/>
                </a:lnTo>
                <a:lnTo>
                  <a:pt x="6082055" y="6622527"/>
                </a:lnTo>
                <a:lnTo>
                  <a:pt x="5641383" y="5741183"/>
                </a:lnTo>
                <a:lnTo>
                  <a:pt x="6082055" y="4859839"/>
                </a:lnTo>
                <a:lnTo>
                  <a:pt x="7321611" y="4859839"/>
                </a:lnTo>
                <a:close/>
                <a:moveTo>
                  <a:pt x="9545001" y="2809243"/>
                </a:moveTo>
                <a:lnTo>
                  <a:pt x="9104329" y="3690587"/>
                </a:lnTo>
                <a:lnTo>
                  <a:pt x="7864773" y="3690587"/>
                </a:lnTo>
                <a:lnTo>
                  <a:pt x="7424101" y="2809243"/>
                </a:lnTo>
                <a:lnTo>
                  <a:pt x="7864773" y="1927897"/>
                </a:lnTo>
                <a:lnTo>
                  <a:pt x="9104329" y="1927897"/>
                </a:lnTo>
                <a:close/>
                <a:moveTo>
                  <a:pt x="9545001" y="899454"/>
                </a:moveTo>
                <a:lnTo>
                  <a:pt x="9104329" y="1780798"/>
                </a:lnTo>
                <a:lnTo>
                  <a:pt x="7864773" y="1780798"/>
                </a:lnTo>
                <a:lnTo>
                  <a:pt x="7424101" y="899454"/>
                </a:lnTo>
                <a:lnTo>
                  <a:pt x="7864773" y="18109"/>
                </a:lnTo>
                <a:lnTo>
                  <a:pt x="9104329" y="18109"/>
                </a:lnTo>
                <a:close/>
                <a:moveTo>
                  <a:pt x="9594483" y="4762451"/>
                </a:moveTo>
                <a:lnTo>
                  <a:pt x="9153809" y="5643795"/>
                </a:lnTo>
                <a:lnTo>
                  <a:pt x="7914254" y="5643795"/>
                </a:lnTo>
                <a:lnTo>
                  <a:pt x="7473582" y="4762451"/>
                </a:lnTo>
                <a:lnTo>
                  <a:pt x="7914254" y="3881105"/>
                </a:lnTo>
                <a:lnTo>
                  <a:pt x="9153809" y="3881105"/>
                </a:lnTo>
                <a:close/>
                <a:moveTo>
                  <a:pt x="9594484" y="6736971"/>
                </a:moveTo>
                <a:lnTo>
                  <a:pt x="9153810" y="7618315"/>
                </a:lnTo>
                <a:lnTo>
                  <a:pt x="7914255" y="7618315"/>
                </a:lnTo>
                <a:lnTo>
                  <a:pt x="7473583" y="6736971"/>
                </a:lnTo>
                <a:lnTo>
                  <a:pt x="7914255" y="5855627"/>
                </a:lnTo>
                <a:lnTo>
                  <a:pt x="9153810" y="5855627"/>
                </a:lnTo>
                <a:close/>
              </a:path>
            </a:pathLst>
          </a:custGeom>
          <a:blipFill dpi="0" rotWithShape="0">
            <a:blip r:embed="rId3"/>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Hexagon 2">
            <a:extLst>
              <a:ext uri="{FF2B5EF4-FFF2-40B4-BE49-F238E27FC236}">
                <a16:creationId xmlns:a16="http://schemas.microsoft.com/office/drawing/2014/main" id="{A7B23E3B-57A2-7AD6-4936-72AF8EF3BDA8}"/>
              </a:ext>
            </a:extLst>
          </p:cNvPr>
          <p:cNvSpPr/>
          <p:nvPr/>
        </p:nvSpPr>
        <p:spPr>
          <a:xfrm rot="16200000">
            <a:off x="10547622" y="4614802"/>
            <a:ext cx="1476329" cy="1306621"/>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207F3909-1637-D631-9DE0-60BED79905EE}"/>
              </a:ext>
            </a:extLst>
          </p:cNvPr>
          <p:cNvSpPr/>
          <p:nvPr/>
        </p:nvSpPr>
        <p:spPr>
          <a:xfrm rot="16200000">
            <a:off x="7097300" y="4819653"/>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B8AD6061-EA0C-A8B7-64F3-FEE7C2C7292F}"/>
              </a:ext>
            </a:extLst>
          </p:cNvPr>
          <p:cNvSpPr/>
          <p:nvPr/>
        </p:nvSpPr>
        <p:spPr>
          <a:xfrm rot="16200000">
            <a:off x="8933304" y="4565500"/>
            <a:ext cx="1102591" cy="1031486"/>
          </a:xfrm>
          <a:prstGeom prst="hexagon">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8AC4415C-41F5-516B-AC3C-814046FC5264}"/>
              </a:ext>
            </a:extLst>
          </p:cNvPr>
          <p:cNvSpPr/>
          <p:nvPr/>
        </p:nvSpPr>
        <p:spPr>
          <a:xfrm rot="16200000">
            <a:off x="6586619" y="5611039"/>
            <a:ext cx="835297" cy="790476"/>
          </a:xfrm>
          <a:prstGeom prst="hexagon">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6B78BC02-915C-0999-8A87-9E915EF3D890}"/>
              </a:ext>
            </a:extLst>
          </p:cNvPr>
          <p:cNvSpPr/>
          <p:nvPr/>
        </p:nvSpPr>
        <p:spPr>
          <a:xfrm rot="16200000">
            <a:off x="10099385" y="5862156"/>
            <a:ext cx="835297" cy="790476"/>
          </a:xfrm>
          <a:prstGeom prst="hexagon">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11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04BD0B-DFF3-CBC2-2DEC-0CDDD42EFB7E}"/>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AGENDA</a:t>
            </a:r>
          </a:p>
        </p:txBody>
      </p:sp>
      <p:pic>
        <p:nvPicPr>
          <p:cNvPr id="8" name="Content Placeholder 7">
            <a:extLst>
              <a:ext uri="{FF2B5EF4-FFF2-40B4-BE49-F238E27FC236}">
                <a16:creationId xmlns:a16="http://schemas.microsoft.com/office/drawing/2014/main" id="{1BCD5E27-9751-7AD8-9384-F56C33E6EAD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83188" y="1365833"/>
            <a:ext cx="6172200" cy="4116809"/>
          </a:xfrm>
        </p:spPr>
      </p:pic>
      <p:sp>
        <p:nvSpPr>
          <p:cNvPr id="6" name="Text Placeholder 5">
            <a:extLst>
              <a:ext uri="{FF2B5EF4-FFF2-40B4-BE49-F238E27FC236}">
                <a16:creationId xmlns:a16="http://schemas.microsoft.com/office/drawing/2014/main" id="{C0B6EA65-9D5C-EFD7-712E-4B6CF3E79D69}"/>
              </a:ext>
            </a:extLst>
          </p:cNvPr>
          <p:cNvSpPr>
            <a:spLocks noGrp="1"/>
          </p:cNvSpPr>
          <p:nvPr>
            <p:ph type="body" sz="half" idx="2"/>
          </p:nvPr>
        </p:nvSpPr>
        <p:spPr>
          <a:xfrm>
            <a:off x="839788" y="2382480"/>
            <a:ext cx="3932237" cy="3486508"/>
          </a:xfrm>
        </p:spPr>
        <p:txBody>
          <a:bodyPr>
            <a:normAutofit/>
          </a:bodyPr>
          <a:lstStyle/>
          <a:p>
            <a:pPr marL="285750"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Introduction</a:t>
            </a:r>
          </a:p>
          <a:p>
            <a:pPr marL="285750"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Dataset Description</a:t>
            </a:r>
          </a:p>
          <a:p>
            <a:pPr marL="285750"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Exploratory Data Analysis (EDA)</a:t>
            </a:r>
          </a:p>
          <a:p>
            <a:pPr marL="285750"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Machine Learning Model Development</a:t>
            </a:r>
          </a:p>
          <a:p>
            <a:pPr marL="285750"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Machine Learning Model Evaluation</a:t>
            </a:r>
          </a:p>
          <a:p>
            <a:pPr marL="285750"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Conclusion</a:t>
            </a:r>
          </a:p>
        </p:txBody>
      </p:sp>
      <p:sp>
        <p:nvSpPr>
          <p:cNvPr id="10" name="Hexagon 9">
            <a:extLst>
              <a:ext uri="{FF2B5EF4-FFF2-40B4-BE49-F238E27FC236}">
                <a16:creationId xmlns:a16="http://schemas.microsoft.com/office/drawing/2014/main" id="{9C02FEB4-F20B-980F-AB3B-CB4E7D423D1E}"/>
              </a:ext>
            </a:extLst>
          </p:cNvPr>
          <p:cNvSpPr/>
          <p:nvPr/>
        </p:nvSpPr>
        <p:spPr>
          <a:xfrm rot="16200000">
            <a:off x="406214" y="5505052"/>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51E6DBAF-F3EA-EC07-49E0-46A07DC2B980}"/>
              </a:ext>
            </a:extLst>
          </p:cNvPr>
          <p:cNvSpPr/>
          <p:nvPr/>
        </p:nvSpPr>
        <p:spPr>
          <a:xfrm rot="16200000">
            <a:off x="4033860" y="216974"/>
            <a:ext cx="1476329" cy="1306621"/>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701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6C8A9F-F4F8-AFE4-EDED-C0D75B98931D}"/>
              </a:ext>
            </a:extLst>
          </p:cNvPr>
          <p:cNvSpPr>
            <a:spLocks noGrp="1"/>
          </p:cNvSpPr>
          <p:nvPr>
            <p:ph type="title"/>
          </p:nvPr>
        </p:nvSpPr>
        <p:spPr>
          <a:xfrm>
            <a:off x="831850" y="1709738"/>
            <a:ext cx="10515600" cy="2223633"/>
          </a:xfrm>
        </p:spPr>
        <p:txBody>
          <a:bodyPr/>
          <a:lstStyle/>
          <a:p>
            <a:pPr algn="ctr"/>
            <a:r>
              <a:rPr lang="en-US" b="1" dirty="0">
                <a:solidFill>
                  <a:srgbClr val="FF0000"/>
                </a:solidFill>
                <a:latin typeface="Arial" panose="020B0604020202020204" pitchFamily="34" charset="0"/>
                <a:cs typeface="Arial" panose="020B0604020202020204" pitchFamily="34" charset="0"/>
              </a:rPr>
              <a:t>INTRODUCTION</a:t>
            </a:r>
          </a:p>
        </p:txBody>
      </p:sp>
      <p:sp>
        <p:nvSpPr>
          <p:cNvPr id="7" name="Hexagon 6">
            <a:extLst>
              <a:ext uri="{FF2B5EF4-FFF2-40B4-BE49-F238E27FC236}">
                <a16:creationId xmlns:a16="http://schemas.microsoft.com/office/drawing/2014/main" id="{649391EA-CAB7-6C75-A52E-49D7A9A275ED}"/>
              </a:ext>
            </a:extLst>
          </p:cNvPr>
          <p:cNvSpPr/>
          <p:nvPr/>
        </p:nvSpPr>
        <p:spPr>
          <a:xfrm rot="16200000">
            <a:off x="1015814" y="3763338"/>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17D8BBE0-F936-02FE-C0E8-3CCEE4B9FE73}"/>
              </a:ext>
            </a:extLst>
          </p:cNvPr>
          <p:cNvSpPr/>
          <p:nvPr/>
        </p:nvSpPr>
        <p:spPr>
          <a:xfrm rot="16200000">
            <a:off x="1348608" y="4661079"/>
            <a:ext cx="1476329" cy="1306621"/>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698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14000"/>
          </a:blip>
          <a:stretch>
            <a:fillRect/>
          </a:stretch>
        </a:blipFill>
        <a:effectLst/>
      </p:bgPr>
    </p:bg>
    <p:spTree>
      <p:nvGrpSpPr>
        <p:cNvPr id="1" name="">
          <a:extLst>
            <a:ext uri="{FF2B5EF4-FFF2-40B4-BE49-F238E27FC236}">
              <a16:creationId xmlns:a16="http://schemas.microsoft.com/office/drawing/2014/main" id="{59DC46F0-8DC0-279D-0EA6-B518263A23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3C9D1E-A06A-91DD-62E9-040130F78B28}"/>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41A1FC31-D8FF-B054-0F09-94155BC5B354}"/>
              </a:ext>
            </a:extLst>
          </p:cNvPr>
          <p:cNvSpPr>
            <a:spLocks noGrp="1"/>
          </p:cNvSpPr>
          <p:nvPr>
            <p:ph idx="1"/>
          </p:nvPr>
        </p:nvSpPr>
        <p:spPr/>
        <p:txBody>
          <a:bodyPr>
            <a:normAutofit fontScale="92500"/>
          </a:bodyPr>
          <a:lstStyle/>
          <a:p>
            <a:pPr>
              <a:lnSpc>
                <a:spcPct val="150000"/>
              </a:lnSpc>
            </a:pPr>
            <a:r>
              <a:rPr lang="en-US" sz="2400" dirty="0">
                <a:effectLst/>
                <a:latin typeface="Arial" panose="020B0604020202020204" pitchFamily="34" charset="0"/>
                <a:ea typeface="Calibri" panose="020F0502020204030204" pitchFamily="34" charset="0"/>
                <a:cs typeface="Arial" panose="020B0604020202020204" pitchFamily="34" charset="0"/>
              </a:rPr>
              <a:t>This presentation is about car selection based on the prices.</a:t>
            </a:r>
          </a:p>
          <a:p>
            <a:pPr>
              <a:lnSpc>
                <a:spcPct val="150000"/>
              </a:lnSpc>
            </a:pPr>
            <a:r>
              <a:rPr lang="en-US" sz="2400" dirty="0">
                <a:latin typeface="Arial" panose="020B0604020202020204" pitchFamily="34" charset="0"/>
                <a:ea typeface="Calibri" panose="020F0502020204030204" pitchFamily="34" charset="0"/>
                <a:cs typeface="Arial" panose="020B0604020202020204" pitchFamily="34" charset="0"/>
              </a:rPr>
              <a:t>A dataset is collected keeping various parameters in mind that can help </a:t>
            </a:r>
            <a:r>
              <a:rPr lang="en-US" sz="2400" dirty="0">
                <a:effectLst/>
                <a:latin typeface="Arial" panose="020B0604020202020204" pitchFamily="34" charset="0"/>
                <a:ea typeface="Calibri" panose="020F0502020204030204" pitchFamily="34" charset="0"/>
                <a:cs typeface="Arial" panose="020B0604020202020204" pitchFamily="34" charset="0"/>
              </a:rPr>
              <a:t>the customers select a suitable car from various brands and features that are easy on their pocket (i.e., affordable to the customers).</a:t>
            </a:r>
          </a:p>
          <a:p>
            <a:pPr>
              <a:lnSpc>
                <a:spcPct val="150000"/>
              </a:lnSpc>
            </a:pPr>
            <a:r>
              <a:rPr lang="en-US" sz="2400" dirty="0">
                <a:effectLst/>
                <a:latin typeface="Arial" panose="020B0604020202020204" pitchFamily="34" charset="0"/>
                <a:ea typeface="Calibri" panose="020F0502020204030204" pitchFamily="34" charset="0"/>
                <a:cs typeface="Arial" panose="020B0604020202020204" pitchFamily="34" charset="0"/>
              </a:rPr>
              <a:t>This dataset intends to help the customer find a car.</a:t>
            </a:r>
          </a:p>
          <a:p>
            <a:pPr>
              <a:lnSpc>
                <a:spcPct val="150000"/>
              </a:lnSpc>
            </a:pPr>
            <a:r>
              <a:rPr lang="en-US" sz="2400" dirty="0">
                <a:latin typeface="Arial" panose="020B0604020202020204" pitchFamily="34" charset="0"/>
                <a:ea typeface="Calibri" panose="020F0502020204030204" pitchFamily="34" charset="0"/>
                <a:cs typeface="Arial" panose="020B0604020202020204" pitchFamily="34" charset="0"/>
              </a:rPr>
              <a:t>In general, other different parameters</a:t>
            </a:r>
            <a:r>
              <a:rPr lang="en-US" sz="2400" dirty="0">
                <a:effectLst/>
                <a:latin typeface="Arial" panose="020B0604020202020204" pitchFamily="34" charset="0"/>
                <a:ea typeface="Calibri" panose="020F0502020204030204" pitchFamily="34" charset="0"/>
                <a:cs typeface="Arial" panose="020B0604020202020204" pitchFamily="34" charset="0"/>
              </a:rPr>
              <a:t> considered while selecting to buy a car are car model, year of production, brand, features, mileage, fuel type, etc.</a:t>
            </a:r>
            <a:endParaRPr lang="en-IN"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7992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14000"/>
          </a:blip>
          <a:stretch>
            <a:fillRect/>
          </a:stretch>
        </a:blipFill>
        <a:effectLst/>
      </p:bgPr>
    </p:bg>
    <p:spTree>
      <p:nvGrpSpPr>
        <p:cNvPr id="1" name="">
          <a:extLst>
            <a:ext uri="{FF2B5EF4-FFF2-40B4-BE49-F238E27FC236}">
              <a16:creationId xmlns:a16="http://schemas.microsoft.com/office/drawing/2014/main" id="{2DCDC411-8D86-C80D-E765-89403E26E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182D4-54C2-07BC-D28C-03FE2BABE894}"/>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5DC86A3E-D1AC-CAC1-33CA-A61B3D48D729}"/>
              </a:ext>
            </a:extLst>
          </p:cNvPr>
          <p:cNvSpPr>
            <a:spLocks noGrp="1"/>
          </p:cNvSpPr>
          <p:nvPr>
            <p:ph idx="1"/>
          </p:nvPr>
        </p:nvSpPr>
        <p:spPr/>
        <p:txBody>
          <a:bodyPr>
            <a:normAutofit/>
          </a:bodyPr>
          <a:lstStyle/>
          <a:p>
            <a:pPr marL="0" indent="0">
              <a:lnSpc>
                <a:spcPct val="160000"/>
              </a:lnSpc>
              <a:buNone/>
            </a:pPr>
            <a:r>
              <a:rPr lang="en-IN" sz="2000" b="1" dirty="0">
                <a:solidFill>
                  <a:srgbClr val="FF0000"/>
                </a:solidFill>
                <a:latin typeface="Arial" panose="020B0604020202020204" pitchFamily="34" charset="0"/>
                <a:cs typeface="Arial" panose="020B0604020202020204" pitchFamily="34" charset="0"/>
              </a:rPr>
              <a:t>PROBLEM </a:t>
            </a:r>
          </a:p>
          <a:p>
            <a:pPr>
              <a:lnSpc>
                <a:spcPct val="160000"/>
              </a:lnSpc>
            </a:pPr>
            <a:r>
              <a:rPr lang="en-IN" sz="2000" dirty="0">
                <a:effectLst/>
                <a:latin typeface="Arial" panose="020B0604020202020204" pitchFamily="34" charset="0"/>
                <a:ea typeface="Calibri" panose="020F0502020204030204" pitchFamily="34" charset="0"/>
                <a:cs typeface="Arial" panose="020B0604020202020204" pitchFamily="34" charset="0"/>
              </a:rPr>
              <a:t>It is impossible for the customers to be</a:t>
            </a:r>
            <a:r>
              <a:rPr lang="en-IN" sz="2000" dirty="0">
                <a:latin typeface="Arial" panose="020B0604020202020204" pitchFamily="34" charset="0"/>
                <a:ea typeface="Calibri" panose="020F0502020204030204" pitchFamily="34" charset="0"/>
                <a:cs typeface="Arial" panose="020B0604020202020204" pitchFamily="34" charset="0"/>
              </a:rPr>
              <a:t> aware of all the details of cars, such as the prices.</a:t>
            </a:r>
          </a:p>
          <a:p>
            <a:pPr>
              <a:lnSpc>
                <a:spcPct val="160000"/>
              </a:lnSpc>
            </a:pPr>
            <a:r>
              <a:rPr lang="en-IN" sz="2000" dirty="0">
                <a:latin typeface="Arial" panose="020B0604020202020204" pitchFamily="34" charset="0"/>
                <a:ea typeface="Calibri" panose="020F0502020204030204" pitchFamily="34" charset="0"/>
                <a:cs typeface="Arial" panose="020B0604020202020204" pitchFamily="34" charset="0"/>
              </a:rPr>
              <a:t>So, while selecting a car to purchase they are perplexed.</a:t>
            </a:r>
          </a:p>
          <a:p>
            <a:pPr>
              <a:lnSpc>
                <a:spcPct val="160000"/>
              </a:lnSpc>
            </a:pPr>
            <a:r>
              <a:rPr lang="en-IN" sz="2000" dirty="0">
                <a:effectLst/>
                <a:latin typeface="Arial" panose="020B0604020202020204" pitchFamily="34" charset="0"/>
                <a:ea typeface="Calibri" panose="020F0502020204030204" pitchFamily="34" charset="0"/>
                <a:cs typeface="Arial" panose="020B0604020202020204" pitchFamily="34" charset="0"/>
              </a:rPr>
              <a:t>As the </a:t>
            </a:r>
            <a:r>
              <a:rPr lang="en-IN" sz="2000" dirty="0">
                <a:latin typeface="Arial" panose="020B0604020202020204" pitchFamily="34" charset="0"/>
                <a:ea typeface="Calibri" panose="020F0502020204030204" pitchFamily="34" charset="0"/>
                <a:cs typeface="Arial" panose="020B0604020202020204" pitchFamily="34" charset="0"/>
              </a:rPr>
              <a:t>car selection is done keeping many factors in mind and one of the main factors is the </a:t>
            </a:r>
            <a:r>
              <a:rPr lang="en-IN" sz="2000" b="1" dirty="0">
                <a:latin typeface="Arial" panose="020B0604020202020204" pitchFamily="34" charset="0"/>
                <a:ea typeface="Calibri" panose="020F0502020204030204" pitchFamily="34" charset="0"/>
                <a:cs typeface="Arial" panose="020B0604020202020204" pitchFamily="34" charset="0"/>
              </a:rPr>
              <a:t>“Price”</a:t>
            </a:r>
            <a:r>
              <a:rPr lang="en-IN" sz="2000" dirty="0">
                <a:latin typeface="Arial" panose="020B0604020202020204" pitchFamily="34" charset="0"/>
                <a:ea typeface="Calibri" panose="020F0502020204030204" pitchFamily="34" charset="0"/>
                <a:cs typeface="Arial" panose="020B0604020202020204" pitchFamily="34" charset="0"/>
              </a:rPr>
              <a:t> of the car. </a:t>
            </a:r>
          </a:p>
          <a:p>
            <a:pPr>
              <a:lnSpc>
                <a:spcPct val="160000"/>
              </a:lnSpc>
            </a:pPr>
            <a:r>
              <a:rPr lang="en-IN" sz="2000" dirty="0">
                <a:effectLst/>
                <a:latin typeface="Arial" panose="020B0604020202020204" pitchFamily="34" charset="0"/>
                <a:ea typeface="Calibri" panose="020F0502020204030204" pitchFamily="34" charset="0"/>
                <a:cs typeface="Arial" panose="020B0604020202020204" pitchFamily="34" charset="0"/>
              </a:rPr>
              <a:t>It is </a:t>
            </a:r>
            <a:r>
              <a:rPr lang="en-IN" sz="2000" dirty="0">
                <a:latin typeface="Arial" panose="020B0604020202020204" pitchFamily="34" charset="0"/>
                <a:ea typeface="Calibri" panose="020F0502020204030204" pitchFamily="34" charset="0"/>
                <a:cs typeface="Arial" panose="020B0604020202020204" pitchFamily="34" charset="0"/>
              </a:rPr>
              <a:t>difficult to </a:t>
            </a:r>
            <a:r>
              <a:rPr lang="en-IN" sz="2000" dirty="0">
                <a:effectLst/>
                <a:latin typeface="Arial" panose="020B0604020202020204" pitchFamily="34" charset="0"/>
                <a:ea typeface="Calibri" panose="020F0502020204030204" pitchFamily="34" charset="0"/>
                <a:cs typeface="Arial" panose="020B0604020202020204" pitchFamily="34" charset="0"/>
              </a:rPr>
              <a:t>determine a car’s price and select the best features of the car.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4707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14000"/>
          </a:blip>
          <a:stretch>
            <a:fillRect/>
          </a:stretch>
        </a:blipFill>
        <a:effectLst/>
      </p:bgPr>
    </p:bg>
    <p:spTree>
      <p:nvGrpSpPr>
        <p:cNvPr id="1" name="">
          <a:extLst>
            <a:ext uri="{FF2B5EF4-FFF2-40B4-BE49-F238E27FC236}">
              <a16:creationId xmlns:a16="http://schemas.microsoft.com/office/drawing/2014/main" id="{606FA86C-0223-F7F5-6351-D6DB8F7B5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8324BF-204C-A438-6320-466B95115D3E}"/>
              </a:ext>
            </a:extLst>
          </p:cNvPr>
          <p:cNvSpPr>
            <a:spLocks noGrp="1"/>
          </p:cNvSpPr>
          <p:nvPr>
            <p:ph type="title"/>
          </p:nvPr>
        </p:nvSpPr>
        <p:spPr/>
        <p:txBody>
          <a:bodyPr/>
          <a:lstStyle/>
          <a:p>
            <a:pPr algn="ctr"/>
            <a:r>
              <a:rPr lang="en-US" b="1" dirty="0">
                <a:solidFill>
                  <a:srgbClr val="FF0000"/>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CBA2F0E3-B01C-68E2-92F1-A07131410A58}"/>
              </a:ext>
            </a:extLst>
          </p:cNvPr>
          <p:cNvSpPr>
            <a:spLocks noGrp="1"/>
          </p:cNvSpPr>
          <p:nvPr>
            <p:ph idx="1"/>
          </p:nvPr>
        </p:nvSpPr>
        <p:spPr/>
        <p:txBody>
          <a:bodyPr>
            <a:normAutofit/>
          </a:bodyPr>
          <a:lstStyle/>
          <a:p>
            <a:pPr marL="0" indent="0">
              <a:lnSpc>
                <a:spcPct val="160000"/>
              </a:lnSpc>
              <a:buNone/>
            </a:pPr>
            <a:r>
              <a:rPr lang="en-IN" sz="2000" b="1" dirty="0">
                <a:solidFill>
                  <a:srgbClr val="FF0000"/>
                </a:solidFill>
                <a:latin typeface="Arial" panose="020B0604020202020204" pitchFamily="34" charset="0"/>
                <a:cs typeface="Arial" panose="020B0604020202020204" pitchFamily="34" charset="0"/>
              </a:rPr>
              <a:t>AIM</a:t>
            </a:r>
          </a:p>
          <a:p>
            <a:pPr>
              <a:lnSpc>
                <a:spcPct val="160000"/>
              </a:lnSpc>
            </a:pPr>
            <a:r>
              <a:rPr lang="en-US" sz="2000" dirty="0">
                <a:latin typeface="Arial" panose="020B0604020202020204" pitchFamily="34" charset="0"/>
                <a:cs typeface="Arial" panose="020B0604020202020204" pitchFamily="34" charset="0"/>
              </a:rPr>
              <a:t>To help the customer purchase the cars based on their financial capability.</a:t>
            </a:r>
            <a:endParaRPr lang="en-IN" sz="2000" dirty="0">
              <a:latin typeface="Arial" panose="020B0604020202020204" pitchFamily="34" charset="0"/>
              <a:cs typeface="Arial" panose="020B0604020202020204" pitchFamily="34" charset="0"/>
            </a:endParaRPr>
          </a:p>
          <a:p>
            <a:pPr marL="0" indent="0">
              <a:lnSpc>
                <a:spcPct val="160000"/>
              </a:lnSpc>
              <a:buNone/>
            </a:pPr>
            <a:endParaRPr lang="en-IN" sz="2000" b="1" dirty="0">
              <a:solidFill>
                <a:srgbClr val="FF0000"/>
              </a:solidFill>
              <a:latin typeface="Arial" panose="020B0604020202020204" pitchFamily="34" charset="0"/>
              <a:cs typeface="Arial" panose="020B0604020202020204" pitchFamily="34" charset="0"/>
            </a:endParaRPr>
          </a:p>
          <a:p>
            <a:pPr marL="0" indent="0">
              <a:lnSpc>
                <a:spcPct val="160000"/>
              </a:lnSpc>
              <a:buNone/>
            </a:pPr>
            <a:r>
              <a:rPr lang="en-IN" sz="2000" b="1" dirty="0">
                <a:solidFill>
                  <a:srgbClr val="FF0000"/>
                </a:solidFill>
                <a:latin typeface="Arial" panose="020B0604020202020204" pitchFamily="34" charset="0"/>
                <a:cs typeface="Arial" panose="020B0604020202020204" pitchFamily="34" charset="0"/>
              </a:rPr>
              <a:t>OBJECTIVE</a:t>
            </a:r>
          </a:p>
          <a:p>
            <a:pPr>
              <a:lnSpc>
                <a:spcPct val="160000"/>
              </a:lnSpc>
            </a:pPr>
            <a:r>
              <a:rPr lang="en-US" sz="2200" dirty="0">
                <a:latin typeface="Arial" panose="020B0604020202020204" pitchFamily="34" charset="0"/>
                <a:cs typeface="Arial" panose="020B0604020202020204" pitchFamily="34" charset="0"/>
              </a:rPr>
              <a:t>To predict the car prices. </a:t>
            </a:r>
          </a:p>
        </p:txBody>
      </p:sp>
    </p:spTree>
    <p:extLst>
      <p:ext uri="{BB962C8B-B14F-4D97-AF65-F5344CB8AC3E}">
        <p14:creationId xmlns:p14="http://schemas.microsoft.com/office/powerpoint/2010/main" val="37361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F50A-11D9-7C22-EAE3-2D50F06064A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84BD7EF-2E50-881B-819A-68E5AFA473DD}"/>
              </a:ext>
            </a:extLst>
          </p:cNvPr>
          <p:cNvSpPr>
            <a:spLocks noGrp="1"/>
          </p:cNvSpPr>
          <p:nvPr>
            <p:ph type="title"/>
          </p:nvPr>
        </p:nvSpPr>
        <p:spPr>
          <a:xfrm>
            <a:off x="831850" y="1709738"/>
            <a:ext cx="10515600" cy="2223633"/>
          </a:xfrm>
        </p:spPr>
        <p:txBody>
          <a:bodyPr>
            <a:normAutofit/>
          </a:bodyPr>
          <a:lstStyle/>
          <a:p>
            <a:pPr algn="ctr"/>
            <a:r>
              <a:rPr lang="en-US" b="1" dirty="0">
                <a:solidFill>
                  <a:srgbClr val="FF0000"/>
                </a:solidFill>
                <a:latin typeface="Arial" panose="020B0604020202020204" pitchFamily="34" charset="0"/>
                <a:cs typeface="Arial" panose="020B0604020202020204" pitchFamily="34" charset="0"/>
              </a:rPr>
              <a:t>DATASET DESCRIPTION</a:t>
            </a:r>
          </a:p>
        </p:txBody>
      </p:sp>
      <p:sp>
        <p:nvSpPr>
          <p:cNvPr id="7" name="Hexagon 6">
            <a:extLst>
              <a:ext uri="{FF2B5EF4-FFF2-40B4-BE49-F238E27FC236}">
                <a16:creationId xmlns:a16="http://schemas.microsoft.com/office/drawing/2014/main" id="{B8458F94-4D25-7C54-21AA-A1096C501AD7}"/>
              </a:ext>
            </a:extLst>
          </p:cNvPr>
          <p:cNvSpPr/>
          <p:nvPr/>
        </p:nvSpPr>
        <p:spPr>
          <a:xfrm rot="16200000">
            <a:off x="1015814" y="3763338"/>
            <a:ext cx="835297" cy="790476"/>
          </a:xfrm>
          <a:prstGeom prst="hexagon">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ECDD7759-5B21-B653-BEC4-1167776E4811}"/>
              </a:ext>
            </a:extLst>
          </p:cNvPr>
          <p:cNvSpPr/>
          <p:nvPr/>
        </p:nvSpPr>
        <p:spPr>
          <a:xfrm rot="16200000">
            <a:off x="1348608" y="4661079"/>
            <a:ext cx="1476329" cy="1306621"/>
          </a:xfrm>
          <a:prstGeom prst="hexagon">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8546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1098</Words>
  <Application>Microsoft Office PowerPoint</Application>
  <PresentationFormat>Widescreen</PresentationFormat>
  <Paragraphs>133</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FINAL PROJECT CS 661 </vt:lpstr>
      <vt:lpstr>CAR PRICE PREDICTION</vt:lpstr>
      <vt:lpstr>Presented By:  Tejaswini Kandyala Manognya Raygir Nikhil Katakam Drona Gangarapu     </vt:lpstr>
      <vt:lpstr>AGENDA</vt:lpstr>
      <vt:lpstr>INTRODUCTION</vt:lpstr>
      <vt:lpstr>INTRODUCTION</vt:lpstr>
      <vt:lpstr>INTRODUCTION</vt:lpstr>
      <vt:lpstr>INTRODUCTION</vt:lpstr>
      <vt:lpstr>DATASET DESCRIPTION</vt:lpstr>
      <vt:lpstr>DATASET DESCRIPTION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MACHINE LEARNING MODEL DEVELOPMENT</vt:lpstr>
      <vt:lpstr>MACHINE LEARNING MODEL DEVELOPMENT</vt:lpstr>
      <vt:lpstr>MACHINE LEARNING MODEL DEVELOPMENT</vt:lpstr>
      <vt:lpstr>MACHINE LEARNING MODEL EVALUATION</vt:lpstr>
      <vt:lpstr>MACHINE LEARNING MODEL EVALUATION</vt:lpstr>
      <vt:lpstr>MACHINE LEARNING MODEL EVALUATION</vt:lpstr>
      <vt:lpstr>CONCLUSION</vt:lpstr>
      <vt:lpstr>CONCLUSION</vt:lpstr>
      <vt:lpstr>REFERENCES</vt:lpstr>
      <vt:lpstr>REFERENCES</vt:lpstr>
      <vt:lpstr>Any Questions?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Additional Assignment</dc:title>
  <dc:creator>LENOVO</dc:creator>
  <cp:lastModifiedBy>Adi aalokam</cp:lastModifiedBy>
  <cp:revision>137</cp:revision>
  <dcterms:created xsi:type="dcterms:W3CDTF">2024-02-08T11:13:00Z</dcterms:created>
  <dcterms:modified xsi:type="dcterms:W3CDTF">2024-05-06T18:37:18Z</dcterms:modified>
</cp:coreProperties>
</file>