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61" r:id="rId5"/>
    <p:sldId id="264" r:id="rId6"/>
    <p:sldId id="262" r:id="rId7"/>
    <p:sldId id="268" r:id="rId8"/>
    <p:sldId id="269" r:id="rId9"/>
    <p:sldId id="263" r:id="rId10"/>
    <p:sldId id="265" r:id="rId11"/>
    <p:sldId id="260"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68EA64-4507-4B46-9391-219C8B27CD5E}" v="4" dt="2024-05-07T02:14:47.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A06D84-5DB7-44B2-B0FC-0E9BF2C6544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174390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06D84-5DB7-44B2-B0FC-0E9BF2C6544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381036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06D84-5DB7-44B2-B0FC-0E9BF2C6544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949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06D84-5DB7-44B2-B0FC-0E9BF2C6544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2855324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06D84-5DB7-44B2-B0FC-0E9BF2C6544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7360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06D84-5DB7-44B2-B0FC-0E9BF2C6544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2134953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06D84-5DB7-44B2-B0FC-0E9BF2C6544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3759194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06D84-5DB7-44B2-B0FC-0E9BF2C6544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296424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06D84-5DB7-44B2-B0FC-0E9BF2C6544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255242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06D84-5DB7-44B2-B0FC-0E9BF2C6544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39790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A06D84-5DB7-44B2-B0FC-0E9BF2C6544D}"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396883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A06D84-5DB7-44B2-B0FC-0E9BF2C6544D}"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215604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A06D84-5DB7-44B2-B0FC-0E9BF2C6544D}"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1008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06D84-5DB7-44B2-B0FC-0E9BF2C6544D}"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395131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A06D84-5DB7-44B2-B0FC-0E9BF2C6544D}"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47B10-735C-4A20-B9C4-E98C0B0A9FED}" type="slidenum">
              <a:rPr lang="en-US" smtClean="0"/>
              <a:t>‹#›</a:t>
            </a:fld>
            <a:endParaRPr lang="en-US"/>
          </a:p>
        </p:txBody>
      </p:sp>
    </p:spTree>
    <p:extLst>
      <p:ext uri="{BB962C8B-B14F-4D97-AF65-F5344CB8AC3E}">
        <p14:creationId xmlns:p14="http://schemas.microsoft.com/office/powerpoint/2010/main" val="381985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47B10-735C-4A20-B9C4-E98C0B0A9FED}" type="slidenum">
              <a:rPr lang="en-US" smtClean="0"/>
              <a:t>‹#›</a:t>
            </a:fld>
            <a:endParaRPr lang="en-US"/>
          </a:p>
        </p:txBody>
      </p:sp>
      <p:sp>
        <p:nvSpPr>
          <p:cNvPr id="5" name="Date Placeholder 4"/>
          <p:cNvSpPr>
            <a:spLocks noGrp="1"/>
          </p:cNvSpPr>
          <p:nvPr>
            <p:ph type="dt" sz="half" idx="10"/>
          </p:nvPr>
        </p:nvSpPr>
        <p:spPr/>
        <p:txBody>
          <a:bodyPr/>
          <a:lstStyle/>
          <a:p>
            <a:fld id="{4FA06D84-5DB7-44B2-B0FC-0E9BF2C6544D}" type="datetimeFigureOut">
              <a:rPr lang="en-US" smtClean="0"/>
              <a:t>5/6/2024</a:t>
            </a:fld>
            <a:endParaRPr lang="en-US"/>
          </a:p>
        </p:txBody>
      </p:sp>
    </p:spTree>
    <p:extLst>
      <p:ext uri="{BB962C8B-B14F-4D97-AF65-F5344CB8AC3E}">
        <p14:creationId xmlns:p14="http://schemas.microsoft.com/office/powerpoint/2010/main" val="117691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06D84-5DB7-44B2-B0FC-0E9BF2C6544D}" type="datetimeFigureOut">
              <a:rPr lang="en-US" smtClean="0"/>
              <a:t>5/6/2024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B47B10-735C-4A20-B9C4-E98C0B0A9FED}" type="slidenum">
              <a:rPr lang="en-US" smtClean="0"/>
              <a:t>‹#›</a:t>
            </a:fld>
            <a:endParaRPr lang="en-US"/>
          </a:p>
        </p:txBody>
      </p:sp>
    </p:spTree>
    <p:extLst>
      <p:ext uri="{BB962C8B-B14F-4D97-AF65-F5344CB8AC3E}">
        <p14:creationId xmlns:p14="http://schemas.microsoft.com/office/powerpoint/2010/main" val="3778595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1078-D278-4DF8-2109-AD2FBF7B3BBE}"/>
              </a:ext>
            </a:extLst>
          </p:cNvPr>
          <p:cNvSpPr>
            <a:spLocks noGrp="1"/>
          </p:cNvSpPr>
          <p:nvPr>
            <p:ph type="ctrTitle"/>
          </p:nvPr>
        </p:nvSpPr>
        <p:spPr>
          <a:xfrm>
            <a:off x="6090445" y="609600"/>
            <a:ext cx="3183556" cy="1320800"/>
          </a:xfrm>
        </p:spPr>
        <p:txBody>
          <a:bodyPr vert="horz" lIns="91440" tIns="45720" rIns="91440" bIns="45720" rtlCol="0" anchor="ctr">
            <a:normAutofit/>
          </a:bodyPr>
          <a:lstStyle/>
          <a:p>
            <a:pPr algn="l"/>
            <a:r>
              <a:rPr lang="en-US" sz="3600" b="1"/>
              <a:t>Heart Disease Diagnosis</a:t>
            </a:r>
          </a:p>
        </p:txBody>
      </p:sp>
      <p:sp>
        <p:nvSpPr>
          <p:cNvPr id="3" name="Subtitle 2">
            <a:extLst>
              <a:ext uri="{FF2B5EF4-FFF2-40B4-BE49-F238E27FC236}">
                <a16:creationId xmlns:a16="http://schemas.microsoft.com/office/drawing/2014/main" id="{218E7FF7-A1D2-9E74-F6A3-8FE9FCCEF1C8}"/>
              </a:ext>
            </a:extLst>
          </p:cNvPr>
          <p:cNvSpPr>
            <a:spLocks noGrp="1"/>
          </p:cNvSpPr>
          <p:nvPr>
            <p:ph type="subTitle" idx="1"/>
          </p:nvPr>
        </p:nvSpPr>
        <p:spPr>
          <a:xfrm>
            <a:off x="6094410" y="2160589"/>
            <a:ext cx="3176589" cy="3880773"/>
          </a:xfrm>
        </p:spPr>
        <p:txBody>
          <a:bodyPr vert="horz" lIns="91440" tIns="45720" rIns="91440" bIns="45720" rtlCol="0">
            <a:normAutofit/>
          </a:bodyPr>
          <a:lstStyle/>
          <a:p>
            <a:pPr algn="l"/>
            <a:r>
              <a:rPr lang="en-US" dirty="0">
                <a:solidFill>
                  <a:schemeClr val="tx1">
                    <a:lumMod val="75000"/>
                    <a:lumOff val="25000"/>
                  </a:schemeClr>
                </a:solidFill>
              </a:rPr>
              <a:t>Team Members:</a:t>
            </a:r>
          </a:p>
          <a:p>
            <a:pPr algn="l">
              <a:buFont typeface="Wingdings 3" charset="2"/>
              <a:buChar char=""/>
            </a:pPr>
            <a:r>
              <a:rPr lang="en-US" dirty="0">
                <a:solidFill>
                  <a:schemeClr val="tx1">
                    <a:lumMod val="75000"/>
                    <a:lumOff val="25000"/>
                  </a:schemeClr>
                </a:solidFill>
              </a:rPr>
              <a:t>Tejaswini Kandyala</a:t>
            </a:r>
          </a:p>
          <a:p>
            <a:pPr algn="l">
              <a:buFont typeface="Wingdings 3" charset="2"/>
              <a:buChar char=""/>
            </a:pPr>
            <a:r>
              <a:rPr lang="en-US" b="0" i="0" dirty="0" err="1">
                <a:solidFill>
                  <a:srgbClr val="202122"/>
                </a:solidFill>
                <a:effectLst/>
                <a:latin typeface="Lato" panose="020F0502020204030203" pitchFamily="34" charset="0"/>
              </a:rPr>
              <a:t>Manognya</a:t>
            </a:r>
            <a:r>
              <a:rPr lang="en-US" b="0" i="0" dirty="0">
                <a:solidFill>
                  <a:srgbClr val="202122"/>
                </a:solidFill>
                <a:effectLst/>
                <a:latin typeface="Lato" panose="020F0502020204030203" pitchFamily="34" charset="0"/>
              </a:rPr>
              <a:t> </a:t>
            </a:r>
            <a:r>
              <a:rPr lang="en-US" b="0" i="0" dirty="0" err="1">
                <a:solidFill>
                  <a:srgbClr val="202122"/>
                </a:solidFill>
                <a:effectLst/>
                <a:latin typeface="Lato" panose="020F0502020204030203" pitchFamily="34" charset="0"/>
              </a:rPr>
              <a:t>Raygir</a:t>
            </a:r>
            <a:endParaRPr lang="en-US" b="0" i="0" dirty="0">
              <a:solidFill>
                <a:srgbClr val="202122"/>
              </a:solidFill>
              <a:effectLst/>
              <a:latin typeface="Lato" panose="020F0502020204030203" pitchFamily="34" charset="0"/>
            </a:endParaRPr>
          </a:p>
          <a:p>
            <a:pPr algn="l">
              <a:buFont typeface="Wingdings 3" charset="2"/>
              <a:buChar char=""/>
            </a:pPr>
            <a:r>
              <a:rPr lang="en-US" b="0" i="0" dirty="0">
                <a:solidFill>
                  <a:srgbClr val="202122"/>
                </a:solidFill>
                <a:effectLst/>
                <a:latin typeface="Lato" panose="020F0502020204030203" pitchFamily="34" charset="0"/>
              </a:rPr>
              <a:t>Nikhil </a:t>
            </a:r>
            <a:r>
              <a:rPr lang="en-US" b="0" i="0" dirty="0" err="1">
                <a:solidFill>
                  <a:srgbClr val="202122"/>
                </a:solidFill>
                <a:effectLst/>
                <a:latin typeface="Lato" panose="020F0502020204030203" pitchFamily="34" charset="0"/>
              </a:rPr>
              <a:t>Katakam</a:t>
            </a:r>
            <a:endParaRPr lang="en-US" dirty="0">
              <a:solidFill>
                <a:srgbClr val="202122"/>
              </a:solidFill>
              <a:latin typeface="Lato" panose="020F0502020204030203" pitchFamily="34" charset="0"/>
            </a:endParaRPr>
          </a:p>
          <a:p>
            <a:pPr algn="l">
              <a:buFont typeface="Wingdings 3" charset="2"/>
              <a:buChar char=""/>
            </a:pPr>
            <a:r>
              <a:rPr lang="en-US" dirty="0">
                <a:solidFill>
                  <a:srgbClr val="202122"/>
                </a:solidFill>
                <a:latin typeface="Lato" panose="020F0502020204030203" pitchFamily="34" charset="0"/>
              </a:rPr>
              <a:t>Drona</a:t>
            </a:r>
          </a:p>
          <a:p>
            <a:pPr algn="l">
              <a:buFont typeface="Wingdings 3" charset="2"/>
              <a:buChar char=""/>
            </a:pPr>
            <a:endParaRPr lang="en-US" dirty="0">
              <a:solidFill>
                <a:schemeClr val="tx1">
                  <a:lumMod val="75000"/>
                  <a:lumOff val="25000"/>
                </a:schemeClr>
              </a:solidFill>
            </a:endParaRPr>
          </a:p>
        </p:txBody>
      </p:sp>
      <p:pic>
        <p:nvPicPr>
          <p:cNvPr id="5" name="Picture 4" descr="A human heart with many organs&#10;&#10;Description automatically generated with medium confidence">
            <a:extLst>
              <a:ext uri="{FF2B5EF4-FFF2-40B4-BE49-F238E27FC236}">
                <a16:creationId xmlns:a16="http://schemas.microsoft.com/office/drawing/2014/main" id="{F219B5BA-A47D-72BD-7EA2-1E8E11C36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14" y="891686"/>
            <a:ext cx="5062993" cy="5062993"/>
          </a:xfrm>
          <a:prstGeom prst="rect">
            <a:avLst/>
          </a:prstGeom>
        </p:spPr>
      </p:pic>
    </p:spTree>
    <p:extLst>
      <p:ext uri="{BB962C8B-B14F-4D97-AF65-F5344CB8AC3E}">
        <p14:creationId xmlns:p14="http://schemas.microsoft.com/office/powerpoint/2010/main" val="134561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F13A-BC19-9C97-27D9-390AF2B61E78}"/>
              </a:ext>
            </a:extLst>
          </p:cNvPr>
          <p:cNvSpPr>
            <a:spLocks noGrp="1"/>
          </p:cNvSpPr>
          <p:nvPr>
            <p:ph type="title"/>
          </p:nvPr>
        </p:nvSpPr>
        <p:spPr>
          <a:xfrm>
            <a:off x="1043950" y="1179151"/>
            <a:ext cx="3300646" cy="4463889"/>
          </a:xfrm>
        </p:spPr>
        <p:txBody>
          <a:bodyPr anchor="ctr">
            <a:normAutofit/>
          </a:bodyPr>
          <a:lstStyle/>
          <a:p>
            <a:r>
              <a:rPr lang="en-US"/>
              <a:t>Future Work</a:t>
            </a:r>
            <a:endParaRPr lang="en-US" dirty="0"/>
          </a:p>
        </p:txBody>
      </p:sp>
      <p:sp>
        <p:nvSpPr>
          <p:cNvPr id="3" name="Content Placeholder 2">
            <a:extLst>
              <a:ext uri="{FF2B5EF4-FFF2-40B4-BE49-F238E27FC236}">
                <a16:creationId xmlns:a16="http://schemas.microsoft.com/office/drawing/2014/main" id="{5BAE3E35-3448-BCDD-4357-1EC03D1545A8}"/>
              </a:ext>
            </a:extLst>
          </p:cNvPr>
          <p:cNvSpPr>
            <a:spLocks noGrp="1"/>
          </p:cNvSpPr>
          <p:nvPr>
            <p:ph idx="1"/>
          </p:nvPr>
        </p:nvSpPr>
        <p:spPr>
          <a:xfrm>
            <a:off x="4978918" y="1109145"/>
            <a:ext cx="6341016" cy="4603900"/>
          </a:xfrm>
        </p:spPr>
        <p:txBody>
          <a:bodyPr anchor="ctr">
            <a:normAutofit/>
          </a:bodyPr>
          <a:lstStyle/>
          <a:p>
            <a:r>
              <a:rPr lang="en-US" dirty="0"/>
              <a:t>The utilization of KNN algorithm and SVM in heart disease prediction offers significant potential for improving accuracy. By implementing strategies such as addressing data imbalance, we can enhance the reliability of this algorithm in healthcare. Moving forward, further research should focus on exploring additional techniques and integrating advanced machine learning approaches to enhance the prediction accuracy and preventive measures for heart disease.</a:t>
            </a:r>
          </a:p>
        </p:txBody>
      </p:sp>
    </p:spTree>
    <p:extLst>
      <p:ext uri="{BB962C8B-B14F-4D97-AF65-F5344CB8AC3E}">
        <p14:creationId xmlns:p14="http://schemas.microsoft.com/office/powerpoint/2010/main" val="26086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ethoscope formed in a heart">
            <a:extLst>
              <a:ext uri="{FF2B5EF4-FFF2-40B4-BE49-F238E27FC236}">
                <a16:creationId xmlns:a16="http://schemas.microsoft.com/office/drawing/2014/main" id="{1911C739-F106-6E4E-0509-A411778E54A1}"/>
              </a:ext>
            </a:extLst>
          </p:cNvPr>
          <p:cNvPicPr>
            <a:picLocks noChangeAspect="1"/>
          </p:cNvPicPr>
          <p:nvPr/>
        </p:nvPicPr>
        <p:blipFill rotWithShape="1">
          <a:blip r:embed="rId2">
            <a:duotone>
              <a:schemeClr val="bg2">
                <a:shade val="45000"/>
                <a:satMod val="135000"/>
              </a:schemeClr>
              <a:prstClr val="white"/>
            </a:duotone>
            <a:alphaModFix amt="25000"/>
          </a:blip>
          <a:srcRect t="197" b="12594"/>
          <a:stretch/>
        </p:blipFill>
        <p:spPr>
          <a:xfrm>
            <a:off x="1" y="10"/>
            <a:ext cx="12191999" cy="6857990"/>
          </a:xfrm>
          <a:prstGeom prst="rect">
            <a:avLst/>
          </a:prstGeom>
        </p:spPr>
      </p:pic>
      <p:sp>
        <p:nvSpPr>
          <p:cNvPr id="2" name="Title 1">
            <a:extLst>
              <a:ext uri="{FF2B5EF4-FFF2-40B4-BE49-F238E27FC236}">
                <a16:creationId xmlns:a16="http://schemas.microsoft.com/office/drawing/2014/main" id="{F36C6747-8E53-A0C0-2774-087577573C71}"/>
              </a:ext>
            </a:extLst>
          </p:cNvPr>
          <p:cNvSpPr>
            <a:spLocks noGrp="1"/>
          </p:cNvSpPr>
          <p:nvPr>
            <p:ph type="title"/>
          </p:nvPr>
        </p:nvSpPr>
        <p:spPr/>
        <p:txBody>
          <a:bodyPr>
            <a:normAutofit/>
          </a:bodyPr>
          <a:lstStyle/>
          <a:p>
            <a:r>
              <a:rPr lang="en-US" b="1" dirty="0"/>
              <a:t>Conclusion:</a:t>
            </a:r>
          </a:p>
        </p:txBody>
      </p:sp>
      <p:sp>
        <p:nvSpPr>
          <p:cNvPr id="3" name="Content Placeholder 2">
            <a:extLst>
              <a:ext uri="{FF2B5EF4-FFF2-40B4-BE49-F238E27FC236}">
                <a16:creationId xmlns:a16="http://schemas.microsoft.com/office/drawing/2014/main" id="{EE73608F-22B5-D90A-7444-A51536AD7D7F}"/>
              </a:ext>
            </a:extLst>
          </p:cNvPr>
          <p:cNvSpPr>
            <a:spLocks noGrp="1"/>
          </p:cNvSpPr>
          <p:nvPr>
            <p:ph idx="1"/>
          </p:nvPr>
        </p:nvSpPr>
        <p:spPr/>
        <p:txBody>
          <a:bodyPr>
            <a:normAutofit/>
          </a:bodyPr>
          <a:lstStyle/>
          <a:p>
            <a:pPr marL="0" indent="0">
              <a:buNone/>
            </a:pPr>
            <a:r>
              <a:rPr lang="en-US">
                <a:effectLst/>
                <a:latin typeface="Calibri" panose="020F0502020204030204" pitchFamily="34" charset="0"/>
                <a:ea typeface="Calibri" panose="020F0502020204030204" pitchFamily="34" charset="0"/>
                <a:cs typeface="Times New Roman" panose="02020603050405020304" pitchFamily="18" charset="0"/>
              </a:rPr>
              <a:t> The project successfully implemented machine learning algorithms for heart disease prediction, achieving notable accuracy rates. By identifying significant features, the model provides valuable insights for early diagnosis and preventive care. </a:t>
            </a:r>
            <a:endParaRPr lang="en-US"/>
          </a:p>
        </p:txBody>
      </p:sp>
    </p:spTree>
    <p:extLst>
      <p:ext uri="{BB962C8B-B14F-4D97-AF65-F5344CB8AC3E}">
        <p14:creationId xmlns:p14="http://schemas.microsoft.com/office/powerpoint/2010/main" val="291628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121C-745B-D3BA-92A6-8F8E7345E015}"/>
              </a:ext>
            </a:extLst>
          </p:cNvPr>
          <p:cNvSpPr>
            <a:spLocks noGrp="1"/>
          </p:cNvSpPr>
          <p:nvPr>
            <p:ph type="title"/>
          </p:nvPr>
        </p:nvSpPr>
        <p:spPr>
          <a:xfrm>
            <a:off x="5536734" y="609600"/>
            <a:ext cx="3737268" cy="1320800"/>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FC7712FE-B255-38B1-9DE8-051AFD683510}"/>
              </a:ext>
            </a:extLst>
          </p:cNvPr>
          <p:cNvSpPr>
            <a:spLocks noGrp="1"/>
          </p:cNvSpPr>
          <p:nvPr>
            <p:ph idx="1"/>
          </p:nvPr>
        </p:nvSpPr>
        <p:spPr>
          <a:xfrm>
            <a:off x="5209563" y="2160589"/>
            <a:ext cx="4064439" cy="3880773"/>
          </a:xfrm>
        </p:spPr>
        <p:txBody>
          <a:bodyPr>
            <a:normAutofit/>
          </a:bodyPr>
          <a:lstStyle/>
          <a:p>
            <a:pPr marL="0" marR="0">
              <a:lnSpc>
                <a:spcPct val="90000"/>
              </a:lnSpc>
              <a:spcBef>
                <a:spcPts val="0"/>
              </a:spcBef>
              <a:spcAft>
                <a:spcPts val="0"/>
              </a:spcAft>
            </a:pPr>
            <a:r>
              <a:rPr lang="en-US" sz="1100" b="1">
                <a:effectLst/>
                <a:latin typeface="Calibri" panose="020F0502020204030204" pitchFamily="34" charset="0"/>
                <a:ea typeface="Consolas" panose="020B0609020204030204" pitchFamily="49" charset="0"/>
                <a:cs typeface="Calibri" panose="020F0502020204030204" pitchFamily="34" charset="0"/>
              </a:rPr>
              <a:t>* </a:t>
            </a:r>
            <a:r>
              <a:rPr lang="en-US" sz="1100" err="1">
                <a:effectLst/>
                <a:latin typeface="Calibri" panose="020F0502020204030204" pitchFamily="34" charset="0"/>
                <a:ea typeface="Consolas" panose="020B0609020204030204" pitchFamily="49" charset="0"/>
                <a:cs typeface="Calibri" panose="020F0502020204030204" pitchFamily="34" charset="0"/>
              </a:rPr>
              <a:t>Yanwei</a:t>
            </a:r>
            <a:r>
              <a:rPr lang="en-US" sz="1100">
                <a:effectLst/>
                <a:latin typeface="Calibri" panose="020F0502020204030204" pitchFamily="34" charset="0"/>
                <a:ea typeface="Consolas" panose="020B0609020204030204" pitchFamily="49" charset="0"/>
                <a:cs typeface="Calibri" panose="020F0502020204030204" pitchFamily="34" charset="0"/>
              </a:rPr>
              <a:t> Xing, Jie Wang and </a:t>
            </a:r>
            <a:r>
              <a:rPr lang="en-US" sz="1100" err="1">
                <a:effectLst/>
                <a:latin typeface="Calibri" panose="020F0502020204030204" pitchFamily="34" charset="0"/>
                <a:ea typeface="Consolas" panose="020B0609020204030204" pitchFamily="49" charset="0"/>
                <a:cs typeface="Calibri" panose="020F0502020204030204" pitchFamily="34" charset="0"/>
              </a:rPr>
              <a:t>Zhihong</a:t>
            </a:r>
            <a:r>
              <a:rPr lang="en-US" sz="1100">
                <a:effectLst/>
                <a:latin typeface="Calibri" panose="020F0502020204030204" pitchFamily="34" charset="0"/>
                <a:ea typeface="Consolas" panose="020B0609020204030204" pitchFamily="49" charset="0"/>
                <a:cs typeface="Calibri" panose="020F0502020204030204" pitchFamily="34" charset="0"/>
              </a:rPr>
              <a:t> Zhao </a:t>
            </a:r>
            <a:r>
              <a:rPr lang="en-US" sz="1100" err="1">
                <a:effectLst/>
                <a:latin typeface="Calibri" panose="020F0502020204030204" pitchFamily="34" charset="0"/>
                <a:ea typeface="Consolas" panose="020B0609020204030204" pitchFamily="49" charset="0"/>
                <a:cs typeface="Calibri" panose="020F0502020204030204" pitchFamily="34" charset="0"/>
              </a:rPr>
              <a:t>Yonghong</a:t>
            </a:r>
            <a:r>
              <a:rPr lang="en-US" sz="1100">
                <a:effectLst/>
                <a:latin typeface="Calibri" panose="020F0502020204030204" pitchFamily="34" charset="0"/>
                <a:ea typeface="Consolas" panose="020B0609020204030204" pitchFamily="49" charset="0"/>
                <a:cs typeface="Calibri" panose="020F0502020204030204" pitchFamily="34" charset="0"/>
              </a:rPr>
              <a:t> Gao 2007 “Combination data mining methods with new medical data to predicting outcome of Coronary Heart Disease” Convergence Information Technology, 2007. International Conference November 2007, pp 868-872.</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0"/>
              </a:spcAft>
              <a:buNone/>
            </a:pPr>
            <a:r>
              <a:rPr lang="en-US" sz="1100">
                <a:effectLst/>
                <a:latin typeface="Calibri" panose="020F0502020204030204" pitchFamily="34" charset="0"/>
                <a:ea typeface="Consolas" panose="020B0609020204030204" pitchFamily="49"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0"/>
              </a:spcAft>
            </a:pPr>
            <a:r>
              <a:rPr lang="en-US" sz="1100">
                <a:effectLst/>
                <a:latin typeface="Calibri" panose="020F0502020204030204" pitchFamily="34" charset="0"/>
                <a:ea typeface="Consolas" panose="020B0609020204030204" pitchFamily="49" charset="0"/>
                <a:cs typeface="Calibri" panose="020F0502020204030204" pitchFamily="34" charset="0"/>
              </a:rPr>
              <a:t>*</a:t>
            </a:r>
            <a:r>
              <a:rPr lang="en-US" sz="1100" err="1">
                <a:effectLst/>
                <a:latin typeface="Calibri" panose="020F0502020204030204" pitchFamily="34" charset="0"/>
                <a:ea typeface="Consolas" panose="020B0609020204030204" pitchFamily="49" charset="0"/>
                <a:cs typeface="Calibri" panose="020F0502020204030204" pitchFamily="34" charset="0"/>
              </a:rPr>
              <a:t>Jianxin</a:t>
            </a:r>
            <a:r>
              <a:rPr lang="en-US" sz="1100">
                <a:effectLst/>
                <a:latin typeface="Calibri" panose="020F0502020204030204" pitchFamily="34" charset="0"/>
                <a:ea typeface="Consolas" panose="020B0609020204030204" pitchFamily="49" charset="0"/>
                <a:cs typeface="Calibri" panose="020F0502020204030204" pitchFamily="34" charset="0"/>
              </a:rPr>
              <a:t> Chen, Guangcheng Xi, </a:t>
            </a:r>
            <a:r>
              <a:rPr lang="en-US" sz="1100" err="1">
                <a:effectLst/>
                <a:latin typeface="Calibri" panose="020F0502020204030204" pitchFamily="34" charset="0"/>
                <a:ea typeface="Consolas" panose="020B0609020204030204" pitchFamily="49" charset="0"/>
                <a:cs typeface="Calibri" panose="020F0502020204030204" pitchFamily="34" charset="0"/>
              </a:rPr>
              <a:t>Yanwei</a:t>
            </a:r>
            <a:r>
              <a:rPr lang="en-US" sz="1100">
                <a:effectLst/>
                <a:latin typeface="Calibri" panose="020F0502020204030204" pitchFamily="34" charset="0"/>
                <a:ea typeface="Consolas" panose="020B0609020204030204" pitchFamily="49" charset="0"/>
                <a:cs typeface="Calibri" panose="020F0502020204030204" pitchFamily="34" charset="0"/>
              </a:rPr>
              <a:t> Xing, Jing Chen, and Jie Wang 2007 “Predicting Syndrome by NEI</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0"/>
              </a:spcAft>
              <a:buNone/>
            </a:pPr>
            <a:r>
              <a:rPr lang="en-US" sz="1100">
                <a:effectLst/>
                <a:latin typeface="Calibri" panose="020F0502020204030204" pitchFamily="34" charset="0"/>
                <a:ea typeface="Consolas" panose="020B0609020204030204" pitchFamily="49" charset="0"/>
                <a:cs typeface="Calibri" panose="020F0502020204030204" pitchFamily="34" charset="0"/>
              </a:rPr>
              <a:t>Specifications: A Comparison of Five Data Mining Algorithms in Coronary Heart Disease” Life System Modeling and Simulation Lecture Notes in Computer Science, pp 129-135.</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0"/>
              </a:spcAft>
              <a:buNone/>
            </a:pPr>
            <a:r>
              <a:rPr lang="en-US" sz="1100">
                <a:effectLst/>
                <a:latin typeface="Calibri" panose="020F0502020204030204" pitchFamily="34" charset="0"/>
                <a:ea typeface="Consolas" panose="020B0609020204030204" pitchFamily="49"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0"/>
              </a:spcAft>
            </a:pPr>
            <a:r>
              <a:rPr lang="en-US" sz="1100">
                <a:effectLst/>
                <a:latin typeface="Calibri" panose="020F0502020204030204" pitchFamily="34" charset="0"/>
                <a:ea typeface="Consolas" panose="020B0609020204030204" pitchFamily="49" charset="0"/>
                <a:cs typeface="Calibri" panose="020F0502020204030204" pitchFamily="34" charset="0"/>
              </a:rPr>
              <a:t>*</a:t>
            </a:r>
            <a:r>
              <a:rPr lang="en-US" sz="1100">
                <a:effectLst/>
                <a:latin typeface="Calibri" panose="020F0502020204030204" pitchFamily="34" charset="0"/>
                <a:ea typeface="Calibri" panose="020F0502020204030204" pitchFamily="34" charset="0"/>
                <a:cs typeface="Arial" panose="020B0604020202020204" pitchFamily="34" charset="0"/>
              </a:rPr>
              <a:t> </a:t>
            </a:r>
            <a:r>
              <a:rPr lang="en-US" sz="1100">
                <a:effectLst/>
                <a:latin typeface="Calibri" panose="020F0502020204030204" pitchFamily="34" charset="0"/>
                <a:ea typeface="Consolas" panose="020B0609020204030204" pitchFamily="49" charset="0"/>
                <a:cs typeface="Calibri" panose="020F0502020204030204" pitchFamily="34" charset="0"/>
              </a:rPr>
              <a:t>Seema </a:t>
            </a:r>
            <a:r>
              <a:rPr lang="en-US" sz="1100" err="1">
                <a:effectLst/>
                <a:latin typeface="Calibri" panose="020F0502020204030204" pitchFamily="34" charset="0"/>
                <a:ea typeface="Consolas" panose="020B0609020204030204" pitchFamily="49" charset="0"/>
                <a:cs typeface="Calibri" panose="020F0502020204030204" pitchFamily="34" charset="0"/>
              </a:rPr>
              <a:t>K,Bomare</a:t>
            </a:r>
            <a:r>
              <a:rPr lang="en-US" sz="1100">
                <a:effectLst/>
                <a:latin typeface="Calibri" panose="020F0502020204030204" pitchFamily="34" charset="0"/>
                <a:ea typeface="Consolas" panose="020B0609020204030204" pitchFamily="49" charset="0"/>
                <a:cs typeface="Calibri" panose="020F0502020204030204" pitchFamily="34" charset="0"/>
              </a:rPr>
              <a:t> </a:t>
            </a:r>
            <a:r>
              <a:rPr lang="en-US" sz="1100" err="1">
                <a:effectLst/>
                <a:latin typeface="Calibri" panose="020F0502020204030204" pitchFamily="34" charset="0"/>
                <a:ea typeface="Consolas" panose="020B0609020204030204" pitchFamily="49" charset="0"/>
                <a:cs typeface="Calibri" panose="020F0502020204030204" pitchFamily="34" charset="0"/>
              </a:rPr>
              <a:t>DS,Vaishnavi</a:t>
            </a:r>
            <a:r>
              <a:rPr lang="en-US" sz="1100">
                <a:effectLst/>
                <a:latin typeface="Calibri" panose="020F0502020204030204" pitchFamily="34" charset="0"/>
                <a:ea typeface="Consolas" panose="020B0609020204030204" pitchFamily="49" charset="0"/>
                <a:cs typeface="Calibri" panose="020F0502020204030204" pitchFamily="34" charset="0"/>
              </a:rPr>
              <a:t> N. Heart disease prediction using KNN based handwritten text. AISC 2016; 49-56.</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0"/>
              </a:spcAft>
              <a:buNone/>
            </a:pPr>
            <a:r>
              <a:rPr lang="en-US" sz="1100">
                <a:effectLst/>
                <a:latin typeface="Calibri" panose="020F0502020204030204" pitchFamily="34" charset="0"/>
                <a:ea typeface="Consolas" panose="020B0609020204030204" pitchFamily="49"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0"/>
              </a:spcAft>
            </a:pPr>
            <a:r>
              <a:rPr lang="en-US" sz="1100">
                <a:effectLst/>
                <a:latin typeface="Calibri" panose="020F0502020204030204" pitchFamily="34" charset="0"/>
                <a:ea typeface="Consolas" panose="020B0609020204030204" pitchFamily="49" charset="0"/>
                <a:cs typeface="Calibri" panose="020F0502020204030204" pitchFamily="34" charset="0"/>
              </a:rPr>
              <a:t>* Diagnosis and prediction of Heart Disease and Blood Pressure along with other attributes using the aid of neural networks- R. Subramanian</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0"/>
              </a:spcAft>
              <a:buNone/>
            </a:pPr>
            <a:r>
              <a:rPr lang="en-US" sz="1100">
                <a:effectLst/>
                <a:latin typeface="Calibri" panose="020F0502020204030204" pitchFamily="34" charset="0"/>
                <a:ea typeface="Consolas" panose="020B0609020204030204" pitchFamily="49"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0"/>
              </a:spcAft>
            </a:pPr>
            <a:r>
              <a:rPr lang="en-US" sz="1100">
                <a:effectLst/>
                <a:latin typeface="Calibri" panose="020F0502020204030204" pitchFamily="34" charset="0"/>
                <a:ea typeface="Consolas" panose="020B0609020204030204" pitchFamily="49" charset="0"/>
                <a:cs typeface="Calibri" panose="020F0502020204030204" pitchFamily="34" charset="0"/>
              </a:rPr>
              <a:t>*</a:t>
            </a:r>
            <a:r>
              <a:rPr lang="en-US" sz="1100">
                <a:effectLst/>
                <a:latin typeface="Calibri" panose="020F0502020204030204" pitchFamily="34" charset="0"/>
                <a:ea typeface="Calibri" panose="020F0502020204030204" pitchFamily="34" charset="0"/>
                <a:cs typeface="Arial" panose="020B0604020202020204" pitchFamily="34" charset="0"/>
              </a:rPr>
              <a:t> </a:t>
            </a:r>
            <a:r>
              <a:rPr lang="en-US" sz="1100">
                <a:effectLst/>
                <a:latin typeface="Calibri" panose="020F0502020204030204" pitchFamily="34" charset="0"/>
                <a:ea typeface="Consolas" panose="020B0609020204030204" pitchFamily="49" charset="0"/>
                <a:cs typeface="Calibri" panose="020F0502020204030204" pitchFamily="34" charset="0"/>
              </a:rPr>
              <a:t>Jabbar </a:t>
            </a:r>
            <a:r>
              <a:rPr lang="en-US" sz="1100" err="1">
                <a:effectLst/>
                <a:latin typeface="Calibri" panose="020F0502020204030204" pitchFamily="34" charset="0"/>
                <a:ea typeface="Consolas" panose="020B0609020204030204" pitchFamily="49" charset="0"/>
                <a:cs typeface="Calibri" panose="020F0502020204030204" pitchFamily="34" charset="0"/>
              </a:rPr>
              <a:t>MA,Deekshatulu</a:t>
            </a:r>
            <a:r>
              <a:rPr lang="en-US" sz="1100">
                <a:effectLst/>
                <a:latin typeface="Calibri" panose="020F0502020204030204" pitchFamily="34" charset="0"/>
                <a:ea typeface="Consolas" panose="020B0609020204030204" pitchFamily="49" charset="0"/>
                <a:cs typeface="Calibri" panose="020F0502020204030204" pitchFamily="34" charset="0"/>
              </a:rPr>
              <a:t> </a:t>
            </a:r>
            <a:r>
              <a:rPr lang="en-US" sz="1100" err="1">
                <a:effectLst/>
                <a:latin typeface="Calibri" panose="020F0502020204030204" pitchFamily="34" charset="0"/>
                <a:ea typeface="Consolas" panose="020B0609020204030204" pitchFamily="49" charset="0"/>
                <a:cs typeface="Calibri" panose="020F0502020204030204" pitchFamily="34" charset="0"/>
              </a:rPr>
              <a:t>BL,Priti</a:t>
            </a:r>
            <a:r>
              <a:rPr lang="en-US" sz="1100">
                <a:effectLst/>
                <a:latin typeface="Calibri" panose="020F0502020204030204" pitchFamily="34" charset="0"/>
                <a:ea typeface="Consolas" panose="020B0609020204030204" pitchFamily="49" charset="0"/>
                <a:cs typeface="Calibri" panose="020F0502020204030204" pitchFamily="34" charset="0"/>
              </a:rPr>
              <a:t> </a:t>
            </a:r>
            <a:r>
              <a:rPr lang="en-US" sz="1100" err="1">
                <a:effectLst/>
                <a:latin typeface="Calibri" panose="020F0502020204030204" pitchFamily="34" charset="0"/>
                <a:ea typeface="Consolas" panose="020B0609020204030204" pitchFamily="49" charset="0"/>
                <a:cs typeface="Calibri" panose="020F0502020204030204" pitchFamily="34" charset="0"/>
              </a:rPr>
              <a:t>C.Heart</a:t>
            </a:r>
            <a:r>
              <a:rPr lang="en-US" sz="1100">
                <a:effectLst/>
                <a:latin typeface="Calibri" panose="020F0502020204030204" pitchFamily="34" charset="0"/>
                <a:ea typeface="Consolas" panose="020B0609020204030204" pitchFamily="49" charset="0"/>
                <a:cs typeface="Calibri" panose="020F0502020204030204" pitchFamily="34" charset="0"/>
              </a:rPr>
              <a:t> disease classification using nearest neighbor classifier with feature subset selection. Annals Computer Science 2013.</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90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US" sz="1100"/>
          </a:p>
        </p:txBody>
      </p:sp>
      <p:pic>
        <p:nvPicPr>
          <p:cNvPr id="27" name="Picture 26" descr="Stethoscope">
            <a:extLst>
              <a:ext uri="{FF2B5EF4-FFF2-40B4-BE49-F238E27FC236}">
                <a16:creationId xmlns:a16="http://schemas.microsoft.com/office/drawing/2014/main" id="{0F93A0B9-F467-1C75-40FA-E48A486416D9}"/>
              </a:ext>
            </a:extLst>
          </p:cNvPr>
          <p:cNvPicPr>
            <a:picLocks noChangeAspect="1"/>
          </p:cNvPicPr>
          <p:nvPr/>
        </p:nvPicPr>
        <p:blipFill rotWithShape="1">
          <a:blip r:embed="rId2"/>
          <a:srcRect l="26509" r="20981"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86798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48445C-FC49-E176-E003-A85638A91397}"/>
              </a:ext>
            </a:extLst>
          </p:cNvPr>
          <p:cNvPicPr>
            <a:picLocks noChangeAspect="1"/>
          </p:cNvPicPr>
          <p:nvPr/>
        </p:nvPicPr>
        <p:blipFill rotWithShape="1">
          <a:blip r:embed="rId2">
            <a:duotone>
              <a:prstClr val="black"/>
              <a:prstClr val="white"/>
            </a:duotone>
          </a:blip>
          <a:srcRect l="20731" r="17489" b="2"/>
          <a:stretch/>
        </p:blipFill>
        <p:spPr>
          <a:xfrm>
            <a:off x="5097780" y="-1"/>
            <a:ext cx="7091044" cy="6858001"/>
          </a:xfrm>
          <a:custGeom>
            <a:avLst/>
            <a:gdLst/>
            <a:ahLst/>
            <a:cxnLst/>
            <a:rect l="l" t="t" r="r" b="b"/>
            <a:pathLst>
              <a:path w="7091044" h="6858001">
                <a:moveTo>
                  <a:pt x="405750" y="0"/>
                </a:moveTo>
                <a:lnTo>
                  <a:pt x="7091044" y="0"/>
                </a:lnTo>
                <a:lnTo>
                  <a:pt x="7091044" y="6858001"/>
                </a:lnTo>
                <a:lnTo>
                  <a:pt x="53572" y="6858001"/>
                </a:lnTo>
                <a:lnTo>
                  <a:pt x="1828991" y="4521201"/>
                </a:lnTo>
                <a:close/>
                <a:moveTo>
                  <a:pt x="0" y="0"/>
                </a:moveTo>
                <a:lnTo>
                  <a:pt x="405750" y="0"/>
                </a:lnTo>
                <a:lnTo>
                  <a:pt x="0" y="434"/>
                </a:lnTo>
                <a:close/>
              </a:path>
            </a:pathLst>
          </a:custGeom>
        </p:spPr>
      </p:pic>
      <p:sp>
        <p:nvSpPr>
          <p:cNvPr id="2" name="Title 1">
            <a:extLst>
              <a:ext uri="{FF2B5EF4-FFF2-40B4-BE49-F238E27FC236}">
                <a16:creationId xmlns:a16="http://schemas.microsoft.com/office/drawing/2014/main" id="{0174296B-87BB-43C9-82B8-059CBBDAC599}"/>
              </a:ext>
            </a:extLst>
          </p:cNvPr>
          <p:cNvSpPr>
            <a:spLocks noGrp="1"/>
          </p:cNvSpPr>
          <p:nvPr>
            <p:ph type="ctrTitle"/>
          </p:nvPr>
        </p:nvSpPr>
        <p:spPr>
          <a:xfrm>
            <a:off x="668866" y="1678666"/>
            <a:ext cx="5123515" cy="2369093"/>
          </a:xfrm>
        </p:spPr>
        <p:txBody>
          <a:bodyPr>
            <a:normAutofit/>
          </a:bodyPr>
          <a:lstStyle/>
          <a:p>
            <a:r>
              <a:rPr lang="en-US" sz="4800" dirty="0"/>
              <a:t>Thank you</a:t>
            </a:r>
          </a:p>
        </p:txBody>
      </p:sp>
      <p:cxnSp>
        <p:nvCxnSpPr>
          <p:cNvPr id="9" name="Straight Connector 8">
            <a:extLst>
              <a:ext uri="{FF2B5EF4-FFF2-40B4-BE49-F238E27FC236}">
                <a16:creationId xmlns:a16="http://schemas.microsoft.com/office/drawing/2014/main" id="{27A85E05-9D34-4977-8352-DB39569974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CDED616-E554-4DB6-9F28-08F38A64A9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CDA3497-1EDA-4EB3-9C27-4D9835D30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41F9764E-9AA0-49A3-9EA2-885EE991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FA3A4F4A-4DC4-43F2-AC2D-06211A812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84CFB374-B343-457A-B567-B4D784B1F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0597FEEE-1E11-4396-BB69-B43FA92F9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A2DB2F81-3E68-4044-B7C2-03DEEC50D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9">
            <a:extLst>
              <a:ext uri="{FF2B5EF4-FFF2-40B4-BE49-F238E27FC236}">
                <a16:creationId xmlns:a16="http://schemas.microsoft.com/office/drawing/2014/main" id="{DC2F7294-2397-4C96-AB1E-E66CDEA3B5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7057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8F8F-97A9-A2B0-6D54-7CB3AA235E53}"/>
              </a:ext>
            </a:extLst>
          </p:cNvPr>
          <p:cNvSpPr>
            <a:spLocks noGrp="1"/>
          </p:cNvSpPr>
          <p:nvPr>
            <p:ph type="title"/>
          </p:nvPr>
        </p:nvSpPr>
        <p:spPr>
          <a:xfrm>
            <a:off x="7181723" y="609600"/>
            <a:ext cx="4512989" cy="2227730"/>
          </a:xfrm>
        </p:spPr>
        <p:txBody>
          <a:bodyPr anchor="ctr">
            <a:normAutofit/>
          </a:bodyPr>
          <a:lstStyle/>
          <a:p>
            <a:r>
              <a:rPr lang="en-US" b="1" dirty="0">
                <a:solidFill>
                  <a:schemeClr val="tx1"/>
                </a:solidFill>
              </a:rPr>
              <a:t>Introduction</a:t>
            </a:r>
          </a:p>
        </p:txBody>
      </p:sp>
      <p:sp>
        <p:nvSpPr>
          <p:cNvPr id="3" name="Content Placeholder 2">
            <a:extLst>
              <a:ext uri="{FF2B5EF4-FFF2-40B4-BE49-F238E27FC236}">
                <a16:creationId xmlns:a16="http://schemas.microsoft.com/office/drawing/2014/main" id="{883445FA-8984-9C14-88F0-28770B5F5F2A}"/>
              </a:ext>
            </a:extLst>
          </p:cNvPr>
          <p:cNvSpPr>
            <a:spLocks noGrp="1"/>
          </p:cNvSpPr>
          <p:nvPr>
            <p:ph idx="1"/>
          </p:nvPr>
        </p:nvSpPr>
        <p:spPr>
          <a:xfrm>
            <a:off x="7181725" y="2837329"/>
            <a:ext cx="4512988" cy="3317938"/>
          </a:xfrm>
        </p:spPr>
        <p:txBody>
          <a:bodyPr anchor="t">
            <a:normAutofit/>
          </a:bodyPr>
          <a:lstStyle/>
          <a:p>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project was conducted, focusing on applying advanced machine learning techniques to predict heart disease in patients based on various medical features. The objective was to develop a reliable classification algorithm that can aid in the early diagnosis of heart-related </a:t>
            </a:r>
            <a:r>
              <a:rPr lang="en-US"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issues.</a:t>
            </a:r>
            <a:endParaRPr lang="en-US" dirty="0">
              <a:solidFill>
                <a:srgbClr val="FFFFFF"/>
              </a:solidFill>
            </a:endParaRPr>
          </a:p>
        </p:txBody>
      </p:sp>
      <p:pic>
        <p:nvPicPr>
          <p:cNvPr id="7" name="Graphic 6" descr="Heart with Pulse">
            <a:extLst>
              <a:ext uri="{FF2B5EF4-FFF2-40B4-BE49-F238E27FC236}">
                <a16:creationId xmlns:a16="http://schemas.microsoft.com/office/drawing/2014/main" id="{BFDCF66D-F4FF-5B39-E78D-B26262872A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Tree>
    <p:extLst>
      <p:ext uri="{BB962C8B-B14F-4D97-AF65-F5344CB8AC3E}">
        <p14:creationId xmlns:p14="http://schemas.microsoft.com/office/powerpoint/2010/main" val="130242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descr="Scan of a human brain in a neurology clinic">
            <a:extLst>
              <a:ext uri="{FF2B5EF4-FFF2-40B4-BE49-F238E27FC236}">
                <a16:creationId xmlns:a16="http://schemas.microsoft.com/office/drawing/2014/main" id="{B9823C2E-7A80-EAFB-F48A-1CE4CD152109}"/>
              </a:ext>
            </a:extLst>
          </p:cNvPr>
          <p:cNvPicPr>
            <a:picLocks noChangeAspect="1"/>
          </p:cNvPicPr>
          <p:nvPr/>
        </p:nvPicPr>
        <p:blipFill rotWithShape="1">
          <a:blip r:embed="rId2"/>
          <a:srcRect l="1336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74147E6-0574-6D89-6B0A-B46668546527}"/>
              </a:ext>
            </a:extLst>
          </p:cNvPr>
          <p:cNvSpPr>
            <a:spLocks noGrp="1"/>
          </p:cNvSpPr>
          <p:nvPr>
            <p:ph type="title"/>
          </p:nvPr>
        </p:nvSpPr>
        <p:spPr>
          <a:xfrm>
            <a:off x="677333" y="609600"/>
            <a:ext cx="3851123" cy="1320800"/>
          </a:xfrm>
        </p:spPr>
        <p:txBody>
          <a:bodyPr>
            <a:normAutofit/>
          </a:bodyPr>
          <a:lstStyle/>
          <a:p>
            <a:r>
              <a:rPr lang="en-US" b="1"/>
              <a:t>Goals:</a:t>
            </a:r>
            <a:endParaRPr lang="en-US" b="1" dirty="0"/>
          </a:p>
        </p:txBody>
      </p:sp>
      <p:sp>
        <p:nvSpPr>
          <p:cNvPr id="3" name="Content Placeholder 2">
            <a:extLst>
              <a:ext uri="{FF2B5EF4-FFF2-40B4-BE49-F238E27FC236}">
                <a16:creationId xmlns:a16="http://schemas.microsoft.com/office/drawing/2014/main" id="{A631257A-10F4-0DE7-927C-E013A771BACB}"/>
              </a:ext>
            </a:extLst>
          </p:cNvPr>
          <p:cNvSpPr>
            <a:spLocks noGrp="1"/>
          </p:cNvSpPr>
          <p:nvPr>
            <p:ph idx="1"/>
          </p:nvPr>
        </p:nvSpPr>
        <p:spPr>
          <a:xfrm>
            <a:off x="677334" y="2160589"/>
            <a:ext cx="3851122" cy="3880773"/>
          </a:xfrm>
        </p:spPr>
        <p:txBody>
          <a:bodyPr>
            <a:normAutofit/>
          </a:bodyPr>
          <a:lstStyle/>
          <a:p>
            <a:pPr marL="342900" marR="0" lvl="0" indent="-342900">
              <a:lnSpc>
                <a:spcPct val="90000"/>
              </a:lnSpc>
              <a:spcBef>
                <a:spcPts val="1030"/>
              </a:spcBef>
              <a:spcAft>
                <a:spcPts val="0"/>
              </a:spcAft>
              <a:buSzPts val="1000"/>
              <a:buFont typeface="Symbol" panose="05050102010706020507" pitchFamily="18" charset="2"/>
              <a:buChar char=""/>
              <a:tabLst>
                <a:tab pos="457200" algn="l"/>
              </a:tabLst>
            </a:pPr>
            <a:r>
              <a:rPr lang="en-IN" sz="1500" b="1" spc="-5">
                <a:effectLst/>
                <a:latin typeface="Times New Roman" panose="02020603050405020304" pitchFamily="18" charset="0"/>
                <a:ea typeface="Times New Roman" panose="02020603050405020304" pitchFamily="18" charset="0"/>
              </a:rPr>
              <a:t>Predict</a:t>
            </a:r>
            <a:r>
              <a:rPr lang="en-IN" sz="1500" spc="-5">
                <a:effectLst/>
                <a:latin typeface="Times New Roman" panose="02020603050405020304" pitchFamily="18" charset="0"/>
                <a:ea typeface="Times New Roman" panose="02020603050405020304" pitchFamily="18" charset="0"/>
              </a:rPr>
              <a:t> whether a patient should be diagnosed with heart disease. This is a </a:t>
            </a:r>
            <a:r>
              <a:rPr lang="en-IN" sz="1500" b="1" spc="-5">
                <a:effectLst/>
                <a:latin typeface="Times New Roman" panose="02020603050405020304" pitchFamily="18" charset="0"/>
                <a:ea typeface="Times New Roman" panose="02020603050405020304" pitchFamily="18" charset="0"/>
              </a:rPr>
              <a:t>binary</a:t>
            </a:r>
            <a:r>
              <a:rPr lang="en-IN" sz="1500" spc="-5">
                <a:effectLst/>
                <a:latin typeface="Times New Roman" panose="02020603050405020304" pitchFamily="18" charset="0"/>
                <a:ea typeface="Times New Roman" panose="02020603050405020304" pitchFamily="18" charset="0"/>
              </a:rPr>
              <a:t> outcome.</a:t>
            </a:r>
            <a:br>
              <a:rPr lang="en-IN" sz="1500" spc="-5">
                <a:effectLst/>
                <a:latin typeface="Times New Roman" panose="02020603050405020304" pitchFamily="18" charset="0"/>
                <a:ea typeface="Times New Roman" panose="02020603050405020304" pitchFamily="18" charset="0"/>
              </a:rPr>
            </a:br>
            <a:r>
              <a:rPr lang="en-IN" sz="1500" b="1" spc="-5">
                <a:effectLst/>
                <a:latin typeface="Times New Roman" panose="02020603050405020304" pitchFamily="18" charset="0"/>
                <a:ea typeface="Times New Roman" panose="02020603050405020304" pitchFamily="18" charset="0"/>
              </a:rPr>
              <a:t>Positive</a:t>
            </a:r>
            <a:r>
              <a:rPr lang="en-IN" sz="1500" spc="-5">
                <a:effectLst/>
                <a:latin typeface="Times New Roman" panose="02020603050405020304" pitchFamily="18" charset="0"/>
                <a:ea typeface="Times New Roman" panose="02020603050405020304" pitchFamily="18" charset="0"/>
              </a:rPr>
              <a:t>(+)=1,patient diagnosed with heart disease   </a:t>
            </a:r>
            <a:br>
              <a:rPr lang="en-IN" sz="1500" spc="-5">
                <a:effectLst/>
                <a:latin typeface="Times New Roman" panose="02020603050405020304" pitchFamily="18" charset="0"/>
                <a:ea typeface="Times New Roman" panose="02020603050405020304" pitchFamily="18" charset="0"/>
              </a:rPr>
            </a:br>
            <a:r>
              <a:rPr lang="en-IN" sz="1500" b="1" spc="-5">
                <a:effectLst/>
                <a:latin typeface="Times New Roman" panose="02020603050405020304" pitchFamily="18" charset="0"/>
                <a:ea typeface="Times New Roman" panose="02020603050405020304" pitchFamily="18" charset="0"/>
              </a:rPr>
              <a:t>Negative</a:t>
            </a:r>
            <a:r>
              <a:rPr lang="en-IN" sz="1500" spc="-5">
                <a:effectLst/>
                <a:latin typeface="Times New Roman" panose="02020603050405020304" pitchFamily="18" charset="0"/>
                <a:ea typeface="Times New Roman" panose="02020603050405020304" pitchFamily="18" charset="0"/>
              </a:rPr>
              <a:t> (-) = 0, patient not diagnosed with heart disease</a:t>
            </a:r>
            <a:endParaRPr lang="en-US" sz="150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1260"/>
              </a:spcBef>
              <a:spcAft>
                <a:spcPts val="0"/>
              </a:spcAft>
              <a:buSzPts val="1000"/>
              <a:buFont typeface="Symbol" panose="05050102010706020507" pitchFamily="18" charset="2"/>
              <a:buChar char=""/>
              <a:tabLst>
                <a:tab pos="457200" algn="l"/>
              </a:tabLst>
            </a:pPr>
            <a:r>
              <a:rPr lang="en-IN" sz="1500" spc="-5">
                <a:effectLst/>
                <a:latin typeface="Times New Roman" panose="02020603050405020304" pitchFamily="18" charset="0"/>
                <a:ea typeface="Times New Roman" panose="02020603050405020304" pitchFamily="18" charset="0"/>
              </a:rPr>
              <a:t>Experiment with various</a:t>
            </a:r>
            <a:r>
              <a:rPr lang="en-IN" sz="1500" b="1" spc="-5">
                <a:effectLst/>
                <a:latin typeface="Times New Roman" panose="02020603050405020304" pitchFamily="18" charset="0"/>
                <a:ea typeface="Times New Roman" panose="02020603050405020304" pitchFamily="18" charset="0"/>
              </a:rPr>
              <a:t> Classification Models</a:t>
            </a:r>
            <a:r>
              <a:rPr lang="en-IN" sz="1500" spc="-5">
                <a:effectLst/>
                <a:latin typeface="Times New Roman" panose="02020603050405020304" pitchFamily="18" charset="0"/>
                <a:ea typeface="Times New Roman" panose="02020603050405020304" pitchFamily="18" charset="0"/>
              </a:rPr>
              <a:t> &amp; see which yields greatest </a:t>
            </a:r>
            <a:r>
              <a:rPr lang="en-IN" sz="1500" b="1" spc="-5">
                <a:effectLst/>
                <a:latin typeface="Times New Roman" panose="02020603050405020304" pitchFamily="18" charset="0"/>
                <a:ea typeface="Times New Roman" panose="02020603050405020304" pitchFamily="18" charset="0"/>
              </a:rPr>
              <a:t>accuracy</a:t>
            </a:r>
            <a:r>
              <a:rPr lang="en-IN" sz="1500" spc="-5">
                <a:effectLst/>
                <a:latin typeface="Times New Roman" panose="02020603050405020304" pitchFamily="18" charset="0"/>
                <a:ea typeface="Times New Roman" panose="02020603050405020304" pitchFamily="18" charset="0"/>
              </a:rPr>
              <a:t>.</a:t>
            </a:r>
            <a:endParaRPr lang="en-US" sz="150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1260"/>
              </a:spcBef>
              <a:spcAft>
                <a:spcPts val="0"/>
              </a:spcAft>
              <a:buSzPts val="1000"/>
              <a:buFont typeface="Symbol" panose="05050102010706020507" pitchFamily="18" charset="2"/>
              <a:buChar char=""/>
              <a:tabLst>
                <a:tab pos="457200" algn="l"/>
              </a:tabLst>
            </a:pPr>
            <a:r>
              <a:rPr lang="en-IN" sz="1500" spc="-5">
                <a:effectLst/>
                <a:latin typeface="Times New Roman" panose="02020603050405020304" pitchFamily="18" charset="0"/>
                <a:ea typeface="Times New Roman" panose="02020603050405020304" pitchFamily="18" charset="0"/>
              </a:rPr>
              <a:t>Examine </a:t>
            </a:r>
            <a:r>
              <a:rPr lang="en-IN" sz="1500" b="1" spc="-5">
                <a:effectLst/>
                <a:latin typeface="Times New Roman" panose="02020603050405020304" pitchFamily="18" charset="0"/>
                <a:ea typeface="Times New Roman" panose="02020603050405020304" pitchFamily="18" charset="0"/>
              </a:rPr>
              <a:t>trends</a:t>
            </a:r>
            <a:r>
              <a:rPr lang="en-IN" sz="1500" spc="-5">
                <a:effectLst/>
                <a:latin typeface="Times New Roman" panose="02020603050405020304" pitchFamily="18" charset="0"/>
                <a:ea typeface="Times New Roman" panose="02020603050405020304" pitchFamily="18" charset="0"/>
              </a:rPr>
              <a:t> &amp; </a:t>
            </a:r>
            <a:r>
              <a:rPr lang="en-IN" sz="1500" b="1" spc="-5">
                <a:effectLst/>
                <a:latin typeface="Times New Roman" panose="02020603050405020304" pitchFamily="18" charset="0"/>
                <a:ea typeface="Times New Roman" panose="02020603050405020304" pitchFamily="18" charset="0"/>
              </a:rPr>
              <a:t>correlations</a:t>
            </a:r>
            <a:r>
              <a:rPr lang="en-IN" sz="1500" spc="-5">
                <a:effectLst/>
                <a:latin typeface="Times New Roman" panose="02020603050405020304" pitchFamily="18" charset="0"/>
                <a:ea typeface="Times New Roman" panose="02020603050405020304" pitchFamily="18" charset="0"/>
              </a:rPr>
              <a:t> within our data</a:t>
            </a:r>
            <a:endParaRPr lang="en-US" sz="150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1260"/>
              </a:spcBef>
              <a:spcAft>
                <a:spcPts val="0"/>
              </a:spcAft>
              <a:buSzPts val="1000"/>
              <a:buFont typeface="Symbol" panose="05050102010706020507" pitchFamily="18" charset="2"/>
              <a:buChar char=""/>
              <a:tabLst>
                <a:tab pos="457200" algn="l"/>
              </a:tabLst>
            </a:pPr>
            <a:r>
              <a:rPr lang="en-IN" sz="1500" spc="-5">
                <a:effectLst/>
                <a:latin typeface="Times New Roman" panose="02020603050405020304" pitchFamily="18" charset="0"/>
                <a:ea typeface="Times New Roman" panose="02020603050405020304" pitchFamily="18" charset="0"/>
              </a:rPr>
              <a:t>Determine which </a:t>
            </a:r>
            <a:r>
              <a:rPr lang="en-IN" sz="1500" b="1" spc="-5">
                <a:effectLst/>
                <a:latin typeface="Times New Roman" panose="02020603050405020304" pitchFamily="18" charset="0"/>
                <a:ea typeface="Times New Roman" panose="02020603050405020304" pitchFamily="18" charset="0"/>
              </a:rPr>
              <a:t>features</a:t>
            </a:r>
            <a:r>
              <a:rPr lang="en-IN" sz="1500" spc="-5">
                <a:effectLst/>
                <a:latin typeface="Times New Roman" panose="02020603050405020304" pitchFamily="18" charset="0"/>
                <a:ea typeface="Times New Roman" panose="02020603050405020304" pitchFamily="18" charset="0"/>
              </a:rPr>
              <a:t> are </a:t>
            </a:r>
            <a:r>
              <a:rPr lang="en-IN" sz="1500" b="1" spc="-5">
                <a:effectLst/>
                <a:latin typeface="Times New Roman" panose="02020603050405020304" pitchFamily="18" charset="0"/>
                <a:ea typeface="Times New Roman" panose="02020603050405020304" pitchFamily="18" charset="0"/>
              </a:rPr>
              <a:t>most important</a:t>
            </a:r>
            <a:r>
              <a:rPr lang="en-IN" sz="1500" spc="-5">
                <a:effectLst/>
                <a:latin typeface="Times New Roman" panose="02020603050405020304" pitchFamily="18" charset="0"/>
                <a:ea typeface="Times New Roman" panose="02020603050405020304" pitchFamily="18" charset="0"/>
              </a:rPr>
              <a:t> to Positive/Negative Heart Disease diagnosis</a:t>
            </a:r>
            <a:endParaRPr lang="en-US" sz="1500">
              <a:effectLst/>
              <a:latin typeface="Times New Roman" panose="02020603050405020304" pitchFamily="18" charset="0"/>
              <a:ea typeface="Times New Roman" panose="02020603050405020304" pitchFamily="18" charset="0"/>
            </a:endParaRPr>
          </a:p>
          <a:p>
            <a:pPr>
              <a:lnSpc>
                <a:spcPct val="90000"/>
              </a:lnSpc>
            </a:pPr>
            <a:endParaRPr lang="en-US" sz="1500"/>
          </a:p>
        </p:txBody>
      </p:sp>
    </p:spTree>
    <p:extLst>
      <p:ext uri="{BB962C8B-B14F-4D97-AF65-F5344CB8AC3E}">
        <p14:creationId xmlns:p14="http://schemas.microsoft.com/office/powerpoint/2010/main" val="366030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F036-CA61-3E39-0B9C-B5A62137EAA5}"/>
              </a:ext>
            </a:extLst>
          </p:cNvPr>
          <p:cNvSpPr>
            <a:spLocks noGrp="1"/>
          </p:cNvSpPr>
          <p:nvPr>
            <p:ph type="title"/>
          </p:nvPr>
        </p:nvSpPr>
        <p:spPr>
          <a:xfrm>
            <a:off x="5536734" y="609600"/>
            <a:ext cx="3737268" cy="1320800"/>
          </a:xfrm>
        </p:spPr>
        <p:txBody>
          <a:bodyPr>
            <a:normAutofit/>
          </a:bodyPr>
          <a:lstStyle/>
          <a:p>
            <a:r>
              <a:rPr lang="en-US" dirty="0"/>
              <a:t>INPUT:</a:t>
            </a:r>
          </a:p>
        </p:txBody>
      </p:sp>
      <p:sp>
        <p:nvSpPr>
          <p:cNvPr id="3" name="Content Placeholder 2">
            <a:extLst>
              <a:ext uri="{FF2B5EF4-FFF2-40B4-BE49-F238E27FC236}">
                <a16:creationId xmlns:a16="http://schemas.microsoft.com/office/drawing/2014/main" id="{EEFD467A-2F44-D70D-87DA-00B07D64C894}"/>
              </a:ext>
            </a:extLst>
          </p:cNvPr>
          <p:cNvSpPr>
            <a:spLocks noGrp="1"/>
          </p:cNvSpPr>
          <p:nvPr>
            <p:ph idx="1"/>
          </p:nvPr>
        </p:nvSpPr>
        <p:spPr>
          <a:xfrm>
            <a:off x="5209563" y="2160589"/>
            <a:ext cx="4064439" cy="3880773"/>
          </a:xfrm>
        </p:spPr>
        <p:txBody>
          <a:bodyPr>
            <a:normAutofit/>
          </a:bodyPr>
          <a:lstStyle/>
          <a:p>
            <a:pPr>
              <a:lnSpc>
                <a:spcPct val="90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The dataset consists of 14 attributes and 1026 instances. There are 8 categorical attributes and 6 numeric attributes.</a:t>
            </a:r>
          </a:p>
          <a:p>
            <a:pPr>
              <a:lnSpc>
                <a:spcPct val="90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Patients from age 29 to 79 have been selected in this dataset. Male patients are denoted by a gender value 1 and female patients are denoted by gender value 0. </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pPr>
            <a:r>
              <a:rPr lang="en-US" sz="1100" dirty="0">
                <a:latin typeface="Times New Roman" panose="02020603050405020304" pitchFamily="18" charset="0"/>
                <a:ea typeface="Calibri" panose="020F0502020204030204" pitchFamily="34" charset="0"/>
                <a:cs typeface="Times New Roman" panose="02020603050405020304" pitchFamily="18" charset="0"/>
              </a:rPr>
              <a:t>Attributes such as Age-</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Age of the person in years </a:t>
            </a:r>
          </a:p>
          <a:p>
            <a:pPr>
              <a:lnSpc>
                <a:spcPct val="90000"/>
              </a:lnSpc>
            </a:pPr>
            <a:r>
              <a:rPr lang="en-US" sz="1100" dirty="0">
                <a:latin typeface="Times New Roman" panose="02020603050405020304" pitchFamily="18" charset="0"/>
                <a:ea typeface="Calibri" panose="020F0502020204030204" pitchFamily="34" charset="0"/>
                <a:cs typeface="Times New Roman" panose="02020603050405020304" pitchFamily="18" charset="0"/>
              </a:rPr>
              <a:t> Sex-</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Gender of the person[1:male,0:female] </a:t>
            </a:r>
          </a:p>
          <a:p>
            <a:pPr marL="0" marR="0">
              <a:lnSpc>
                <a:spcPct val="90000"/>
              </a:lnSpc>
              <a:spcBef>
                <a:spcPts val="0"/>
              </a:spcBef>
              <a:spcAft>
                <a:spcPts val="0"/>
              </a:spcAft>
            </a:pPr>
            <a:r>
              <a:rPr lang="en-US" sz="1100" dirty="0">
                <a:latin typeface="Times New Roman" panose="02020603050405020304" pitchFamily="18" charset="0"/>
                <a:ea typeface="Calibri" panose="020F0502020204030204" pitchFamily="34" charset="0"/>
                <a:cs typeface="Times New Roman" panose="02020603050405020304" pitchFamily="18" charset="0"/>
              </a:rPr>
              <a:t> Cp-</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Chest pain type [1-Typical Type 1 Angina                              </a:t>
            </a:r>
          </a:p>
          <a:p>
            <a:pPr marL="0" marR="0" indent="0">
              <a:lnSpc>
                <a:spcPct val="90000"/>
              </a:lnSpc>
              <a:spcBef>
                <a:spcPts val="0"/>
              </a:spcBef>
              <a:spcAft>
                <a:spcPts val="0"/>
              </a:spcAf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2- Atypical type Angina</a:t>
            </a:r>
          </a:p>
          <a:p>
            <a:pPr marL="0" marR="0" indent="0">
              <a:lnSpc>
                <a:spcPct val="90000"/>
              </a:lnSpc>
              <a:spcBef>
                <a:spcPts val="0"/>
              </a:spcBef>
              <a:spcAft>
                <a:spcPts val="0"/>
              </a:spcAf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3-Non-Angina pain</a:t>
            </a:r>
          </a:p>
          <a:p>
            <a:pPr marL="0" marR="0" indent="0">
              <a:lnSpc>
                <a:spcPct val="90000"/>
              </a:lnSpc>
              <a:spcBef>
                <a:spcPts val="0"/>
              </a:spcBef>
              <a:spcAft>
                <a:spcPts val="0"/>
              </a:spcAf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4-Asymptomatic]         </a:t>
            </a:r>
          </a:p>
          <a:p>
            <a:pPr>
              <a:lnSpc>
                <a:spcPct val="90000"/>
              </a:lnSpc>
            </a:pP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Trestbps</a:t>
            </a:r>
            <a:r>
              <a:rPr lang="en-US" sz="1100" dirty="0">
                <a:latin typeface="Times New Roman" panose="02020603050405020304" pitchFamily="18" charset="0"/>
                <a:ea typeface="Calibri" panose="020F0502020204030204" pitchFamily="34" charset="0"/>
                <a:cs typeface="Times New Roman" panose="02020603050405020304" pitchFamily="18" charset="0"/>
              </a:rPr>
              <a: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Resting Blood Pressure in mm Hg        94 to 200</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90000"/>
              </a:lnSpc>
            </a:pPr>
            <a:r>
              <a:rPr lang="en-US" sz="1100" dirty="0">
                <a:latin typeface="Times New Roman" panose="02020603050405020304" pitchFamily="18" charset="0"/>
                <a:ea typeface="Calibri" panose="020F0502020204030204" pitchFamily="34" charset="0"/>
                <a:cs typeface="Times New Roman" panose="02020603050405020304" pitchFamily="18" charset="0"/>
              </a:rPr>
              <a:t>Chol-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Serum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Cholestrol</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in mg/dl    126 to 564</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90000"/>
              </a:lnSpc>
            </a:pPr>
            <a:r>
              <a:rPr lang="en-US" sz="1100" dirty="0" err="1">
                <a:latin typeface="Times New Roman" panose="02020603050405020304" pitchFamily="18" charset="0"/>
                <a:ea typeface="Calibri" panose="020F0502020204030204" pitchFamily="34" charset="0"/>
                <a:cs typeface="Times New Roman" panose="02020603050405020304" pitchFamily="18" charset="0"/>
              </a:rPr>
              <a:t>Fbs</a:t>
            </a:r>
            <a:r>
              <a:rPr lang="en-US" sz="1100" dirty="0">
                <a:latin typeface="Times New Roman" panose="02020603050405020304" pitchFamily="18" charset="0"/>
                <a:ea typeface="Calibri" panose="020F0502020204030204" pitchFamily="34" charset="0"/>
                <a:cs typeface="Times New Roman" panose="02020603050405020304" pitchFamily="18" charset="0"/>
              </a:rPr>
              <a: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Fasting Blood Sugar in mg/dl         0,1</a:t>
            </a:r>
          </a:p>
        </p:txBody>
      </p:sp>
      <p:pic>
        <p:nvPicPr>
          <p:cNvPr id="11" name="Picture 10" descr="A row of samples for medical testing">
            <a:extLst>
              <a:ext uri="{FF2B5EF4-FFF2-40B4-BE49-F238E27FC236}">
                <a16:creationId xmlns:a16="http://schemas.microsoft.com/office/drawing/2014/main" id="{CC2E6B6F-2914-2C9F-F53C-9389C9F5E109}"/>
              </a:ext>
            </a:extLst>
          </p:cNvPr>
          <p:cNvPicPr>
            <a:picLocks noChangeAspect="1"/>
          </p:cNvPicPr>
          <p:nvPr/>
        </p:nvPicPr>
        <p:blipFill rotWithShape="1">
          <a:blip r:embed="rId2"/>
          <a:srcRect l="4100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185590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9C70CC-FC64-F5B8-6EC1-AB2D63233493}"/>
              </a:ext>
            </a:extLst>
          </p:cNvPr>
          <p:cNvPicPr>
            <a:picLocks noChangeAspect="1"/>
          </p:cNvPicPr>
          <p:nvPr/>
        </p:nvPicPr>
        <p:blipFill rotWithShape="1">
          <a:blip r:embed="rId2">
            <a:duotone>
              <a:schemeClr val="bg2">
                <a:shade val="45000"/>
                <a:satMod val="135000"/>
              </a:schemeClr>
              <a:prstClr val="white"/>
            </a:duotone>
            <a:alphaModFix amt="25000"/>
          </a:blip>
          <a:srcRect/>
          <a:stretch/>
        </p:blipFill>
        <p:spPr>
          <a:xfrm>
            <a:off x="1" y="10"/>
            <a:ext cx="12191999" cy="6857990"/>
          </a:xfrm>
          <a:prstGeom prst="rect">
            <a:avLst/>
          </a:prstGeom>
        </p:spPr>
      </p:pic>
      <p:sp>
        <p:nvSpPr>
          <p:cNvPr id="23" name="Content Placeholder 2">
            <a:extLst>
              <a:ext uri="{FF2B5EF4-FFF2-40B4-BE49-F238E27FC236}">
                <a16:creationId xmlns:a16="http://schemas.microsoft.com/office/drawing/2014/main" id="{569056F3-5BA3-0D10-4A42-8311C20A86C6}"/>
              </a:ext>
            </a:extLst>
          </p:cNvPr>
          <p:cNvSpPr>
            <a:spLocks noGrp="1"/>
          </p:cNvSpPr>
          <p:nvPr>
            <p:ph idx="1"/>
          </p:nvPr>
        </p:nvSpPr>
        <p:spPr/>
        <p:txBody>
          <a:bodyPr>
            <a:norm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restecg</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Resting Electrocardiographic Results                                        0,1,2</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Thalach</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Maximum Heart Rate Achieved                                                 71 to 202</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ea typeface="Calibri" panose="020F0502020204030204" pitchFamily="34" charset="0"/>
                <a:cs typeface="Times New Roman" panose="02020603050405020304" pitchFamily="18" charset="0"/>
              </a:rPr>
              <a:t>Exang-Exexrcise</a:t>
            </a:r>
            <a:r>
              <a:rPr lang="en-US" dirty="0">
                <a:latin typeface="Times New Roman" panose="02020603050405020304" pitchFamily="18" charset="0"/>
                <a:ea typeface="Calibri" panose="020F0502020204030204" pitchFamily="34" charset="0"/>
                <a:cs typeface="Times New Roman" panose="02020603050405020304" pitchFamily="18" charset="0"/>
              </a:rPr>
              <a:t> Induced angina 0,1</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Oldpeak</a:t>
            </a:r>
            <a:r>
              <a:rPr lang="en-US" dirty="0">
                <a:latin typeface="Times New Roman" panose="02020603050405020304" pitchFamily="18" charset="0"/>
                <a:ea typeface="Calibri" panose="020F0502020204030204" pitchFamily="34" charset="0"/>
                <a:cs typeface="Times New Roman" panose="02020603050405020304" pitchFamily="18" charset="0"/>
              </a:rPr>
              <a:t>- ST depression induced by exercise relative to rest  1 to 3</a:t>
            </a:r>
          </a:p>
          <a:p>
            <a:r>
              <a:rPr lang="en-US" dirty="0">
                <a:latin typeface="Times New Roman" panose="02020603050405020304" pitchFamily="18" charset="0"/>
                <a:ea typeface="Calibri" panose="020F0502020204030204" pitchFamily="34" charset="0"/>
                <a:cs typeface="Times New Roman" panose="02020603050405020304" pitchFamily="18" charset="0"/>
              </a:rPr>
              <a:t> Slope- Slope of the peak exercise ST segment    1,2,3</a:t>
            </a:r>
          </a:p>
          <a:p>
            <a:r>
              <a:rPr lang="en-US" dirty="0">
                <a:latin typeface="Times New Roman" panose="02020603050405020304" pitchFamily="18" charset="0"/>
                <a:ea typeface="Calibri" panose="020F0502020204030204" pitchFamily="34" charset="0"/>
                <a:cs typeface="Times New Roman" panose="02020603050405020304" pitchFamily="18" charset="0"/>
              </a:rPr>
              <a:t> Ca- Number of major vessels colored by fluoroscopy  0 to 3</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Thal</a:t>
            </a:r>
            <a:r>
              <a:rPr lang="en-US" dirty="0">
                <a:latin typeface="Times New Roman" panose="02020603050405020304" pitchFamily="18" charset="0"/>
                <a:ea typeface="Calibri" panose="020F0502020204030204" pitchFamily="34" charset="0"/>
                <a:cs typeface="Times New Roman" panose="02020603050405020304" pitchFamily="18" charset="0"/>
              </a:rPr>
              <a:t>- 3- normal, 6-fixed defect,7-Reversible defect</a:t>
            </a:r>
          </a:p>
          <a:p>
            <a:r>
              <a:rPr lang="en-US" dirty="0">
                <a:latin typeface="Times New Roman" panose="02020603050405020304" pitchFamily="18" charset="0"/>
                <a:ea typeface="Calibri" panose="020F0502020204030204" pitchFamily="34" charset="0"/>
                <a:cs typeface="Times New Roman" panose="02020603050405020304" pitchFamily="18" charset="0"/>
              </a:rPr>
              <a:t> Target- 0 or 1.</a:t>
            </a:r>
          </a:p>
          <a:p>
            <a:endParaRPr lang="en-US" dirty="0"/>
          </a:p>
        </p:txBody>
      </p:sp>
    </p:spTree>
    <p:extLst>
      <p:ext uri="{BB962C8B-B14F-4D97-AF65-F5344CB8AC3E}">
        <p14:creationId xmlns:p14="http://schemas.microsoft.com/office/powerpoint/2010/main" val="30309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2157-60BA-D345-4CE9-F494F0B87832}"/>
              </a:ext>
            </a:extLst>
          </p:cNvPr>
          <p:cNvSpPr>
            <a:spLocks noGrp="1"/>
          </p:cNvSpPr>
          <p:nvPr>
            <p:ph type="title"/>
          </p:nvPr>
        </p:nvSpPr>
        <p:spPr>
          <a:xfrm>
            <a:off x="5536734" y="609600"/>
            <a:ext cx="3737268" cy="1320800"/>
          </a:xfrm>
        </p:spPr>
        <p:txBody>
          <a:bodyPr>
            <a:normAutofit/>
          </a:bodyPr>
          <a:lstStyle/>
          <a:p>
            <a:r>
              <a:rPr lang="en-US" dirty="0"/>
              <a:t>Algorithms Used:</a:t>
            </a:r>
            <a:br>
              <a:rPr lang="en-US" dirty="0"/>
            </a:br>
            <a:endParaRPr lang="en-US" dirty="0"/>
          </a:p>
        </p:txBody>
      </p:sp>
      <p:sp>
        <p:nvSpPr>
          <p:cNvPr id="3" name="Content Placeholder 2">
            <a:extLst>
              <a:ext uri="{FF2B5EF4-FFF2-40B4-BE49-F238E27FC236}">
                <a16:creationId xmlns:a16="http://schemas.microsoft.com/office/drawing/2014/main" id="{C212A674-8F45-A53F-2A9A-E12E3F5F4762}"/>
              </a:ext>
            </a:extLst>
          </p:cNvPr>
          <p:cNvSpPr>
            <a:spLocks noGrp="1"/>
          </p:cNvSpPr>
          <p:nvPr>
            <p:ph idx="1"/>
          </p:nvPr>
        </p:nvSpPr>
        <p:spPr>
          <a:xfrm>
            <a:off x="5209563" y="2160589"/>
            <a:ext cx="4064439" cy="3880773"/>
          </a:xfrm>
        </p:spPr>
        <p:txBody>
          <a:bodyPr>
            <a:normAutofit/>
          </a:bodyPr>
          <a:lstStyle/>
          <a:p>
            <a:pPr marL="0" marR="0">
              <a:lnSpc>
                <a:spcPct val="90000"/>
              </a:lnSpc>
              <a:spcBef>
                <a:spcPts val="0"/>
              </a:spcBef>
              <a:spcAft>
                <a:spcPts val="60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KNN:</a:t>
            </a:r>
            <a:endParaRPr lang="en-US" sz="1100" dirty="0">
              <a:latin typeface="Calibri" panose="020F0502020204030204" pitchFamily="34" charset="0"/>
              <a:ea typeface="Calibri" panose="020F0502020204030204" pitchFamily="34" charset="0"/>
              <a:cs typeface="Arial" panose="020B0604020202020204" pitchFamily="34" charset="0"/>
            </a:endParaRPr>
          </a:p>
          <a:p>
            <a:pPr marL="0" marR="0" indent="0">
              <a:lnSpc>
                <a:spcPct val="90000"/>
              </a:lnSpc>
              <a:spcBef>
                <a:spcPts val="0"/>
              </a:spcBef>
              <a:spcAft>
                <a:spcPts val="600"/>
              </a:spcAft>
              <a:buNone/>
            </a:pPr>
            <a:r>
              <a:rPr lang="en-US" sz="1100" dirty="0">
                <a:effectLst/>
                <a:latin typeface="Calibri" panose="020F0502020204030204" pitchFamily="34" charset="0"/>
                <a:ea typeface="Calibri" panose="020F0502020204030204" pitchFamily="34" charset="0"/>
                <a:cs typeface="Arial" panose="020B0604020202020204" pitchFamily="34" charset="0"/>
              </a:rPr>
              <a:t>    </a:t>
            </a:r>
            <a:r>
              <a:rPr lang="en-US" sz="1100" dirty="0">
                <a:effectLst/>
                <a:latin typeface="Times New Roman" panose="02020603050405020304" pitchFamily="18" charset="0"/>
                <a:ea typeface="Calibri" panose="020F0502020204030204" pitchFamily="34" charset="0"/>
              </a:rPr>
              <a:t>Nearest neighbor (KNN) is very simple, most popular, highly efficient and effective algorithm for pattern recognition.</a:t>
            </a:r>
          </a:p>
          <a:p>
            <a:pPr marL="0" marR="0" indent="0">
              <a:lnSpc>
                <a:spcPct val="90000"/>
              </a:lnSpc>
              <a:spcBef>
                <a:spcPts val="0"/>
              </a:spcBef>
              <a:spcAft>
                <a:spcPts val="600"/>
              </a:spcAft>
              <a:buNone/>
            </a:pPr>
            <a:r>
              <a:rPr lang="en-US" sz="1100" dirty="0">
                <a:effectLst/>
                <a:latin typeface="Times New Roman" panose="02020603050405020304" pitchFamily="18" charset="0"/>
                <a:ea typeface="Calibri" panose="020F0502020204030204" pitchFamily="34" charset="0"/>
              </a:rPr>
              <a:t>KNN makes predictions by averaging the similarity between an input observation and the data already present.</a:t>
            </a:r>
            <a:endParaRPr lang="en-US" sz="1100" dirty="0">
              <a:latin typeface="Times New Roman" panose="02020603050405020304" pitchFamily="18" charset="0"/>
              <a:ea typeface="Calibri" panose="020F0502020204030204" pitchFamily="34" charset="0"/>
            </a:endParaRPr>
          </a:p>
          <a:p>
            <a:pPr marL="0" marR="0" indent="0">
              <a:lnSpc>
                <a:spcPct val="90000"/>
              </a:lnSpc>
              <a:spcBef>
                <a:spcPts val="0"/>
              </a:spcBef>
              <a:spcAft>
                <a:spcPts val="600"/>
              </a:spcAft>
              <a:buNone/>
            </a:pPr>
            <a:r>
              <a:rPr lang="en-US" sz="1100" dirty="0">
                <a:effectLst/>
                <a:latin typeface="Times New Roman" panose="02020603050405020304" pitchFamily="18" charset="0"/>
                <a:ea typeface="Calibri" panose="020F0502020204030204" pitchFamily="34" charset="0"/>
              </a:rPr>
              <a:t>KNN is preferred when all the features are continuous. KNN is also called as case-based reasoning and has been used in many applications like pattern recognition, statistical estimation. </a:t>
            </a:r>
          </a:p>
          <a:p>
            <a:pPr marL="0" marR="0" indent="0">
              <a:lnSpc>
                <a:spcPct val="90000"/>
              </a:lnSpc>
              <a:spcBef>
                <a:spcPts val="0"/>
              </a:spcBef>
              <a:spcAft>
                <a:spcPts val="600"/>
              </a:spcAft>
              <a:buNone/>
            </a:pPr>
            <a:endParaRPr lang="en-US" sz="1100" dirty="0">
              <a:latin typeface="Times New Roman" panose="02020603050405020304" pitchFamily="18" charset="0"/>
              <a:ea typeface="Calibri" panose="020F0502020204030204" pitchFamily="34" charset="0"/>
            </a:endParaRPr>
          </a:p>
          <a:p>
            <a:pPr marR="0">
              <a:lnSpc>
                <a:spcPct val="90000"/>
              </a:lnSpc>
              <a:spcBef>
                <a:spcPts val="0"/>
              </a:spcBef>
              <a:spcAft>
                <a:spcPts val="600"/>
              </a:spcAft>
            </a:pPr>
            <a:r>
              <a:rPr lang="en-US" sz="1100" dirty="0">
                <a:latin typeface="Times New Roman" panose="02020603050405020304" pitchFamily="18" charset="0"/>
                <a:ea typeface="Calibri" panose="020F0502020204030204" pitchFamily="34" charset="0"/>
              </a:rPr>
              <a:t>SVM:</a:t>
            </a:r>
          </a:p>
          <a:p>
            <a:pPr marL="0" marR="0" indent="0">
              <a:lnSpc>
                <a:spcPct val="90000"/>
              </a:lnSpc>
              <a:spcBef>
                <a:spcPts val="0"/>
              </a:spcBef>
              <a:spcAft>
                <a:spcPts val="600"/>
              </a:spcAft>
              <a:buNone/>
            </a:pPr>
            <a:r>
              <a:rPr lang="en-US" sz="1100" dirty="0">
                <a:effectLst/>
                <a:latin typeface="Times New Roman" panose="02020603050405020304" pitchFamily="18" charset="0"/>
                <a:ea typeface="Calibri" panose="020F0502020204030204" pitchFamily="34" charset="0"/>
              </a:rPr>
              <a:t>A support vector machine is a type of model used to analyze</a:t>
            </a:r>
            <a:r>
              <a:rPr lang="en-US" sz="1100" dirty="0">
                <a:effectLst/>
                <a:latin typeface="Calibri" panose="020F0502020204030204" pitchFamily="34" charset="0"/>
                <a:ea typeface="Calibri" panose="020F0502020204030204" pitchFamily="34" charset="0"/>
                <a:cs typeface="Arial" panose="020B0604020202020204" pitchFamily="34" charset="0"/>
              </a:rPr>
              <a:t> </a:t>
            </a:r>
            <a:r>
              <a:rPr lang="en-US" sz="1100" dirty="0">
                <a:effectLst/>
                <a:latin typeface="Times New Roman" panose="02020603050405020304" pitchFamily="18" charset="0"/>
                <a:ea typeface="Calibri" panose="020F0502020204030204" pitchFamily="34" charset="0"/>
              </a:rPr>
              <a:t>data and discover patters in classification and  regression analysis. Support vector machine (SVM) is used when your data has exactly two classes. An SVM classifies data by finding the best hyper plane that separates all data points of one class from those of the other class. The larger margin between the two classes, the better the model is. </a:t>
            </a:r>
          </a:p>
          <a:p>
            <a:pPr marL="0" marR="0" indent="0">
              <a:lnSpc>
                <a:spcPct val="90000"/>
              </a:lnSpc>
              <a:spcBef>
                <a:spcPts val="0"/>
              </a:spcBef>
              <a:spcAft>
                <a:spcPts val="600"/>
              </a:spcAft>
              <a:buNone/>
            </a:pPr>
            <a:endParaRPr lang="en-US" sz="1100" dirty="0">
              <a:latin typeface="Times New Roman" panose="02020603050405020304" pitchFamily="18" charset="0"/>
              <a:ea typeface="Calibri" panose="020F0502020204030204" pitchFamily="34" charset="0"/>
            </a:endParaRPr>
          </a:p>
          <a:p>
            <a:pPr marL="0" marR="0" indent="0">
              <a:lnSpc>
                <a:spcPct val="90000"/>
              </a:lnSpc>
              <a:spcBef>
                <a:spcPts val="0"/>
              </a:spcBef>
              <a:spcAft>
                <a:spcPts val="600"/>
              </a:spcAft>
              <a:buNone/>
            </a:pPr>
            <a:endParaRPr lang="en-US" sz="1100" dirty="0">
              <a:latin typeface="Times New Roman" panose="02020603050405020304" pitchFamily="18" charset="0"/>
              <a:ea typeface="Calibri" panose="020F0502020204030204" pitchFamily="34" charset="0"/>
            </a:endParaRPr>
          </a:p>
          <a:p>
            <a:pPr marL="0" marR="0" indent="0">
              <a:lnSpc>
                <a:spcPct val="90000"/>
              </a:lnSpc>
              <a:spcBef>
                <a:spcPts val="0"/>
              </a:spcBef>
              <a:spcAft>
                <a:spcPts val="600"/>
              </a:spcAft>
              <a:buNone/>
            </a:pPr>
            <a:endParaRPr lang="en-US" sz="1100" dirty="0">
              <a:latin typeface="Times New Roman" panose="02020603050405020304" pitchFamily="18" charset="0"/>
              <a:ea typeface="Calibri" panose="020F0502020204030204" pitchFamily="34" charset="0"/>
            </a:endParaRPr>
          </a:p>
          <a:p>
            <a:pPr marL="0" marR="0" indent="0">
              <a:lnSpc>
                <a:spcPct val="90000"/>
              </a:lnSpc>
              <a:spcBef>
                <a:spcPts val="0"/>
              </a:spcBef>
              <a:spcAft>
                <a:spcPts val="600"/>
              </a:spcAft>
              <a:buNone/>
            </a:pPr>
            <a:endParaRPr lang="en-US" sz="1100" dirty="0">
              <a:latin typeface="Times New Roman" panose="02020603050405020304" pitchFamily="18" charset="0"/>
              <a:ea typeface="Calibri" panose="020F0502020204030204" pitchFamily="34" charset="0"/>
            </a:endParaRPr>
          </a:p>
          <a:p>
            <a:pPr marL="0" marR="0" indent="0">
              <a:lnSpc>
                <a:spcPct val="90000"/>
              </a:lnSpc>
              <a:spcBef>
                <a:spcPts val="0"/>
              </a:spcBef>
              <a:spcAft>
                <a:spcPts val="600"/>
              </a:spcAft>
              <a:buNone/>
            </a:pPr>
            <a:endParaRPr lang="en-US" sz="1100" dirty="0">
              <a:latin typeface="Times New Roman" panose="02020603050405020304" pitchFamily="18" charset="0"/>
              <a:ea typeface="Calibri" panose="020F0502020204030204" pitchFamily="34" charset="0"/>
            </a:endParaRPr>
          </a:p>
        </p:txBody>
      </p:sp>
      <p:pic>
        <p:nvPicPr>
          <p:cNvPr id="5" name="Picture 4" descr="Complex maths formulae on a blackboard">
            <a:extLst>
              <a:ext uri="{FF2B5EF4-FFF2-40B4-BE49-F238E27FC236}">
                <a16:creationId xmlns:a16="http://schemas.microsoft.com/office/drawing/2014/main" id="{29AE31C8-AF22-1984-F38B-9AE7C71FED4E}"/>
              </a:ext>
            </a:extLst>
          </p:cNvPr>
          <p:cNvPicPr>
            <a:picLocks noChangeAspect="1"/>
          </p:cNvPicPr>
          <p:nvPr/>
        </p:nvPicPr>
        <p:blipFill rotWithShape="1">
          <a:blip r:embed="rId2"/>
          <a:srcRect l="28248" r="14324"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230438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4B6A-06C1-C43A-74AE-F76A3FF460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EC197D-6567-6DED-27CA-123584C3E16D}"/>
              </a:ext>
            </a:extLst>
          </p:cNvPr>
          <p:cNvSpPr>
            <a:spLocks noGrp="1"/>
          </p:cNvSpPr>
          <p:nvPr>
            <p:ph idx="1"/>
          </p:nvPr>
        </p:nvSpPr>
        <p:spPr/>
        <p:txBody>
          <a:bodyPr/>
          <a:lstStyle/>
          <a:p>
            <a:r>
              <a:rPr lang="en-US" dirty="0"/>
              <a:t>Decision tree algorithm is a predictive modeling technique that maps features to target labels via a tree-like structure of decisions. It recursively splits data based on feature thresholds to create branches, ultimately leading to leaf nodes representing predictions. In Python, libraries like scikit-learn offer implementations. Applied to heart disease prediction, it utilizes patient data like age, blood pressure, and cholesterol levels to classify individuals as having or not having heart disease.</a:t>
            </a:r>
          </a:p>
          <a:p>
            <a:r>
              <a:rPr lang="en-US" dirty="0"/>
              <a:t>Logistic regression is a statistical method used for binary classification tasks. It models the probability of a binary outcome based on one or more predictor variables. In heart disease prediction, features like age, cholesterol levels, and blood pressure are used to predict the likelihood of heart disease. Python libraries like scikit-learn provide efficient implementations for logistic regression modeling.</a:t>
            </a:r>
          </a:p>
        </p:txBody>
      </p:sp>
    </p:spTree>
    <p:extLst>
      <p:ext uri="{BB962C8B-B14F-4D97-AF65-F5344CB8AC3E}">
        <p14:creationId xmlns:p14="http://schemas.microsoft.com/office/powerpoint/2010/main" val="273097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BC18-D12C-E159-29DD-6E470980EE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DBDEEB-8651-BEF0-4BC9-76D594E84842}"/>
              </a:ext>
            </a:extLst>
          </p:cNvPr>
          <p:cNvSpPr>
            <a:spLocks noGrp="1"/>
          </p:cNvSpPr>
          <p:nvPr>
            <p:ph idx="1"/>
          </p:nvPr>
        </p:nvSpPr>
        <p:spPr/>
        <p:txBody>
          <a:bodyPr/>
          <a:lstStyle/>
          <a:p>
            <a:r>
              <a:rPr lang="en-US" dirty="0"/>
              <a:t>Accuracy of KNN is 0.864382257757472</a:t>
            </a:r>
          </a:p>
          <a:p>
            <a:r>
              <a:rPr lang="en-US" dirty="0"/>
              <a:t>Accuracy of Decision Tree is  0.9853658536585366</a:t>
            </a:r>
          </a:p>
          <a:p>
            <a:r>
              <a:rPr lang="en-US" dirty="0"/>
              <a:t>Accuracy of SVM is 0.8506493506493507</a:t>
            </a:r>
          </a:p>
          <a:p>
            <a:r>
              <a:rPr lang="en-US" dirty="0"/>
              <a:t>Accuracy of Logistic Regression is 0.8669</a:t>
            </a:r>
          </a:p>
          <a:p>
            <a:endParaRPr lang="en-US" dirty="0"/>
          </a:p>
          <a:p>
            <a:pPr marL="0" indent="0">
              <a:buNone/>
            </a:pPr>
            <a:r>
              <a:rPr lang="en-US" dirty="0"/>
              <a:t>Hence, we observe that applying Decision tree gives more accuracy in determining a person with heart disease.</a:t>
            </a:r>
          </a:p>
        </p:txBody>
      </p:sp>
    </p:spTree>
    <p:extLst>
      <p:ext uri="{BB962C8B-B14F-4D97-AF65-F5344CB8AC3E}">
        <p14:creationId xmlns:p14="http://schemas.microsoft.com/office/powerpoint/2010/main" val="226127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3FC1C0FA-5D2F-1A3B-4D7A-558F1F02CB77}"/>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00D1E6E-89F1-CF73-8151-ACC343661E5F}"/>
              </a:ext>
            </a:extLst>
          </p:cNvPr>
          <p:cNvSpPr>
            <a:spLocks noGrp="1"/>
          </p:cNvSpPr>
          <p:nvPr>
            <p:ph type="title"/>
          </p:nvPr>
        </p:nvSpPr>
        <p:spPr>
          <a:xfrm>
            <a:off x="677333" y="609600"/>
            <a:ext cx="3851123" cy="1320800"/>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AB66E819-FA68-4118-476E-EE1F639514BA}"/>
              </a:ext>
            </a:extLst>
          </p:cNvPr>
          <p:cNvSpPr>
            <a:spLocks noGrp="1"/>
          </p:cNvSpPr>
          <p:nvPr>
            <p:ph idx="1"/>
          </p:nvPr>
        </p:nvSpPr>
        <p:spPr>
          <a:xfrm>
            <a:off x="677334" y="2160589"/>
            <a:ext cx="3851122" cy="3880773"/>
          </a:xfrm>
        </p:spPr>
        <p:txBody>
          <a:bodyPr>
            <a:normAutofit/>
          </a:bodyPr>
          <a:lstStyle/>
          <a:p>
            <a:pPr>
              <a:lnSpc>
                <a:spcPct val="90000"/>
              </a:lnSpc>
            </a:pPr>
            <a:r>
              <a:rPr lang="en-US" sz="1500">
                <a:effectLst/>
                <a:latin typeface="Times New Roman" panose="02020603050405020304" pitchFamily="18" charset="0"/>
                <a:ea typeface="Calibri" panose="020F0502020204030204" pitchFamily="34" charset="0"/>
              </a:rPr>
              <a:t>The methodology is a process which includes steps that transform given data into recognized data patterns for the knowledge of the users. </a:t>
            </a:r>
          </a:p>
          <a:p>
            <a:pPr>
              <a:lnSpc>
                <a:spcPct val="90000"/>
              </a:lnSpc>
            </a:pPr>
            <a:r>
              <a:rPr lang="en-US" sz="1500">
                <a:effectLst/>
                <a:latin typeface="Times New Roman" panose="02020603050405020304" pitchFamily="18" charset="0"/>
                <a:ea typeface="Calibri" panose="020F0502020204030204" pitchFamily="34" charset="0"/>
                <a:cs typeface="Arial" panose="020B0604020202020204" pitchFamily="34" charset="0"/>
              </a:rPr>
              <a:t>This model uses 13 medical parameters such as chest pain, fasting sugar, blood pressure, cholesterol, age, sex etc. for prediction .</a:t>
            </a:r>
          </a:p>
          <a:p>
            <a:pPr>
              <a:lnSpc>
                <a:spcPct val="90000"/>
              </a:lnSpc>
            </a:pPr>
            <a:r>
              <a:rPr lang="en-US" sz="1500">
                <a:latin typeface="Times New Roman" panose="02020603050405020304" pitchFamily="18" charset="0"/>
                <a:ea typeface="Calibri" panose="020F0502020204030204" pitchFamily="34" charset="0"/>
                <a:cs typeface="Arial" panose="020B0604020202020204" pitchFamily="34" charset="0"/>
              </a:rPr>
              <a:t>Collect the data</a:t>
            </a:r>
          </a:p>
          <a:p>
            <a:pPr>
              <a:lnSpc>
                <a:spcPct val="90000"/>
              </a:lnSpc>
            </a:pPr>
            <a:r>
              <a:rPr lang="en-US" sz="1500">
                <a:effectLst/>
                <a:latin typeface="Times New Roman" panose="02020603050405020304" pitchFamily="18" charset="0"/>
                <a:ea typeface="Calibri" panose="020F0502020204030204" pitchFamily="34" charset="0"/>
                <a:cs typeface="Arial" panose="020B0604020202020204" pitchFamily="34" charset="0"/>
              </a:rPr>
              <a:t>Extract the significant variables</a:t>
            </a:r>
          </a:p>
          <a:p>
            <a:pPr>
              <a:lnSpc>
                <a:spcPct val="90000"/>
              </a:lnSpc>
            </a:pPr>
            <a:r>
              <a:rPr lang="en-US" sz="1500">
                <a:latin typeface="Times New Roman" panose="02020603050405020304" pitchFamily="18" charset="0"/>
                <a:ea typeface="Calibri" panose="020F0502020204030204" pitchFamily="34" charset="0"/>
                <a:cs typeface="Arial" panose="020B0604020202020204" pitchFamily="34" charset="0"/>
              </a:rPr>
              <a:t>Data pre-processing</a:t>
            </a:r>
          </a:p>
          <a:p>
            <a:pPr>
              <a:lnSpc>
                <a:spcPct val="90000"/>
              </a:lnSpc>
            </a:pPr>
            <a:r>
              <a:rPr lang="en-US" sz="1500">
                <a:effectLst/>
                <a:latin typeface="Times New Roman" panose="02020603050405020304" pitchFamily="18" charset="0"/>
                <a:ea typeface="Calibri" panose="020F0502020204030204" pitchFamily="34" charset="0"/>
                <a:cs typeface="Arial" panose="020B0604020202020204" pitchFamily="34" charset="0"/>
              </a:rPr>
              <a:t>Splitting data</a:t>
            </a:r>
          </a:p>
          <a:p>
            <a:pPr>
              <a:lnSpc>
                <a:spcPct val="90000"/>
              </a:lnSpc>
            </a:pPr>
            <a:r>
              <a:rPr lang="en-US" sz="1500">
                <a:latin typeface="Times New Roman" panose="02020603050405020304" pitchFamily="18" charset="0"/>
                <a:ea typeface="Calibri" panose="020F0502020204030204" pitchFamily="34" charset="0"/>
                <a:cs typeface="Arial" panose="020B0604020202020204" pitchFamily="34" charset="0"/>
              </a:rPr>
              <a:t>Training data</a:t>
            </a:r>
          </a:p>
          <a:p>
            <a:pPr>
              <a:lnSpc>
                <a:spcPct val="90000"/>
              </a:lnSpc>
            </a:pPr>
            <a:r>
              <a:rPr lang="en-US" sz="1500">
                <a:effectLst/>
                <a:latin typeface="Times New Roman" panose="02020603050405020304" pitchFamily="18" charset="0"/>
                <a:ea typeface="Calibri" panose="020F0502020204030204" pitchFamily="34" charset="0"/>
                <a:cs typeface="Arial" panose="020B0604020202020204" pitchFamily="34" charset="0"/>
              </a:rPr>
              <a:t>Testing data</a:t>
            </a:r>
            <a:endParaRPr lang="en-US" sz="150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US" sz="1500"/>
          </a:p>
        </p:txBody>
      </p:sp>
    </p:spTree>
    <p:extLst>
      <p:ext uri="{BB962C8B-B14F-4D97-AF65-F5344CB8AC3E}">
        <p14:creationId xmlns:p14="http://schemas.microsoft.com/office/powerpoint/2010/main" val="35223122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537</TotalTime>
  <Words>1014</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Lato</vt:lpstr>
      <vt:lpstr>Symbol</vt:lpstr>
      <vt:lpstr>Times New Roman</vt:lpstr>
      <vt:lpstr>Trebuchet MS</vt:lpstr>
      <vt:lpstr>Wingdings 3</vt:lpstr>
      <vt:lpstr>Facet</vt:lpstr>
      <vt:lpstr>Heart Disease Diagnosis</vt:lpstr>
      <vt:lpstr>Introduction</vt:lpstr>
      <vt:lpstr>Goals:</vt:lpstr>
      <vt:lpstr>INPUT:</vt:lpstr>
      <vt:lpstr>PowerPoint Presentation</vt:lpstr>
      <vt:lpstr>Algorithms Used: </vt:lpstr>
      <vt:lpstr>PowerPoint Presentation</vt:lpstr>
      <vt:lpstr>PowerPoint Presentation</vt:lpstr>
      <vt:lpstr>METHODOLOGY</vt:lpstr>
      <vt:lpstr>Future Work</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Diagnosis</dc:title>
  <dc:creator>Kandyala, Ms. Tejaswini</dc:creator>
  <cp:lastModifiedBy>tejaswini kandyala</cp:lastModifiedBy>
  <cp:revision>7</cp:revision>
  <dcterms:created xsi:type="dcterms:W3CDTF">2023-10-31T23:41:09Z</dcterms:created>
  <dcterms:modified xsi:type="dcterms:W3CDTF">2024-05-07T02:19:31Z</dcterms:modified>
</cp:coreProperties>
</file>