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7"/>
  </p:notesMasterIdLst>
  <p:handoutMasterIdLst>
    <p:handoutMasterId r:id="rId28"/>
  </p:handoutMasterIdLst>
  <p:sldIdLst>
    <p:sldId id="256" r:id="rId5"/>
    <p:sldId id="275" r:id="rId6"/>
    <p:sldId id="276" r:id="rId7"/>
    <p:sldId id="277" r:id="rId8"/>
    <p:sldId id="278" r:id="rId9"/>
    <p:sldId id="279" r:id="rId10"/>
    <p:sldId id="284" r:id="rId11"/>
    <p:sldId id="280" r:id="rId12"/>
    <p:sldId id="281" r:id="rId13"/>
    <p:sldId id="282" r:id="rId14"/>
    <p:sldId id="288" r:id="rId15"/>
    <p:sldId id="283" r:id="rId16"/>
    <p:sldId id="285" r:id="rId17"/>
    <p:sldId id="290" r:id="rId18"/>
    <p:sldId id="291" r:id="rId19"/>
    <p:sldId id="294" r:id="rId20"/>
    <p:sldId id="289" r:id="rId21"/>
    <p:sldId id="292" r:id="rId22"/>
    <p:sldId id="293" r:id="rId23"/>
    <p:sldId id="286" r:id="rId24"/>
    <p:sldId id="287"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3" autoAdjust="0"/>
  </p:normalViewPr>
  <p:slideViewPr>
    <p:cSldViewPr snapToGrid="0" snapToObjects="1">
      <p:cViewPr varScale="1">
        <p:scale>
          <a:sx n="91" d="100"/>
          <a:sy n="91" d="100"/>
        </p:scale>
        <p:origin x="322"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250F9-288A-4F1C-B7F3-A7799D846D53}" type="doc">
      <dgm:prSet loTypeId="urn:microsoft.com/office/officeart/2016/7/layout/RepeatingBendingProcessNew" loCatId="process" qsTypeId="urn:microsoft.com/office/officeart/2005/8/quickstyle/simple1" qsCatId="simple" csTypeId="urn:microsoft.com/office/officeart/2005/8/colors/accent6_4" csCatId="accent6" phldr="1"/>
      <dgm:spPr/>
      <dgm:t>
        <a:bodyPr/>
        <a:lstStyle/>
        <a:p>
          <a:endParaRPr lang="en-US"/>
        </a:p>
      </dgm:t>
    </dgm:pt>
    <dgm:pt modelId="{4683EC71-44D9-43BA-A148-3C1C8B4B6AAD}">
      <dgm:prSet/>
      <dgm:spPr/>
      <dgm:t>
        <a:bodyPr/>
        <a:lstStyle/>
        <a:p>
          <a:r>
            <a:rPr lang="en-US" dirty="0">
              <a:solidFill>
                <a:schemeClr val="accent6">
                  <a:lumMod val="40000"/>
                  <a:lumOff val="60000"/>
                </a:schemeClr>
              </a:solidFill>
            </a:rPr>
            <a:t>Introduction</a:t>
          </a:r>
        </a:p>
      </dgm:t>
    </dgm:pt>
    <dgm:pt modelId="{3285D2D8-00BD-4ED5-88BE-266ED6300ABC}" type="parTrans" cxnId="{8E726C21-E433-4C76-9F06-77BC125B9BDB}">
      <dgm:prSet/>
      <dgm:spPr/>
      <dgm:t>
        <a:bodyPr/>
        <a:lstStyle/>
        <a:p>
          <a:endParaRPr lang="en-US"/>
        </a:p>
      </dgm:t>
    </dgm:pt>
    <dgm:pt modelId="{ECA7960E-A4C8-407A-AE5E-D4DEDE378759}" type="sibTrans" cxnId="{8E726C21-E433-4C76-9F06-77BC125B9BDB}">
      <dgm:prSet/>
      <dgm:spPr/>
      <dgm:t>
        <a:bodyPr/>
        <a:lstStyle/>
        <a:p>
          <a:endParaRPr lang="en-US"/>
        </a:p>
      </dgm:t>
    </dgm:pt>
    <dgm:pt modelId="{C9BE8054-9BAF-42A7-8A2B-9586FD26BF92}">
      <dgm:prSet/>
      <dgm:spPr/>
      <dgm:t>
        <a:bodyPr/>
        <a:lstStyle/>
        <a:p>
          <a:r>
            <a:rPr lang="en-US" dirty="0">
              <a:solidFill>
                <a:schemeClr val="accent6">
                  <a:lumMod val="40000"/>
                  <a:lumOff val="60000"/>
                </a:schemeClr>
              </a:solidFill>
            </a:rPr>
            <a:t>Research Questions</a:t>
          </a:r>
        </a:p>
      </dgm:t>
    </dgm:pt>
    <dgm:pt modelId="{8149F2D1-4B9B-4507-AF76-FBE65047FFD9}" type="parTrans" cxnId="{7D25BC71-8FE5-4945-B4E5-F28A86FF8B60}">
      <dgm:prSet/>
      <dgm:spPr/>
      <dgm:t>
        <a:bodyPr/>
        <a:lstStyle/>
        <a:p>
          <a:endParaRPr lang="en-US"/>
        </a:p>
      </dgm:t>
    </dgm:pt>
    <dgm:pt modelId="{65EF8D5F-7EAE-4B9D-AAE0-5753D238F6AD}" type="sibTrans" cxnId="{7D25BC71-8FE5-4945-B4E5-F28A86FF8B60}">
      <dgm:prSet/>
      <dgm:spPr/>
      <dgm:t>
        <a:bodyPr/>
        <a:lstStyle/>
        <a:p>
          <a:endParaRPr lang="en-US"/>
        </a:p>
      </dgm:t>
    </dgm:pt>
    <dgm:pt modelId="{3D59D60C-B737-485E-8BE9-93076A056C0F}">
      <dgm:prSet/>
      <dgm:spPr/>
      <dgm:t>
        <a:bodyPr/>
        <a:lstStyle/>
        <a:p>
          <a:r>
            <a:rPr lang="en-US" dirty="0">
              <a:solidFill>
                <a:schemeClr val="accent6">
                  <a:lumMod val="40000"/>
                  <a:lumOff val="60000"/>
                </a:schemeClr>
              </a:solidFill>
            </a:rPr>
            <a:t>Research Goals</a:t>
          </a:r>
        </a:p>
      </dgm:t>
    </dgm:pt>
    <dgm:pt modelId="{D103DCB7-3964-416F-87FE-45ABCC9F5918}" type="parTrans" cxnId="{99D72DF4-F1D4-4CC8-BAB6-D08607F74795}">
      <dgm:prSet/>
      <dgm:spPr/>
      <dgm:t>
        <a:bodyPr/>
        <a:lstStyle/>
        <a:p>
          <a:endParaRPr lang="en-US"/>
        </a:p>
      </dgm:t>
    </dgm:pt>
    <dgm:pt modelId="{478CB382-C5AD-43E2-9C6C-5E93BFAD8264}" type="sibTrans" cxnId="{99D72DF4-F1D4-4CC8-BAB6-D08607F74795}">
      <dgm:prSet/>
      <dgm:spPr/>
      <dgm:t>
        <a:bodyPr/>
        <a:lstStyle/>
        <a:p>
          <a:endParaRPr lang="en-US"/>
        </a:p>
      </dgm:t>
    </dgm:pt>
    <dgm:pt modelId="{C3964586-3CF5-4A36-8E8E-FB6740B1042C}">
      <dgm:prSet/>
      <dgm:spPr/>
      <dgm:t>
        <a:bodyPr/>
        <a:lstStyle/>
        <a:p>
          <a:r>
            <a:rPr lang="en-US" dirty="0">
              <a:solidFill>
                <a:schemeClr val="accent6">
                  <a:lumMod val="40000"/>
                  <a:lumOff val="60000"/>
                </a:schemeClr>
              </a:solidFill>
            </a:rPr>
            <a:t>Problem Statement</a:t>
          </a:r>
        </a:p>
      </dgm:t>
    </dgm:pt>
    <dgm:pt modelId="{CC2B52F6-D624-417C-9877-36E64A1C3E0B}" type="parTrans" cxnId="{E8C3AB4F-21FB-4413-81EC-DD3FF9CE88BC}">
      <dgm:prSet/>
      <dgm:spPr/>
      <dgm:t>
        <a:bodyPr/>
        <a:lstStyle/>
        <a:p>
          <a:endParaRPr lang="en-US"/>
        </a:p>
      </dgm:t>
    </dgm:pt>
    <dgm:pt modelId="{CBB20E57-3762-42B7-A351-3F27A2ED11C8}" type="sibTrans" cxnId="{E8C3AB4F-21FB-4413-81EC-DD3FF9CE88BC}">
      <dgm:prSet/>
      <dgm:spPr/>
      <dgm:t>
        <a:bodyPr/>
        <a:lstStyle/>
        <a:p>
          <a:endParaRPr lang="en-US"/>
        </a:p>
      </dgm:t>
    </dgm:pt>
    <dgm:pt modelId="{6F279144-A974-4FC5-A427-E91F3B091793}">
      <dgm:prSet/>
      <dgm:spPr/>
      <dgm:t>
        <a:bodyPr/>
        <a:lstStyle/>
        <a:p>
          <a:r>
            <a:rPr lang="en-US" dirty="0">
              <a:solidFill>
                <a:schemeClr val="accent6">
                  <a:lumMod val="75000"/>
                </a:schemeClr>
              </a:solidFill>
            </a:rPr>
            <a:t>Data Collection</a:t>
          </a:r>
        </a:p>
      </dgm:t>
    </dgm:pt>
    <dgm:pt modelId="{7FC7497F-14A6-46F2-8620-689A2A730BE3}" type="parTrans" cxnId="{3A54340C-1C6E-4A50-8868-212806F3CBC4}">
      <dgm:prSet/>
      <dgm:spPr/>
      <dgm:t>
        <a:bodyPr/>
        <a:lstStyle/>
        <a:p>
          <a:endParaRPr lang="en-US"/>
        </a:p>
      </dgm:t>
    </dgm:pt>
    <dgm:pt modelId="{9B0AF149-EEB4-4E04-89D4-2360ED2A3784}" type="sibTrans" cxnId="{3A54340C-1C6E-4A50-8868-212806F3CBC4}">
      <dgm:prSet/>
      <dgm:spPr/>
      <dgm:t>
        <a:bodyPr/>
        <a:lstStyle/>
        <a:p>
          <a:endParaRPr lang="en-US"/>
        </a:p>
      </dgm:t>
    </dgm:pt>
    <dgm:pt modelId="{1250B870-C10F-4655-8E7F-1D8CFF201AC0}">
      <dgm:prSet/>
      <dgm:spPr/>
      <dgm:t>
        <a:bodyPr/>
        <a:lstStyle/>
        <a:p>
          <a:r>
            <a:rPr lang="en-US" dirty="0">
              <a:solidFill>
                <a:schemeClr val="accent6">
                  <a:lumMod val="75000"/>
                </a:schemeClr>
              </a:solidFill>
            </a:rPr>
            <a:t>Research Design</a:t>
          </a:r>
        </a:p>
      </dgm:t>
    </dgm:pt>
    <dgm:pt modelId="{C5D4DE74-ACAC-43D9-BA44-8BA1F30FDC82}" type="parTrans" cxnId="{E901973B-F504-458F-BE0B-ABEFAD50883B}">
      <dgm:prSet/>
      <dgm:spPr/>
      <dgm:t>
        <a:bodyPr/>
        <a:lstStyle/>
        <a:p>
          <a:endParaRPr lang="en-US"/>
        </a:p>
      </dgm:t>
    </dgm:pt>
    <dgm:pt modelId="{AEEBBDEC-CD51-4F2E-AB72-6FF63E394933}" type="sibTrans" cxnId="{E901973B-F504-458F-BE0B-ABEFAD50883B}">
      <dgm:prSet/>
      <dgm:spPr/>
      <dgm:t>
        <a:bodyPr/>
        <a:lstStyle/>
        <a:p>
          <a:endParaRPr lang="en-US"/>
        </a:p>
      </dgm:t>
    </dgm:pt>
    <dgm:pt modelId="{C307302D-CCFE-44B9-808B-DEF55C9B8828}">
      <dgm:prSet/>
      <dgm:spPr/>
      <dgm:t>
        <a:bodyPr/>
        <a:lstStyle/>
        <a:p>
          <a:r>
            <a:rPr lang="en-US" dirty="0">
              <a:solidFill>
                <a:schemeClr val="accent6">
                  <a:lumMod val="75000"/>
                </a:schemeClr>
              </a:solidFill>
            </a:rPr>
            <a:t>Statistical Analysis</a:t>
          </a:r>
        </a:p>
      </dgm:t>
    </dgm:pt>
    <dgm:pt modelId="{E6BFE137-66DF-44D9-B18A-313E424D5CE0}" type="parTrans" cxnId="{71BF8F61-C58E-427D-B5D4-E3C0C73844B7}">
      <dgm:prSet/>
      <dgm:spPr/>
      <dgm:t>
        <a:bodyPr/>
        <a:lstStyle/>
        <a:p>
          <a:endParaRPr lang="en-US"/>
        </a:p>
      </dgm:t>
    </dgm:pt>
    <dgm:pt modelId="{6D4C772E-149C-4696-8214-D098FC8AC2F1}" type="sibTrans" cxnId="{71BF8F61-C58E-427D-B5D4-E3C0C73844B7}">
      <dgm:prSet/>
      <dgm:spPr/>
      <dgm:t>
        <a:bodyPr/>
        <a:lstStyle/>
        <a:p>
          <a:endParaRPr lang="en-US"/>
        </a:p>
      </dgm:t>
    </dgm:pt>
    <dgm:pt modelId="{12B2B87D-731F-4065-BBBE-491419480726}">
      <dgm:prSet/>
      <dgm:spPr/>
      <dgm:t>
        <a:bodyPr/>
        <a:lstStyle/>
        <a:p>
          <a:r>
            <a:rPr lang="en-US" dirty="0">
              <a:solidFill>
                <a:schemeClr val="accent6">
                  <a:lumMod val="75000"/>
                </a:schemeClr>
              </a:solidFill>
            </a:rPr>
            <a:t>Exploratory Data Analysis</a:t>
          </a:r>
        </a:p>
      </dgm:t>
    </dgm:pt>
    <dgm:pt modelId="{A84CC26E-BCB1-4C97-80D6-E0EF4B839733}" type="parTrans" cxnId="{0807DE7B-E026-4425-9C1E-9A1B2B2DCC17}">
      <dgm:prSet/>
      <dgm:spPr/>
      <dgm:t>
        <a:bodyPr/>
        <a:lstStyle/>
        <a:p>
          <a:endParaRPr lang="en-US"/>
        </a:p>
      </dgm:t>
    </dgm:pt>
    <dgm:pt modelId="{8C199CAD-419B-4F5A-A927-A0507F77F220}" type="sibTrans" cxnId="{0807DE7B-E026-4425-9C1E-9A1B2B2DCC17}">
      <dgm:prSet/>
      <dgm:spPr/>
      <dgm:t>
        <a:bodyPr/>
        <a:lstStyle/>
        <a:p>
          <a:endParaRPr lang="en-US"/>
        </a:p>
      </dgm:t>
    </dgm:pt>
    <dgm:pt modelId="{84FA107D-176E-4885-8005-E09340955C44}">
      <dgm:prSet/>
      <dgm:spPr/>
      <dgm:t>
        <a:bodyPr/>
        <a:lstStyle/>
        <a:p>
          <a:r>
            <a:rPr lang="en-US" dirty="0">
              <a:solidFill>
                <a:schemeClr val="accent6">
                  <a:lumMod val="75000"/>
                </a:schemeClr>
              </a:solidFill>
            </a:rPr>
            <a:t>Approach</a:t>
          </a:r>
        </a:p>
      </dgm:t>
    </dgm:pt>
    <dgm:pt modelId="{31388153-30AB-4848-8E86-29CDC8D0DFCB}" type="parTrans" cxnId="{6CD78D15-378D-4A25-BAA2-76CECC7BBD05}">
      <dgm:prSet/>
      <dgm:spPr/>
      <dgm:t>
        <a:bodyPr/>
        <a:lstStyle/>
        <a:p>
          <a:endParaRPr lang="en-US"/>
        </a:p>
      </dgm:t>
    </dgm:pt>
    <dgm:pt modelId="{B3587EE3-6720-464B-BF85-D3890E0FFDEF}" type="sibTrans" cxnId="{6CD78D15-378D-4A25-BAA2-76CECC7BBD05}">
      <dgm:prSet/>
      <dgm:spPr/>
      <dgm:t>
        <a:bodyPr/>
        <a:lstStyle/>
        <a:p>
          <a:endParaRPr lang="en-US"/>
        </a:p>
      </dgm:t>
    </dgm:pt>
    <dgm:pt modelId="{3984FCDA-FF05-498E-8F02-0ED75C70B1BE}">
      <dgm:prSet/>
      <dgm:spPr/>
      <dgm:t>
        <a:bodyPr/>
        <a:lstStyle/>
        <a:p>
          <a:r>
            <a:rPr lang="en-US" b="0" spc="-24" dirty="0">
              <a:solidFill>
                <a:schemeClr val="accent6">
                  <a:lumMod val="40000"/>
                  <a:lumOff val="60000"/>
                </a:schemeClr>
              </a:solidFill>
              <a:latin typeface="+mn-lt"/>
              <a:ea typeface="Syne" pitchFamily="34" charset="-122"/>
              <a:cs typeface="Syne" pitchFamily="34" charset="-120"/>
            </a:rPr>
            <a:t>Comparative Study</a:t>
          </a:r>
          <a:endParaRPr lang="en-US" b="0" dirty="0">
            <a:solidFill>
              <a:schemeClr val="accent6">
                <a:lumMod val="40000"/>
                <a:lumOff val="60000"/>
              </a:schemeClr>
            </a:solidFill>
            <a:latin typeface="+mn-lt"/>
          </a:endParaRPr>
        </a:p>
      </dgm:t>
    </dgm:pt>
    <dgm:pt modelId="{115EAB3E-2356-4962-9CDC-0C1FCEC99E13}" type="parTrans" cxnId="{048897C6-7A28-4E83-8714-00FEABACC509}">
      <dgm:prSet/>
      <dgm:spPr/>
      <dgm:t>
        <a:bodyPr/>
        <a:lstStyle/>
        <a:p>
          <a:endParaRPr lang="en-US"/>
        </a:p>
      </dgm:t>
    </dgm:pt>
    <dgm:pt modelId="{792CDD15-9E03-4461-A8A4-F0560734984B}" type="sibTrans" cxnId="{048897C6-7A28-4E83-8714-00FEABACC509}">
      <dgm:prSet/>
      <dgm:spPr/>
      <dgm:t>
        <a:bodyPr/>
        <a:lstStyle/>
        <a:p>
          <a:endParaRPr lang="en-US"/>
        </a:p>
      </dgm:t>
    </dgm:pt>
    <dgm:pt modelId="{D235DFB8-1E3A-49C1-80D7-5F53C35E8A29}">
      <dgm:prSet/>
      <dgm:spPr/>
      <dgm:t>
        <a:bodyPr/>
        <a:lstStyle/>
        <a:p>
          <a:r>
            <a:rPr lang="en-US" dirty="0">
              <a:solidFill>
                <a:schemeClr val="accent6">
                  <a:lumMod val="40000"/>
                  <a:lumOff val="60000"/>
                </a:schemeClr>
              </a:solidFill>
            </a:rPr>
            <a:t>Limitations</a:t>
          </a:r>
        </a:p>
      </dgm:t>
    </dgm:pt>
    <dgm:pt modelId="{4D3D76B5-5D53-43E8-A6DA-B4831D9D07DB}" type="parTrans" cxnId="{B2DF288E-D888-42E8-BAFD-C4F965F0F10F}">
      <dgm:prSet/>
      <dgm:spPr/>
      <dgm:t>
        <a:bodyPr/>
        <a:lstStyle/>
        <a:p>
          <a:endParaRPr lang="en-US"/>
        </a:p>
      </dgm:t>
    </dgm:pt>
    <dgm:pt modelId="{7E2A7703-43F3-487E-A010-9EC14C4C1FF3}" type="sibTrans" cxnId="{B2DF288E-D888-42E8-BAFD-C4F965F0F10F}">
      <dgm:prSet/>
      <dgm:spPr/>
      <dgm:t>
        <a:bodyPr/>
        <a:lstStyle/>
        <a:p>
          <a:endParaRPr lang="en-US"/>
        </a:p>
      </dgm:t>
    </dgm:pt>
    <dgm:pt modelId="{E9544E7A-AC2F-4413-A496-A8F40685B1AE}">
      <dgm:prSet/>
      <dgm:spPr/>
      <dgm:t>
        <a:bodyPr/>
        <a:lstStyle/>
        <a:p>
          <a:r>
            <a:rPr lang="en-US" dirty="0">
              <a:solidFill>
                <a:schemeClr val="accent6">
                  <a:lumMod val="40000"/>
                  <a:lumOff val="60000"/>
                </a:schemeClr>
              </a:solidFill>
            </a:rPr>
            <a:t>Conclusion</a:t>
          </a:r>
        </a:p>
      </dgm:t>
    </dgm:pt>
    <dgm:pt modelId="{43DA2ED4-FCE3-4D8A-9F65-274C1B9295AB}" type="parTrans" cxnId="{3BD823BF-0DE5-4E8D-8344-9C0B2996515E}">
      <dgm:prSet/>
      <dgm:spPr/>
      <dgm:t>
        <a:bodyPr/>
        <a:lstStyle/>
        <a:p>
          <a:endParaRPr lang="en-US"/>
        </a:p>
      </dgm:t>
    </dgm:pt>
    <dgm:pt modelId="{CF2A6059-24DD-44A0-A949-EF1534A1D041}" type="sibTrans" cxnId="{3BD823BF-0DE5-4E8D-8344-9C0B2996515E}">
      <dgm:prSet/>
      <dgm:spPr/>
      <dgm:t>
        <a:bodyPr/>
        <a:lstStyle/>
        <a:p>
          <a:endParaRPr lang="en-US"/>
        </a:p>
      </dgm:t>
    </dgm:pt>
    <dgm:pt modelId="{14BAFFDF-175D-4F80-9E13-CE5D7E10CC5C}" type="pres">
      <dgm:prSet presAssocID="{A6D250F9-288A-4F1C-B7F3-A7799D846D53}" presName="Name0" presStyleCnt="0">
        <dgm:presLayoutVars>
          <dgm:dir/>
          <dgm:resizeHandles val="exact"/>
        </dgm:presLayoutVars>
      </dgm:prSet>
      <dgm:spPr/>
    </dgm:pt>
    <dgm:pt modelId="{AAC9EB76-FAD7-42B2-9610-D46C5F0C626A}" type="pres">
      <dgm:prSet presAssocID="{4683EC71-44D9-43BA-A148-3C1C8B4B6AAD}" presName="node" presStyleLbl="node1" presStyleIdx="0" presStyleCnt="12">
        <dgm:presLayoutVars>
          <dgm:bulletEnabled val="1"/>
        </dgm:presLayoutVars>
      </dgm:prSet>
      <dgm:spPr>
        <a:prstGeom prst="stripedRightArrow">
          <a:avLst/>
        </a:prstGeom>
      </dgm:spPr>
    </dgm:pt>
    <dgm:pt modelId="{26FB06C0-00DD-493E-A8E1-AC4C1F373E3E}" type="pres">
      <dgm:prSet presAssocID="{ECA7960E-A4C8-407A-AE5E-D4DEDE378759}" presName="sibTrans" presStyleLbl="sibTrans1D1" presStyleIdx="0" presStyleCnt="11"/>
      <dgm:spPr/>
    </dgm:pt>
    <dgm:pt modelId="{388C6D44-8B4F-42A2-A1A2-37E10797139A}" type="pres">
      <dgm:prSet presAssocID="{ECA7960E-A4C8-407A-AE5E-D4DEDE378759}" presName="connectorText" presStyleLbl="sibTrans1D1" presStyleIdx="0" presStyleCnt="11"/>
      <dgm:spPr/>
    </dgm:pt>
    <dgm:pt modelId="{5BBB49CF-38CA-4B60-A54C-F64F0EB30F99}" type="pres">
      <dgm:prSet presAssocID="{C9BE8054-9BAF-42A7-8A2B-9586FD26BF92}" presName="node" presStyleLbl="node1" presStyleIdx="1" presStyleCnt="12">
        <dgm:presLayoutVars>
          <dgm:bulletEnabled val="1"/>
        </dgm:presLayoutVars>
      </dgm:prSet>
      <dgm:spPr>
        <a:prstGeom prst="notchedRightArrow">
          <a:avLst/>
        </a:prstGeom>
      </dgm:spPr>
    </dgm:pt>
    <dgm:pt modelId="{B1F0C61A-AE29-466E-8867-6BEB144B345B}" type="pres">
      <dgm:prSet presAssocID="{65EF8D5F-7EAE-4B9D-AAE0-5753D238F6AD}" presName="sibTrans" presStyleLbl="sibTrans1D1" presStyleIdx="1" presStyleCnt="11"/>
      <dgm:spPr/>
    </dgm:pt>
    <dgm:pt modelId="{3669D424-A07C-4A59-84DE-F2D6EED07B55}" type="pres">
      <dgm:prSet presAssocID="{65EF8D5F-7EAE-4B9D-AAE0-5753D238F6AD}" presName="connectorText" presStyleLbl="sibTrans1D1" presStyleIdx="1" presStyleCnt="11"/>
      <dgm:spPr/>
    </dgm:pt>
    <dgm:pt modelId="{FCD4AF49-9603-481A-91AD-088FC2767ACF}" type="pres">
      <dgm:prSet presAssocID="{3D59D60C-B737-485E-8BE9-93076A056C0F}" presName="node" presStyleLbl="node1" presStyleIdx="2" presStyleCnt="12">
        <dgm:presLayoutVars>
          <dgm:bulletEnabled val="1"/>
        </dgm:presLayoutVars>
      </dgm:prSet>
      <dgm:spPr>
        <a:prstGeom prst="stripedRightArrow">
          <a:avLst/>
        </a:prstGeom>
      </dgm:spPr>
    </dgm:pt>
    <dgm:pt modelId="{72307D06-F32E-4304-871F-90104FFBC5B0}" type="pres">
      <dgm:prSet presAssocID="{478CB382-C5AD-43E2-9C6C-5E93BFAD8264}" presName="sibTrans" presStyleLbl="sibTrans1D1" presStyleIdx="2" presStyleCnt="11"/>
      <dgm:spPr/>
    </dgm:pt>
    <dgm:pt modelId="{C4A4E221-E822-488C-A410-CC0BE2E2B186}" type="pres">
      <dgm:prSet presAssocID="{478CB382-C5AD-43E2-9C6C-5E93BFAD8264}" presName="connectorText" presStyleLbl="sibTrans1D1" presStyleIdx="2" presStyleCnt="11"/>
      <dgm:spPr/>
    </dgm:pt>
    <dgm:pt modelId="{A79A1245-8740-40AB-BEEB-6F38D021E73C}" type="pres">
      <dgm:prSet presAssocID="{C3964586-3CF5-4A36-8E8E-FB6740B1042C}" presName="node" presStyleLbl="node1" presStyleIdx="3" presStyleCnt="12">
        <dgm:presLayoutVars>
          <dgm:bulletEnabled val="1"/>
        </dgm:presLayoutVars>
      </dgm:prSet>
      <dgm:spPr>
        <a:prstGeom prst="downArrowCallout">
          <a:avLst/>
        </a:prstGeom>
      </dgm:spPr>
    </dgm:pt>
    <dgm:pt modelId="{1E4C7F09-383E-482A-972D-A8883C1D2E59}" type="pres">
      <dgm:prSet presAssocID="{CBB20E57-3762-42B7-A351-3F27A2ED11C8}" presName="sibTrans" presStyleLbl="sibTrans1D1" presStyleIdx="3" presStyleCnt="11"/>
      <dgm:spPr/>
    </dgm:pt>
    <dgm:pt modelId="{4DAC43BA-74A7-453B-9116-54DBC21FD033}" type="pres">
      <dgm:prSet presAssocID="{CBB20E57-3762-42B7-A351-3F27A2ED11C8}" presName="connectorText" presStyleLbl="sibTrans1D1" presStyleIdx="3" presStyleCnt="11"/>
      <dgm:spPr/>
    </dgm:pt>
    <dgm:pt modelId="{02417E24-1168-4B06-932B-F1AB89D0272E}" type="pres">
      <dgm:prSet presAssocID="{6F279144-A974-4FC5-A427-E91F3B091793}" presName="node" presStyleLbl="node1" presStyleIdx="4" presStyleCnt="12">
        <dgm:presLayoutVars>
          <dgm:bulletEnabled val="1"/>
        </dgm:presLayoutVars>
      </dgm:prSet>
      <dgm:spPr>
        <a:prstGeom prst="stripedRightArrow">
          <a:avLst/>
        </a:prstGeom>
      </dgm:spPr>
    </dgm:pt>
    <dgm:pt modelId="{1864002F-739B-40E3-85CF-8BC05278E052}" type="pres">
      <dgm:prSet presAssocID="{9B0AF149-EEB4-4E04-89D4-2360ED2A3784}" presName="sibTrans" presStyleLbl="sibTrans1D1" presStyleIdx="4" presStyleCnt="11"/>
      <dgm:spPr/>
    </dgm:pt>
    <dgm:pt modelId="{232E6491-5F66-4A96-8777-62C19CE7C023}" type="pres">
      <dgm:prSet presAssocID="{9B0AF149-EEB4-4E04-89D4-2360ED2A3784}" presName="connectorText" presStyleLbl="sibTrans1D1" presStyleIdx="4" presStyleCnt="11"/>
      <dgm:spPr/>
    </dgm:pt>
    <dgm:pt modelId="{91D751B2-941E-497E-86C2-CA923A6DAD97}" type="pres">
      <dgm:prSet presAssocID="{1250B870-C10F-4655-8E7F-1D8CFF201AC0}" presName="node" presStyleLbl="node1" presStyleIdx="5" presStyleCnt="12">
        <dgm:presLayoutVars>
          <dgm:bulletEnabled val="1"/>
        </dgm:presLayoutVars>
      </dgm:prSet>
      <dgm:spPr>
        <a:prstGeom prst="notchedRightArrow">
          <a:avLst/>
        </a:prstGeom>
      </dgm:spPr>
    </dgm:pt>
    <dgm:pt modelId="{9411DD41-3512-4CD6-AFDF-0C4FA76AC540}" type="pres">
      <dgm:prSet presAssocID="{AEEBBDEC-CD51-4F2E-AB72-6FF63E394933}" presName="sibTrans" presStyleLbl="sibTrans1D1" presStyleIdx="5" presStyleCnt="11"/>
      <dgm:spPr/>
    </dgm:pt>
    <dgm:pt modelId="{451335E5-D97B-4A7C-9C17-3BEE2D7FCADD}" type="pres">
      <dgm:prSet presAssocID="{AEEBBDEC-CD51-4F2E-AB72-6FF63E394933}" presName="connectorText" presStyleLbl="sibTrans1D1" presStyleIdx="5" presStyleCnt="11"/>
      <dgm:spPr/>
    </dgm:pt>
    <dgm:pt modelId="{164351C3-F01A-4EE6-8283-1556B2BEE463}" type="pres">
      <dgm:prSet presAssocID="{C307302D-CCFE-44B9-808B-DEF55C9B8828}" presName="node" presStyleLbl="node1" presStyleIdx="6" presStyleCnt="12">
        <dgm:presLayoutVars>
          <dgm:bulletEnabled val="1"/>
        </dgm:presLayoutVars>
      </dgm:prSet>
      <dgm:spPr>
        <a:prstGeom prst="stripedRightArrow">
          <a:avLst/>
        </a:prstGeom>
      </dgm:spPr>
    </dgm:pt>
    <dgm:pt modelId="{6FFBD7CF-533C-4E78-815F-E76A792CA8EB}" type="pres">
      <dgm:prSet presAssocID="{6D4C772E-149C-4696-8214-D098FC8AC2F1}" presName="sibTrans" presStyleLbl="sibTrans1D1" presStyleIdx="6" presStyleCnt="11"/>
      <dgm:spPr/>
    </dgm:pt>
    <dgm:pt modelId="{C084431E-CD1B-4336-B1D7-1ABC03DCBBF7}" type="pres">
      <dgm:prSet presAssocID="{6D4C772E-149C-4696-8214-D098FC8AC2F1}" presName="connectorText" presStyleLbl="sibTrans1D1" presStyleIdx="6" presStyleCnt="11"/>
      <dgm:spPr/>
    </dgm:pt>
    <dgm:pt modelId="{BDBCFC8C-22DC-44BB-AF5C-129555C9E004}" type="pres">
      <dgm:prSet presAssocID="{12B2B87D-731F-4065-BBBE-491419480726}" presName="node" presStyleLbl="node1" presStyleIdx="7" presStyleCnt="12">
        <dgm:presLayoutVars>
          <dgm:bulletEnabled val="1"/>
        </dgm:presLayoutVars>
      </dgm:prSet>
      <dgm:spPr>
        <a:prstGeom prst="downArrowCallout">
          <a:avLst/>
        </a:prstGeom>
      </dgm:spPr>
    </dgm:pt>
    <dgm:pt modelId="{71D061F2-29E8-4DCE-BA83-9EC32027BB18}" type="pres">
      <dgm:prSet presAssocID="{8C199CAD-419B-4F5A-A927-A0507F77F220}" presName="sibTrans" presStyleLbl="sibTrans1D1" presStyleIdx="7" presStyleCnt="11"/>
      <dgm:spPr/>
    </dgm:pt>
    <dgm:pt modelId="{81753488-8AAF-4AEC-BBDA-664D546790D1}" type="pres">
      <dgm:prSet presAssocID="{8C199CAD-419B-4F5A-A927-A0507F77F220}" presName="connectorText" presStyleLbl="sibTrans1D1" presStyleIdx="7" presStyleCnt="11"/>
      <dgm:spPr/>
    </dgm:pt>
    <dgm:pt modelId="{1CCE42EC-209B-408A-BE4F-485A0CD972EF}" type="pres">
      <dgm:prSet presAssocID="{84FA107D-176E-4885-8005-E09340955C44}" presName="node" presStyleLbl="node1" presStyleIdx="8" presStyleCnt="12">
        <dgm:presLayoutVars>
          <dgm:bulletEnabled val="1"/>
        </dgm:presLayoutVars>
      </dgm:prSet>
      <dgm:spPr>
        <a:prstGeom prst="stripedRightArrow">
          <a:avLst/>
        </a:prstGeom>
      </dgm:spPr>
    </dgm:pt>
    <dgm:pt modelId="{B125D733-C4AE-4B9E-BB65-E5703D7EDF6A}" type="pres">
      <dgm:prSet presAssocID="{B3587EE3-6720-464B-BF85-D3890E0FFDEF}" presName="sibTrans" presStyleLbl="sibTrans1D1" presStyleIdx="8" presStyleCnt="11"/>
      <dgm:spPr/>
    </dgm:pt>
    <dgm:pt modelId="{4604CD5C-0D57-43D1-9426-786D6AA01D87}" type="pres">
      <dgm:prSet presAssocID="{B3587EE3-6720-464B-BF85-D3890E0FFDEF}" presName="connectorText" presStyleLbl="sibTrans1D1" presStyleIdx="8" presStyleCnt="11"/>
      <dgm:spPr/>
    </dgm:pt>
    <dgm:pt modelId="{ACD2C89C-A050-4A22-98E0-EFA71900BEF9}" type="pres">
      <dgm:prSet presAssocID="{3984FCDA-FF05-498E-8F02-0ED75C70B1BE}" presName="node" presStyleLbl="node1" presStyleIdx="9" presStyleCnt="12" custLinFactNeighborX="-4935" custLinFactNeighborY="185">
        <dgm:presLayoutVars>
          <dgm:bulletEnabled val="1"/>
        </dgm:presLayoutVars>
      </dgm:prSet>
      <dgm:spPr>
        <a:prstGeom prst="notchedRightArrow">
          <a:avLst/>
        </a:prstGeom>
      </dgm:spPr>
    </dgm:pt>
    <dgm:pt modelId="{6BA31577-7685-4A27-81ED-672600355CDF}" type="pres">
      <dgm:prSet presAssocID="{792CDD15-9E03-4461-A8A4-F0560734984B}" presName="sibTrans" presStyleLbl="sibTrans1D1" presStyleIdx="9" presStyleCnt="11"/>
      <dgm:spPr/>
    </dgm:pt>
    <dgm:pt modelId="{7F5BBF47-AB30-4429-A2E4-04577CDBB4DE}" type="pres">
      <dgm:prSet presAssocID="{792CDD15-9E03-4461-A8A4-F0560734984B}" presName="connectorText" presStyleLbl="sibTrans1D1" presStyleIdx="9" presStyleCnt="11"/>
      <dgm:spPr/>
    </dgm:pt>
    <dgm:pt modelId="{54682384-F953-4DF9-917A-9FB4FAFF30BC}" type="pres">
      <dgm:prSet presAssocID="{D235DFB8-1E3A-49C1-80D7-5F53C35E8A29}" presName="node" presStyleLbl="node1" presStyleIdx="10" presStyleCnt="12">
        <dgm:presLayoutVars>
          <dgm:bulletEnabled val="1"/>
        </dgm:presLayoutVars>
      </dgm:prSet>
      <dgm:spPr>
        <a:prstGeom prst="stripedRightArrow">
          <a:avLst/>
        </a:prstGeom>
      </dgm:spPr>
    </dgm:pt>
    <dgm:pt modelId="{69300119-75AE-451F-B11C-E74B12D62865}" type="pres">
      <dgm:prSet presAssocID="{7E2A7703-43F3-487E-A010-9EC14C4C1FF3}" presName="sibTrans" presStyleLbl="sibTrans1D1" presStyleIdx="10" presStyleCnt="11"/>
      <dgm:spPr/>
    </dgm:pt>
    <dgm:pt modelId="{2EDC6B03-C28D-4435-A6E1-C03993BAC2DF}" type="pres">
      <dgm:prSet presAssocID="{7E2A7703-43F3-487E-A010-9EC14C4C1FF3}" presName="connectorText" presStyleLbl="sibTrans1D1" presStyleIdx="10" presStyleCnt="11"/>
      <dgm:spPr/>
    </dgm:pt>
    <dgm:pt modelId="{A4DD6283-E921-4A58-B42F-49FA12FDC397}" type="pres">
      <dgm:prSet presAssocID="{E9544E7A-AC2F-4413-A496-A8F40685B1AE}" presName="node" presStyleLbl="node1" presStyleIdx="11" presStyleCnt="12">
        <dgm:presLayoutVars>
          <dgm:bulletEnabled val="1"/>
        </dgm:presLayoutVars>
      </dgm:prSet>
      <dgm:spPr>
        <a:prstGeom prst="bracketPair">
          <a:avLst/>
        </a:prstGeom>
      </dgm:spPr>
    </dgm:pt>
  </dgm:ptLst>
  <dgm:cxnLst>
    <dgm:cxn modelId="{6FC2DA04-8840-44B8-91C5-5291B358382A}" type="presOf" srcId="{E9544E7A-AC2F-4413-A496-A8F40685B1AE}" destId="{A4DD6283-E921-4A58-B42F-49FA12FDC397}" srcOrd="0" destOrd="0" presId="urn:microsoft.com/office/officeart/2016/7/layout/RepeatingBendingProcessNew"/>
    <dgm:cxn modelId="{7BA62305-4CD8-4410-A9CB-D0DF0B3F4D41}" type="presOf" srcId="{C307302D-CCFE-44B9-808B-DEF55C9B8828}" destId="{164351C3-F01A-4EE6-8283-1556B2BEE463}" srcOrd="0" destOrd="0" presId="urn:microsoft.com/office/officeart/2016/7/layout/RepeatingBendingProcessNew"/>
    <dgm:cxn modelId="{A2B7470B-E69B-45B6-A6BA-481DF7DF1A70}" type="presOf" srcId="{B3587EE3-6720-464B-BF85-D3890E0FFDEF}" destId="{4604CD5C-0D57-43D1-9426-786D6AA01D87}" srcOrd="1" destOrd="0" presId="urn:microsoft.com/office/officeart/2016/7/layout/RepeatingBendingProcessNew"/>
    <dgm:cxn modelId="{3A54340C-1C6E-4A50-8868-212806F3CBC4}" srcId="{A6D250F9-288A-4F1C-B7F3-A7799D846D53}" destId="{6F279144-A974-4FC5-A427-E91F3B091793}" srcOrd="4" destOrd="0" parTransId="{7FC7497F-14A6-46F2-8620-689A2A730BE3}" sibTransId="{9B0AF149-EEB4-4E04-89D4-2360ED2A3784}"/>
    <dgm:cxn modelId="{6CD78D15-378D-4A25-BAA2-76CECC7BBD05}" srcId="{A6D250F9-288A-4F1C-B7F3-A7799D846D53}" destId="{84FA107D-176E-4885-8005-E09340955C44}" srcOrd="8" destOrd="0" parTransId="{31388153-30AB-4848-8E86-29CDC8D0DFCB}" sibTransId="{B3587EE3-6720-464B-BF85-D3890E0FFDEF}"/>
    <dgm:cxn modelId="{23374C1A-710C-47B6-8E30-CB2ACDFB567B}" type="presOf" srcId="{84FA107D-176E-4885-8005-E09340955C44}" destId="{1CCE42EC-209B-408A-BE4F-485A0CD972EF}" srcOrd="0" destOrd="0" presId="urn:microsoft.com/office/officeart/2016/7/layout/RepeatingBendingProcessNew"/>
    <dgm:cxn modelId="{BFEBA41A-6412-47B4-ADDD-E61511C6ECA2}" type="presOf" srcId="{A6D250F9-288A-4F1C-B7F3-A7799D846D53}" destId="{14BAFFDF-175D-4F80-9E13-CE5D7E10CC5C}" srcOrd="0" destOrd="0" presId="urn:microsoft.com/office/officeart/2016/7/layout/RepeatingBendingProcessNew"/>
    <dgm:cxn modelId="{98EC3321-3662-426F-A2DD-4FEAEA0138A2}" type="presOf" srcId="{478CB382-C5AD-43E2-9C6C-5E93BFAD8264}" destId="{C4A4E221-E822-488C-A410-CC0BE2E2B186}" srcOrd="1" destOrd="0" presId="urn:microsoft.com/office/officeart/2016/7/layout/RepeatingBendingProcessNew"/>
    <dgm:cxn modelId="{8E726C21-E433-4C76-9F06-77BC125B9BDB}" srcId="{A6D250F9-288A-4F1C-B7F3-A7799D846D53}" destId="{4683EC71-44D9-43BA-A148-3C1C8B4B6AAD}" srcOrd="0" destOrd="0" parTransId="{3285D2D8-00BD-4ED5-88BE-266ED6300ABC}" sibTransId="{ECA7960E-A4C8-407A-AE5E-D4DEDE378759}"/>
    <dgm:cxn modelId="{B388BA21-5525-42C4-AF0F-ECF9008ABFF5}" type="presOf" srcId="{65EF8D5F-7EAE-4B9D-AAE0-5753D238F6AD}" destId="{B1F0C61A-AE29-466E-8867-6BEB144B345B}" srcOrd="0" destOrd="0" presId="urn:microsoft.com/office/officeart/2016/7/layout/RepeatingBendingProcessNew"/>
    <dgm:cxn modelId="{B812AF26-8D69-41B9-90E0-B791378EDB52}" type="presOf" srcId="{3984FCDA-FF05-498E-8F02-0ED75C70B1BE}" destId="{ACD2C89C-A050-4A22-98E0-EFA71900BEF9}" srcOrd="0" destOrd="0" presId="urn:microsoft.com/office/officeart/2016/7/layout/RepeatingBendingProcessNew"/>
    <dgm:cxn modelId="{AEA8B22A-B253-45E1-96B7-F0B0B41EDB01}" type="presOf" srcId="{ECA7960E-A4C8-407A-AE5E-D4DEDE378759}" destId="{26FB06C0-00DD-493E-A8E1-AC4C1F373E3E}" srcOrd="0" destOrd="0" presId="urn:microsoft.com/office/officeart/2016/7/layout/RepeatingBendingProcessNew"/>
    <dgm:cxn modelId="{51A62D2C-88A0-4D42-AFE1-37D842DA5505}" type="presOf" srcId="{AEEBBDEC-CD51-4F2E-AB72-6FF63E394933}" destId="{9411DD41-3512-4CD6-AFDF-0C4FA76AC540}" srcOrd="0" destOrd="0" presId="urn:microsoft.com/office/officeart/2016/7/layout/RepeatingBendingProcessNew"/>
    <dgm:cxn modelId="{E901973B-F504-458F-BE0B-ABEFAD50883B}" srcId="{A6D250F9-288A-4F1C-B7F3-A7799D846D53}" destId="{1250B870-C10F-4655-8E7F-1D8CFF201AC0}" srcOrd="5" destOrd="0" parTransId="{C5D4DE74-ACAC-43D9-BA44-8BA1F30FDC82}" sibTransId="{AEEBBDEC-CD51-4F2E-AB72-6FF63E394933}"/>
    <dgm:cxn modelId="{EDF0B93D-8C60-43D1-99AF-A8450E08FFF8}" type="presOf" srcId="{6D4C772E-149C-4696-8214-D098FC8AC2F1}" destId="{6FFBD7CF-533C-4E78-815F-E76A792CA8EB}" srcOrd="0" destOrd="0" presId="urn:microsoft.com/office/officeart/2016/7/layout/RepeatingBendingProcessNew"/>
    <dgm:cxn modelId="{DFDFA33E-0FE9-48E4-852B-47BE9B547F98}" type="presOf" srcId="{6D4C772E-149C-4696-8214-D098FC8AC2F1}" destId="{C084431E-CD1B-4336-B1D7-1ABC03DCBBF7}" srcOrd="1" destOrd="0" presId="urn:microsoft.com/office/officeart/2016/7/layout/RepeatingBendingProcessNew"/>
    <dgm:cxn modelId="{0B00CA5F-B7E1-471E-B57B-CCE7F2FAF25C}" type="presOf" srcId="{C3964586-3CF5-4A36-8E8E-FB6740B1042C}" destId="{A79A1245-8740-40AB-BEEB-6F38D021E73C}" srcOrd="0" destOrd="0" presId="urn:microsoft.com/office/officeart/2016/7/layout/RepeatingBendingProcessNew"/>
    <dgm:cxn modelId="{71BF8F61-C58E-427D-B5D4-E3C0C73844B7}" srcId="{A6D250F9-288A-4F1C-B7F3-A7799D846D53}" destId="{C307302D-CCFE-44B9-808B-DEF55C9B8828}" srcOrd="6" destOrd="0" parTransId="{E6BFE137-66DF-44D9-B18A-313E424D5CE0}" sibTransId="{6D4C772E-149C-4696-8214-D098FC8AC2F1}"/>
    <dgm:cxn modelId="{44FDAE6B-6394-4FEA-8594-102258960C7E}" type="presOf" srcId="{792CDD15-9E03-4461-A8A4-F0560734984B}" destId="{7F5BBF47-AB30-4429-A2E4-04577CDBB4DE}" srcOrd="1" destOrd="0" presId="urn:microsoft.com/office/officeart/2016/7/layout/RepeatingBendingProcessNew"/>
    <dgm:cxn modelId="{ED2BEE6E-F52B-4892-9AFB-CBEE141529F0}" type="presOf" srcId="{792CDD15-9E03-4461-A8A4-F0560734984B}" destId="{6BA31577-7685-4A27-81ED-672600355CDF}" srcOrd="0" destOrd="0" presId="urn:microsoft.com/office/officeart/2016/7/layout/RepeatingBendingProcessNew"/>
    <dgm:cxn modelId="{E8C3AB4F-21FB-4413-81EC-DD3FF9CE88BC}" srcId="{A6D250F9-288A-4F1C-B7F3-A7799D846D53}" destId="{C3964586-3CF5-4A36-8E8E-FB6740B1042C}" srcOrd="3" destOrd="0" parTransId="{CC2B52F6-D624-417C-9877-36E64A1C3E0B}" sibTransId="{CBB20E57-3762-42B7-A351-3F27A2ED11C8}"/>
    <dgm:cxn modelId="{89C73F50-F54C-44E7-B03D-69A571D9D0C8}" type="presOf" srcId="{ECA7960E-A4C8-407A-AE5E-D4DEDE378759}" destId="{388C6D44-8B4F-42A2-A1A2-37E10797139A}" srcOrd="1" destOrd="0" presId="urn:microsoft.com/office/officeart/2016/7/layout/RepeatingBendingProcessNew"/>
    <dgm:cxn modelId="{7D25BC71-8FE5-4945-B4E5-F28A86FF8B60}" srcId="{A6D250F9-288A-4F1C-B7F3-A7799D846D53}" destId="{C9BE8054-9BAF-42A7-8A2B-9586FD26BF92}" srcOrd="1" destOrd="0" parTransId="{8149F2D1-4B9B-4507-AF76-FBE65047FFD9}" sibTransId="{65EF8D5F-7EAE-4B9D-AAE0-5753D238F6AD}"/>
    <dgm:cxn modelId="{44570374-185F-4BD1-B87E-495AAFB7B02B}" type="presOf" srcId="{8C199CAD-419B-4F5A-A927-A0507F77F220}" destId="{81753488-8AAF-4AEC-BBDA-664D546790D1}" srcOrd="1" destOrd="0" presId="urn:microsoft.com/office/officeart/2016/7/layout/RepeatingBendingProcessNew"/>
    <dgm:cxn modelId="{921F7675-04BE-4BC9-BD33-DA91F140BB13}" type="presOf" srcId="{AEEBBDEC-CD51-4F2E-AB72-6FF63E394933}" destId="{451335E5-D97B-4A7C-9C17-3BEE2D7FCADD}" srcOrd="1" destOrd="0" presId="urn:microsoft.com/office/officeart/2016/7/layout/RepeatingBendingProcessNew"/>
    <dgm:cxn modelId="{773E2F7B-FD4F-4249-BF6B-AF1C2D853D34}" type="presOf" srcId="{12B2B87D-731F-4065-BBBE-491419480726}" destId="{BDBCFC8C-22DC-44BB-AF5C-129555C9E004}" srcOrd="0" destOrd="0" presId="urn:microsoft.com/office/officeart/2016/7/layout/RepeatingBendingProcessNew"/>
    <dgm:cxn modelId="{0807DE7B-E026-4425-9C1E-9A1B2B2DCC17}" srcId="{A6D250F9-288A-4F1C-B7F3-A7799D846D53}" destId="{12B2B87D-731F-4065-BBBE-491419480726}" srcOrd="7" destOrd="0" parTransId="{A84CC26E-BCB1-4C97-80D6-E0EF4B839733}" sibTransId="{8C199CAD-419B-4F5A-A927-A0507F77F220}"/>
    <dgm:cxn modelId="{B2DF288E-D888-42E8-BAFD-C4F965F0F10F}" srcId="{A6D250F9-288A-4F1C-B7F3-A7799D846D53}" destId="{D235DFB8-1E3A-49C1-80D7-5F53C35E8A29}" srcOrd="10" destOrd="0" parTransId="{4D3D76B5-5D53-43E8-A6DA-B4831D9D07DB}" sibTransId="{7E2A7703-43F3-487E-A010-9EC14C4C1FF3}"/>
    <dgm:cxn modelId="{7D680395-30B9-413D-ADAC-7697CAD7B665}" type="presOf" srcId="{7E2A7703-43F3-487E-A010-9EC14C4C1FF3}" destId="{2EDC6B03-C28D-4435-A6E1-C03993BAC2DF}" srcOrd="1" destOrd="0" presId="urn:microsoft.com/office/officeart/2016/7/layout/RepeatingBendingProcessNew"/>
    <dgm:cxn modelId="{1024139B-A2C9-48E9-BC01-9ED99452564C}" type="presOf" srcId="{8C199CAD-419B-4F5A-A927-A0507F77F220}" destId="{71D061F2-29E8-4DCE-BA83-9EC32027BB18}" srcOrd="0" destOrd="0" presId="urn:microsoft.com/office/officeart/2016/7/layout/RepeatingBendingProcessNew"/>
    <dgm:cxn modelId="{16458FA1-87B0-4DFF-BCFC-752026D1B00E}" type="presOf" srcId="{9B0AF149-EEB4-4E04-89D4-2360ED2A3784}" destId="{1864002F-739B-40E3-85CF-8BC05278E052}" srcOrd="0" destOrd="0" presId="urn:microsoft.com/office/officeart/2016/7/layout/RepeatingBendingProcessNew"/>
    <dgm:cxn modelId="{20A17BA4-D3E4-4DD3-BF00-FDBD02358683}" type="presOf" srcId="{C9BE8054-9BAF-42A7-8A2B-9586FD26BF92}" destId="{5BBB49CF-38CA-4B60-A54C-F64F0EB30F99}" srcOrd="0" destOrd="0" presId="urn:microsoft.com/office/officeart/2016/7/layout/RepeatingBendingProcessNew"/>
    <dgm:cxn modelId="{FFA4BDAC-4124-4741-86EF-C5194A3151CB}" type="presOf" srcId="{478CB382-C5AD-43E2-9C6C-5E93BFAD8264}" destId="{72307D06-F32E-4304-871F-90104FFBC5B0}" srcOrd="0" destOrd="0" presId="urn:microsoft.com/office/officeart/2016/7/layout/RepeatingBendingProcessNew"/>
    <dgm:cxn modelId="{7A99D3B3-9CC8-4001-A592-C1FBB5631679}" type="presOf" srcId="{CBB20E57-3762-42B7-A351-3F27A2ED11C8}" destId="{1E4C7F09-383E-482A-972D-A8883C1D2E59}" srcOrd="0" destOrd="0" presId="urn:microsoft.com/office/officeart/2016/7/layout/RepeatingBendingProcessNew"/>
    <dgm:cxn modelId="{5F2263B4-6AF4-43B7-A2F9-7B0DB543E180}" type="presOf" srcId="{1250B870-C10F-4655-8E7F-1D8CFF201AC0}" destId="{91D751B2-941E-497E-86C2-CA923A6DAD97}" srcOrd="0" destOrd="0" presId="urn:microsoft.com/office/officeart/2016/7/layout/RepeatingBendingProcessNew"/>
    <dgm:cxn modelId="{832961B5-000C-4731-A6AC-36D90B790FA8}" type="presOf" srcId="{B3587EE3-6720-464B-BF85-D3890E0FFDEF}" destId="{B125D733-C4AE-4B9E-BB65-E5703D7EDF6A}" srcOrd="0" destOrd="0" presId="urn:microsoft.com/office/officeart/2016/7/layout/RepeatingBendingProcessNew"/>
    <dgm:cxn modelId="{3DCB62B9-FF50-4109-B620-A1F366E499D5}" type="presOf" srcId="{D235DFB8-1E3A-49C1-80D7-5F53C35E8A29}" destId="{54682384-F953-4DF9-917A-9FB4FAFF30BC}" srcOrd="0" destOrd="0" presId="urn:microsoft.com/office/officeart/2016/7/layout/RepeatingBendingProcessNew"/>
    <dgm:cxn modelId="{3BD823BF-0DE5-4E8D-8344-9C0B2996515E}" srcId="{A6D250F9-288A-4F1C-B7F3-A7799D846D53}" destId="{E9544E7A-AC2F-4413-A496-A8F40685B1AE}" srcOrd="11" destOrd="0" parTransId="{43DA2ED4-FCE3-4D8A-9F65-274C1B9295AB}" sibTransId="{CF2A6059-24DD-44A0-A949-EF1534A1D041}"/>
    <dgm:cxn modelId="{FBDAB2C3-3FF2-4033-95D6-5946E76F4C7B}" type="presOf" srcId="{3D59D60C-B737-485E-8BE9-93076A056C0F}" destId="{FCD4AF49-9603-481A-91AD-088FC2767ACF}" srcOrd="0" destOrd="0" presId="urn:microsoft.com/office/officeart/2016/7/layout/RepeatingBendingProcessNew"/>
    <dgm:cxn modelId="{048897C6-7A28-4E83-8714-00FEABACC509}" srcId="{A6D250F9-288A-4F1C-B7F3-A7799D846D53}" destId="{3984FCDA-FF05-498E-8F02-0ED75C70B1BE}" srcOrd="9" destOrd="0" parTransId="{115EAB3E-2356-4962-9CDC-0C1FCEC99E13}" sibTransId="{792CDD15-9E03-4461-A8A4-F0560734984B}"/>
    <dgm:cxn modelId="{7F65FBC6-6F7F-4A96-B9BC-29B53E37FABD}" type="presOf" srcId="{CBB20E57-3762-42B7-A351-3F27A2ED11C8}" destId="{4DAC43BA-74A7-453B-9116-54DBC21FD033}" srcOrd="1" destOrd="0" presId="urn:microsoft.com/office/officeart/2016/7/layout/RepeatingBendingProcessNew"/>
    <dgm:cxn modelId="{985BDBCC-5EFB-46DB-BE7F-CE82FBEF17C7}" type="presOf" srcId="{65EF8D5F-7EAE-4B9D-AAE0-5753D238F6AD}" destId="{3669D424-A07C-4A59-84DE-F2D6EED07B55}" srcOrd="1" destOrd="0" presId="urn:microsoft.com/office/officeart/2016/7/layout/RepeatingBendingProcessNew"/>
    <dgm:cxn modelId="{8FFC05D4-BABE-489F-B757-7FDD7FC0F431}" type="presOf" srcId="{4683EC71-44D9-43BA-A148-3C1C8B4B6AAD}" destId="{AAC9EB76-FAD7-42B2-9610-D46C5F0C626A}" srcOrd="0" destOrd="0" presId="urn:microsoft.com/office/officeart/2016/7/layout/RepeatingBendingProcessNew"/>
    <dgm:cxn modelId="{EDD122EA-EF71-49B7-A48C-A655C3AB84DB}" type="presOf" srcId="{9B0AF149-EEB4-4E04-89D4-2360ED2A3784}" destId="{232E6491-5F66-4A96-8777-62C19CE7C023}" srcOrd="1" destOrd="0" presId="urn:microsoft.com/office/officeart/2016/7/layout/RepeatingBendingProcessNew"/>
    <dgm:cxn modelId="{99D72DF4-F1D4-4CC8-BAB6-D08607F74795}" srcId="{A6D250F9-288A-4F1C-B7F3-A7799D846D53}" destId="{3D59D60C-B737-485E-8BE9-93076A056C0F}" srcOrd="2" destOrd="0" parTransId="{D103DCB7-3964-416F-87FE-45ABCC9F5918}" sibTransId="{478CB382-C5AD-43E2-9C6C-5E93BFAD8264}"/>
    <dgm:cxn modelId="{D48F58F4-9BBE-48F9-BA41-0FF4AAD17152}" type="presOf" srcId="{6F279144-A974-4FC5-A427-E91F3B091793}" destId="{02417E24-1168-4B06-932B-F1AB89D0272E}" srcOrd="0" destOrd="0" presId="urn:microsoft.com/office/officeart/2016/7/layout/RepeatingBendingProcessNew"/>
    <dgm:cxn modelId="{EFC5E4F4-C32C-4322-AD33-79AC657692A8}" type="presOf" srcId="{7E2A7703-43F3-487E-A010-9EC14C4C1FF3}" destId="{69300119-75AE-451F-B11C-E74B12D62865}" srcOrd="0" destOrd="0" presId="urn:microsoft.com/office/officeart/2016/7/layout/RepeatingBendingProcessNew"/>
    <dgm:cxn modelId="{9E231807-48DA-4886-9B05-C57F4B556D6D}" type="presParOf" srcId="{14BAFFDF-175D-4F80-9E13-CE5D7E10CC5C}" destId="{AAC9EB76-FAD7-42B2-9610-D46C5F0C626A}" srcOrd="0" destOrd="0" presId="urn:microsoft.com/office/officeart/2016/7/layout/RepeatingBendingProcessNew"/>
    <dgm:cxn modelId="{0C566993-FC72-4D9F-AE7C-09E389379CBB}" type="presParOf" srcId="{14BAFFDF-175D-4F80-9E13-CE5D7E10CC5C}" destId="{26FB06C0-00DD-493E-A8E1-AC4C1F373E3E}" srcOrd="1" destOrd="0" presId="urn:microsoft.com/office/officeart/2016/7/layout/RepeatingBendingProcessNew"/>
    <dgm:cxn modelId="{84CA64FD-296D-44E6-9B12-47EFD716DC73}" type="presParOf" srcId="{26FB06C0-00DD-493E-A8E1-AC4C1F373E3E}" destId="{388C6D44-8B4F-42A2-A1A2-37E10797139A}" srcOrd="0" destOrd="0" presId="urn:microsoft.com/office/officeart/2016/7/layout/RepeatingBendingProcessNew"/>
    <dgm:cxn modelId="{63FF1181-CA13-41C4-BCB0-A5C91F43FFD9}" type="presParOf" srcId="{14BAFFDF-175D-4F80-9E13-CE5D7E10CC5C}" destId="{5BBB49CF-38CA-4B60-A54C-F64F0EB30F99}" srcOrd="2" destOrd="0" presId="urn:microsoft.com/office/officeart/2016/7/layout/RepeatingBendingProcessNew"/>
    <dgm:cxn modelId="{9356285E-27E4-4F01-BDAA-FCFDD8768D1D}" type="presParOf" srcId="{14BAFFDF-175D-4F80-9E13-CE5D7E10CC5C}" destId="{B1F0C61A-AE29-466E-8867-6BEB144B345B}" srcOrd="3" destOrd="0" presId="urn:microsoft.com/office/officeart/2016/7/layout/RepeatingBendingProcessNew"/>
    <dgm:cxn modelId="{78DE2717-0C25-4C87-BC5E-0BAD14CFB905}" type="presParOf" srcId="{B1F0C61A-AE29-466E-8867-6BEB144B345B}" destId="{3669D424-A07C-4A59-84DE-F2D6EED07B55}" srcOrd="0" destOrd="0" presId="urn:microsoft.com/office/officeart/2016/7/layout/RepeatingBendingProcessNew"/>
    <dgm:cxn modelId="{4ECE14EF-F8DD-4F10-82DA-1F251A3CBD91}" type="presParOf" srcId="{14BAFFDF-175D-4F80-9E13-CE5D7E10CC5C}" destId="{FCD4AF49-9603-481A-91AD-088FC2767ACF}" srcOrd="4" destOrd="0" presId="urn:microsoft.com/office/officeart/2016/7/layout/RepeatingBendingProcessNew"/>
    <dgm:cxn modelId="{EDA4A66A-469B-41EB-BDA8-28A77C4B1C43}" type="presParOf" srcId="{14BAFFDF-175D-4F80-9E13-CE5D7E10CC5C}" destId="{72307D06-F32E-4304-871F-90104FFBC5B0}" srcOrd="5" destOrd="0" presId="urn:microsoft.com/office/officeart/2016/7/layout/RepeatingBendingProcessNew"/>
    <dgm:cxn modelId="{40F18923-1201-491C-890B-E59F816C89ED}" type="presParOf" srcId="{72307D06-F32E-4304-871F-90104FFBC5B0}" destId="{C4A4E221-E822-488C-A410-CC0BE2E2B186}" srcOrd="0" destOrd="0" presId="urn:microsoft.com/office/officeart/2016/7/layout/RepeatingBendingProcessNew"/>
    <dgm:cxn modelId="{60F0F05A-8B34-45F6-A683-2B823C7D2213}" type="presParOf" srcId="{14BAFFDF-175D-4F80-9E13-CE5D7E10CC5C}" destId="{A79A1245-8740-40AB-BEEB-6F38D021E73C}" srcOrd="6" destOrd="0" presId="urn:microsoft.com/office/officeart/2016/7/layout/RepeatingBendingProcessNew"/>
    <dgm:cxn modelId="{35560D37-789C-4EF2-83ED-DD0D16BE1AE7}" type="presParOf" srcId="{14BAFFDF-175D-4F80-9E13-CE5D7E10CC5C}" destId="{1E4C7F09-383E-482A-972D-A8883C1D2E59}" srcOrd="7" destOrd="0" presId="urn:microsoft.com/office/officeart/2016/7/layout/RepeatingBendingProcessNew"/>
    <dgm:cxn modelId="{CE50C3F5-E80B-4F0C-8E24-F85509CFE8D6}" type="presParOf" srcId="{1E4C7F09-383E-482A-972D-A8883C1D2E59}" destId="{4DAC43BA-74A7-453B-9116-54DBC21FD033}" srcOrd="0" destOrd="0" presId="urn:microsoft.com/office/officeart/2016/7/layout/RepeatingBendingProcessNew"/>
    <dgm:cxn modelId="{006E9CF8-91F0-47D6-94A3-AA8141CE8A4D}" type="presParOf" srcId="{14BAFFDF-175D-4F80-9E13-CE5D7E10CC5C}" destId="{02417E24-1168-4B06-932B-F1AB89D0272E}" srcOrd="8" destOrd="0" presId="urn:microsoft.com/office/officeart/2016/7/layout/RepeatingBendingProcessNew"/>
    <dgm:cxn modelId="{6AB1F527-0C62-4BBF-AD8F-9F67581066BC}" type="presParOf" srcId="{14BAFFDF-175D-4F80-9E13-CE5D7E10CC5C}" destId="{1864002F-739B-40E3-85CF-8BC05278E052}" srcOrd="9" destOrd="0" presId="urn:microsoft.com/office/officeart/2016/7/layout/RepeatingBendingProcessNew"/>
    <dgm:cxn modelId="{103F10D7-CC06-4DC2-B2BB-C6EEF221FFBA}" type="presParOf" srcId="{1864002F-739B-40E3-85CF-8BC05278E052}" destId="{232E6491-5F66-4A96-8777-62C19CE7C023}" srcOrd="0" destOrd="0" presId="urn:microsoft.com/office/officeart/2016/7/layout/RepeatingBendingProcessNew"/>
    <dgm:cxn modelId="{F4B3656E-D4C8-457F-AFCD-8AE7B69CDD1B}" type="presParOf" srcId="{14BAFFDF-175D-4F80-9E13-CE5D7E10CC5C}" destId="{91D751B2-941E-497E-86C2-CA923A6DAD97}" srcOrd="10" destOrd="0" presId="urn:microsoft.com/office/officeart/2016/7/layout/RepeatingBendingProcessNew"/>
    <dgm:cxn modelId="{D2B02606-9D28-4BEC-9592-C65412590434}" type="presParOf" srcId="{14BAFFDF-175D-4F80-9E13-CE5D7E10CC5C}" destId="{9411DD41-3512-4CD6-AFDF-0C4FA76AC540}" srcOrd="11" destOrd="0" presId="urn:microsoft.com/office/officeart/2016/7/layout/RepeatingBendingProcessNew"/>
    <dgm:cxn modelId="{E9C1FFA8-5D77-4174-9B1B-0869F47EF6E6}" type="presParOf" srcId="{9411DD41-3512-4CD6-AFDF-0C4FA76AC540}" destId="{451335E5-D97B-4A7C-9C17-3BEE2D7FCADD}" srcOrd="0" destOrd="0" presId="urn:microsoft.com/office/officeart/2016/7/layout/RepeatingBendingProcessNew"/>
    <dgm:cxn modelId="{A0B229E9-0826-4765-BDE0-DF84FEF259C3}" type="presParOf" srcId="{14BAFFDF-175D-4F80-9E13-CE5D7E10CC5C}" destId="{164351C3-F01A-4EE6-8283-1556B2BEE463}" srcOrd="12" destOrd="0" presId="urn:microsoft.com/office/officeart/2016/7/layout/RepeatingBendingProcessNew"/>
    <dgm:cxn modelId="{CBC9DDC4-BF4D-473B-A38F-849545A22ABC}" type="presParOf" srcId="{14BAFFDF-175D-4F80-9E13-CE5D7E10CC5C}" destId="{6FFBD7CF-533C-4E78-815F-E76A792CA8EB}" srcOrd="13" destOrd="0" presId="urn:microsoft.com/office/officeart/2016/7/layout/RepeatingBendingProcessNew"/>
    <dgm:cxn modelId="{0DB65F93-E6C7-4C4F-A7C1-4A17CE5BB7AD}" type="presParOf" srcId="{6FFBD7CF-533C-4E78-815F-E76A792CA8EB}" destId="{C084431E-CD1B-4336-B1D7-1ABC03DCBBF7}" srcOrd="0" destOrd="0" presId="urn:microsoft.com/office/officeart/2016/7/layout/RepeatingBendingProcessNew"/>
    <dgm:cxn modelId="{16F251A3-7E91-4623-9BEB-EA25601830BF}" type="presParOf" srcId="{14BAFFDF-175D-4F80-9E13-CE5D7E10CC5C}" destId="{BDBCFC8C-22DC-44BB-AF5C-129555C9E004}" srcOrd="14" destOrd="0" presId="urn:microsoft.com/office/officeart/2016/7/layout/RepeatingBendingProcessNew"/>
    <dgm:cxn modelId="{4B055872-4845-4EE3-A998-98B832D636B0}" type="presParOf" srcId="{14BAFFDF-175D-4F80-9E13-CE5D7E10CC5C}" destId="{71D061F2-29E8-4DCE-BA83-9EC32027BB18}" srcOrd="15" destOrd="0" presId="urn:microsoft.com/office/officeart/2016/7/layout/RepeatingBendingProcessNew"/>
    <dgm:cxn modelId="{B0D92F0C-34E3-4B65-B131-AAC43079EAE9}" type="presParOf" srcId="{71D061F2-29E8-4DCE-BA83-9EC32027BB18}" destId="{81753488-8AAF-4AEC-BBDA-664D546790D1}" srcOrd="0" destOrd="0" presId="urn:microsoft.com/office/officeart/2016/7/layout/RepeatingBendingProcessNew"/>
    <dgm:cxn modelId="{8D9419B9-1C50-4072-BD99-3E4E3EBAF099}" type="presParOf" srcId="{14BAFFDF-175D-4F80-9E13-CE5D7E10CC5C}" destId="{1CCE42EC-209B-408A-BE4F-485A0CD972EF}" srcOrd="16" destOrd="0" presId="urn:microsoft.com/office/officeart/2016/7/layout/RepeatingBendingProcessNew"/>
    <dgm:cxn modelId="{8E049F5A-98A9-400E-BE60-F36E47E91C75}" type="presParOf" srcId="{14BAFFDF-175D-4F80-9E13-CE5D7E10CC5C}" destId="{B125D733-C4AE-4B9E-BB65-E5703D7EDF6A}" srcOrd="17" destOrd="0" presId="urn:microsoft.com/office/officeart/2016/7/layout/RepeatingBendingProcessNew"/>
    <dgm:cxn modelId="{8C1D1801-A910-4BF6-9DE5-68C1A503DF41}" type="presParOf" srcId="{B125D733-C4AE-4B9E-BB65-E5703D7EDF6A}" destId="{4604CD5C-0D57-43D1-9426-786D6AA01D87}" srcOrd="0" destOrd="0" presId="urn:microsoft.com/office/officeart/2016/7/layout/RepeatingBendingProcessNew"/>
    <dgm:cxn modelId="{F90525A3-FC05-4DC0-8977-71A404FDAEFB}" type="presParOf" srcId="{14BAFFDF-175D-4F80-9E13-CE5D7E10CC5C}" destId="{ACD2C89C-A050-4A22-98E0-EFA71900BEF9}" srcOrd="18" destOrd="0" presId="urn:microsoft.com/office/officeart/2016/7/layout/RepeatingBendingProcessNew"/>
    <dgm:cxn modelId="{643E20BB-BB1E-4322-8F57-7344F1EF388B}" type="presParOf" srcId="{14BAFFDF-175D-4F80-9E13-CE5D7E10CC5C}" destId="{6BA31577-7685-4A27-81ED-672600355CDF}" srcOrd="19" destOrd="0" presId="urn:microsoft.com/office/officeart/2016/7/layout/RepeatingBendingProcessNew"/>
    <dgm:cxn modelId="{803E88AF-27BE-4E59-A3E9-7DD19C8332FF}" type="presParOf" srcId="{6BA31577-7685-4A27-81ED-672600355CDF}" destId="{7F5BBF47-AB30-4429-A2E4-04577CDBB4DE}" srcOrd="0" destOrd="0" presId="urn:microsoft.com/office/officeart/2016/7/layout/RepeatingBendingProcessNew"/>
    <dgm:cxn modelId="{14BEF507-010C-4264-A667-849566A08CC1}" type="presParOf" srcId="{14BAFFDF-175D-4F80-9E13-CE5D7E10CC5C}" destId="{54682384-F953-4DF9-917A-9FB4FAFF30BC}" srcOrd="20" destOrd="0" presId="urn:microsoft.com/office/officeart/2016/7/layout/RepeatingBendingProcessNew"/>
    <dgm:cxn modelId="{09AC77E9-A1E2-4736-A194-51DA69C94076}" type="presParOf" srcId="{14BAFFDF-175D-4F80-9E13-CE5D7E10CC5C}" destId="{69300119-75AE-451F-B11C-E74B12D62865}" srcOrd="21" destOrd="0" presId="urn:microsoft.com/office/officeart/2016/7/layout/RepeatingBendingProcessNew"/>
    <dgm:cxn modelId="{A4559E94-B72D-4BF8-8608-1AD5673AE86D}" type="presParOf" srcId="{69300119-75AE-451F-B11C-E74B12D62865}" destId="{2EDC6B03-C28D-4435-A6E1-C03993BAC2DF}" srcOrd="0" destOrd="0" presId="urn:microsoft.com/office/officeart/2016/7/layout/RepeatingBendingProcessNew"/>
    <dgm:cxn modelId="{E2210813-4471-4F1F-AF19-027B20D27BFD}" type="presParOf" srcId="{14BAFFDF-175D-4F80-9E13-CE5D7E10CC5C}" destId="{A4DD6283-E921-4A58-B42F-49FA12FDC397}"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5E3AB-C16F-4110-9A8B-3FC1E27C93E1}"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11C5A400-9BE4-4A53-9F86-948FA7F96B4C}">
      <dgm:prSet/>
      <dgm:spPr/>
      <dgm:t>
        <a:bodyPr/>
        <a:lstStyle/>
        <a:p>
          <a:pPr>
            <a:lnSpc>
              <a:spcPct val="100000"/>
            </a:lnSpc>
          </a:pPr>
          <a:r>
            <a:rPr lang="en-US" b="1"/>
            <a:t>Open AI Rate Limit Error</a:t>
          </a:r>
          <a:endParaRPr lang="en-US"/>
        </a:p>
      </dgm:t>
    </dgm:pt>
    <dgm:pt modelId="{85825D72-E331-4367-B036-818B56F0D379}" type="parTrans" cxnId="{4114BEAF-B07C-4825-B41A-B3E6705D0C2B}">
      <dgm:prSet/>
      <dgm:spPr/>
      <dgm:t>
        <a:bodyPr/>
        <a:lstStyle/>
        <a:p>
          <a:endParaRPr lang="en-US"/>
        </a:p>
      </dgm:t>
    </dgm:pt>
    <dgm:pt modelId="{6DBCC26C-2B23-41C9-BAFA-8930F38D3A5F}" type="sibTrans" cxnId="{4114BEAF-B07C-4825-B41A-B3E6705D0C2B}">
      <dgm:prSet/>
      <dgm:spPr/>
      <dgm:t>
        <a:bodyPr/>
        <a:lstStyle/>
        <a:p>
          <a:endParaRPr lang="en-US"/>
        </a:p>
      </dgm:t>
    </dgm:pt>
    <dgm:pt modelId="{18CB4626-3193-4A48-9D6B-01ACFD4A4A1C}">
      <dgm:prSet/>
      <dgm:spPr/>
      <dgm:t>
        <a:bodyPr/>
        <a:lstStyle/>
        <a:p>
          <a:pPr>
            <a:lnSpc>
              <a:spcPct val="100000"/>
            </a:lnSpc>
          </a:pPr>
          <a:r>
            <a:rPr lang="en-US" dirty="0"/>
            <a:t>Rate Limit Error underscores the importance of understanding and managing the constraints imposed on usage</a:t>
          </a:r>
        </a:p>
      </dgm:t>
    </dgm:pt>
    <dgm:pt modelId="{A645C38E-8DA6-4AAF-B2F1-02D6307A1AA6}" type="parTrans" cxnId="{C516FDCC-BC4C-45B2-98AF-8DD9DF03C900}">
      <dgm:prSet/>
      <dgm:spPr/>
      <dgm:t>
        <a:bodyPr/>
        <a:lstStyle/>
        <a:p>
          <a:endParaRPr lang="en-US"/>
        </a:p>
      </dgm:t>
    </dgm:pt>
    <dgm:pt modelId="{64C1DDDC-407B-4F61-BE22-065D664FEB1C}" type="sibTrans" cxnId="{C516FDCC-BC4C-45B2-98AF-8DD9DF03C900}">
      <dgm:prSet/>
      <dgm:spPr/>
      <dgm:t>
        <a:bodyPr/>
        <a:lstStyle/>
        <a:p>
          <a:endParaRPr lang="en-US"/>
        </a:p>
      </dgm:t>
    </dgm:pt>
    <dgm:pt modelId="{FC882B72-87BC-485D-AE20-65F95BD4D5E3}">
      <dgm:prSet/>
      <dgm:spPr/>
      <dgm:t>
        <a:bodyPr/>
        <a:lstStyle/>
        <a:p>
          <a:pPr>
            <a:lnSpc>
              <a:spcPct val="100000"/>
            </a:lnSpc>
          </a:pPr>
          <a:r>
            <a:rPr lang="en-US" b="1"/>
            <a:t>Gemini limitation with safety ratings</a:t>
          </a:r>
          <a:endParaRPr lang="en-US"/>
        </a:p>
      </dgm:t>
    </dgm:pt>
    <dgm:pt modelId="{AF335081-12E8-437B-AD86-415BFCA41A8B}" type="parTrans" cxnId="{EEA788DA-B1FD-4911-A5B6-683F582AA2E0}">
      <dgm:prSet/>
      <dgm:spPr/>
      <dgm:t>
        <a:bodyPr/>
        <a:lstStyle/>
        <a:p>
          <a:endParaRPr lang="en-US"/>
        </a:p>
      </dgm:t>
    </dgm:pt>
    <dgm:pt modelId="{4AA77027-C1A4-4215-A1E4-1AA73F5DE958}" type="sibTrans" cxnId="{EEA788DA-B1FD-4911-A5B6-683F582AA2E0}">
      <dgm:prSet/>
      <dgm:spPr/>
      <dgm:t>
        <a:bodyPr/>
        <a:lstStyle/>
        <a:p>
          <a:endParaRPr lang="en-US"/>
        </a:p>
      </dgm:t>
    </dgm:pt>
    <dgm:pt modelId="{6895AB92-E21F-484B-BB55-E917B892CB22}">
      <dgm:prSet/>
      <dgm:spPr/>
      <dgm:t>
        <a:bodyPr/>
        <a:lstStyle/>
        <a:p>
          <a:pPr>
            <a:lnSpc>
              <a:spcPct val="100000"/>
            </a:lnSpc>
          </a:pPr>
          <a:r>
            <a:rPr lang="en-US" dirty="0"/>
            <a:t>This error indicates that the AI model's response was flagged and blocked due to potential safety concerns.</a:t>
          </a:r>
        </a:p>
      </dgm:t>
    </dgm:pt>
    <dgm:pt modelId="{F30ADD79-8FE5-4E71-942D-F5D5AEDC42DF}" type="parTrans" cxnId="{94B1FF58-636E-42B3-A31C-DC2B72EC3E60}">
      <dgm:prSet/>
      <dgm:spPr/>
      <dgm:t>
        <a:bodyPr/>
        <a:lstStyle/>
        <a:p>
          <a:endParaRPr lang="en-US"/>
        </a:p>
      </dgm:t>
    </dgm:pt>
    <dgm:pt modelId="{33BA0037-3EC3-4753-B516-2D8E2575690B}" type="sibTrans" cxnId="{94B1FF58-636E-42B3-A31C-DC2B72EC3E60}">
      <dgm:prSet/>
      <dgm:spPr/>
      <dgm:t>
        <a:bodyPr/>
        <a:lstStyle/>
        <a:p>
          <a:endParaRPr lang="en-US"/>
        </a:p>
      </dgm:t>
    </dgm:pt>
    <dgm:pt modelId="{C4C5F458-D449-408F-8FA9-BBCB5F17D9A9}">
      <dgm:prSet/>
      <dgm:spPr/>
      <dgm:t>
        <a:bodyPr/>
        <a:lstStyle/>
        <a:p>
          <a:pPr>
            <a:lnSpc>
              <a:spcPct val="100000"/>
            </a:lnSpc>
          </a:pPr>
          <a:r>
            <a:rPr lang="en-US" b="1"/>
            <a:t>API Call wait time</a:t>
          </a:r>
          <a:endParaRPr lang="en-US"/>
        </a:p>
      </dgm:t>
    </dgm:pt>
    <dgm:pt modelId="{CB27EE5A-2AC5-4EF7-BB05-C98FA6977E36}" type="parTrans" cxnId="{C4CA10D2-2B21-4CE4-ABE7-DDD606CCA434}">
      <dgm:prSet/>
      <dgm:spPr/>
      <dgm:t>
        <a:bodyPr/>
        <a:lstStyle/>
        <a:p>
          <a:endParaRPr lang="en-US"/>
        </a:p>
      </dgm:t>
    </dgm:pt>
    <dgm:pt modelId="{AA3F5C68-26EA-4411-9C8D-F6801F27EF81}" type="sibTrans" cxnId="{C4CA10D2-2B21-4CE4-ABE7-DDD606CCA434}">
      <dgm:prSet/>
      <dgm:spPr/>
      <dgm:t>
        <a:bodyPr/>
        <a:lstStyle/>
        <a:p>
          <a:endParaRPr lang="en-US"/>
        </a:p>
      </dgm:t>
    </dgm:pt>
    <dgm:pt modelId="{C47E1FEC-B791-4438-913A-C862884952D0}">
      <dgm:prSet/>
      <dgm:spPr/>
      <dgm:t>
        <a:bodyPr/>
        <a:lstStyle/>
        <a:p>
          <a:pPr>
            <a:lnSpc>
              <a:spcPct val="100000"/>
            </a:lnSpc>
          </a:pPr>
          <a:r>
            <a:rPr lang="en-US"/>
            <a:t>Adhering to the 30-second limitation imposed by the Gemini API and OpenAI API is essential for ensuring smooth and uninterrupted access to these valuable resources.</a:t>
          </a:r>
        </a:p>
      </dgm:t>
    </dgm:pt>
    <dgm:pt modelId="{C8E514D8-6DA1-4F38-85B6-EE30A07149AD}" type="parTrans" cxnId="{87072DD3-E5F4-4C84-BAD4-FFD5D4760989}">
      <dgm:prSet/>
      <dgm:spPr/>
      <dgm:t>
        <a:bodyPr/>
        <a:lstStyle/>
        <a:p>
          <a:endParaRPr lang="en-US"/>
        </a:p>
      </dgm:t>
    </dgm:pt>
    <dgm:pt modelId="{7967E59C-6C82-4343-9A80-24F428F50A14}" type="sibTrans" cxnId="{87072DD3-E5F4-4C84-BAD4-FFD5D4760989}">
      <dgm:prSet/>
      <dgm:spPr/>
      <dgm:t>
        <a:bodyPr/>
        <a:lstStyle/>
        <a:p>
          <a:endParaRPr lang="en-US"/>
        </a:p>
      </dgm:t>
    </dgm:pt>
    <dgm:pt modelId="{75FB38E2-99B8-4683-AAC7-1BFC1A546565}" type="pres">
      <dgm:prSet presAssocID="{6D25E3AB-C16F-4110-9A8B-3FC1E27C93E1}" presName="root" presStyleCnt="0">
        <dgm:presLayoutVars>
          <dgm:dir/>
          <dgm:resizeHandles val="exact"/>
        </dgm:presLayoutVars>
      </dgm:prSet>
      <dgm:spPr/>
    </dgm:pt>
    <dgm:pt modelId="{AFF8D05C-46E9-41A2-A52E-A5DFB5A1199F}" type="pres">
      <dgm:prSet presAssocID="{11C5A400-9BE4-4A53-9F86-948FA7F96B4C}" presName="compNode" presStyleCnt="0"/>
      <dgm:spPr/>
    </dgm:pt>
    <dgm:pt modelId="{E0CB3333-FD50-4E76-946F-F3E2346E12FB}" type="pres">
      <dgm:prSet presAssocID="{11C5A400-9BE4-4A53-9F86-948FA7F96B4C}" presName="bgRect" presStyleLbl="bgShp" presStyleIdx="0" presStyleCnt="3"/>
      <dgm:spPr/>
    </dgm:pt>
    <dgm:pt modelId="{AABACBBA-84A2-4BCF-A358-1568970E2E37}" type="pres">
      <dgm:prSet presAssocID="{11C5A400-9BE4-4A53-9F86-948FA7F96B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71F7FDD-84A7-4FFB-897B-23BD6D58EA71}" type="pres">
      <dgm:prSet presAssocID="{11C5A400-9BE4-4A53-9F86-948FA7F96B4C}" presName="spaceRect" presStyleCnt="0"/>
      <dgm:spPr/>
    </dgm:pt>
    <dgm:pt modelId="{1E796AC7-47DC-44C3-A844-C1B4301D77C4}" type="pres">
      <dgm:prSet presAssocID="{11C5A400-9BE4-4A53-9F86-948FA7F96B4C}" presName="parTx" presStyleLbl="revTx" presStyleIdx="0" presStyleCnt="6">
        <dgm:presLayoutVars>
          <dgm:chMax val="0"/>
          <dgm:chPref val="0"/>
        </dgm:presLayoutVars>
      </dgm:prSet>
      <dgm:spPr/>
    </dgm:pt>
    <dgm:pt modelId="{03D49E70-E476-4C17-BFA1-EDBD7D53AE82}" type="pres">
      <dgm:prSet presAssocID="{11C5A400-9BE4-4A53-9F86-948FA7F96B4C}" presName="desTx" presStyleLbl="revTx" presStyleIdx="1" presStyleCnt="6">
        <dgm:presLayoutVars/>
      </dgm:prSet>
      <dgm:spPr/>
    </dgm:pt>
    <dgm:pt modelId="{EC0C2666-4FAC-46D7-A38C-FBE06905B9C6}" type="pres">
      <dgm:prSet presAssocID="{6DBCC26C-2B23-41C9-BAFA-8930F38D3A5F}" presName="sibTrans" presStyleCnt="0"/>
      <dgm:spPr/>
    </dgm:pt>
    <dgm:pt modelId="{58E95934-0DF3-49F7-8FB2-F425CA91D63B}" type="pres">
      <dgm:prSet presAssocID="{FC882B72-87BC-485D-AE20-65F95BD4D5E3}" presName="compNode" presStyleCnt="0"/>
      <dgm:spPr/>
    </dgm:pt>
    <dgm:pt modelId="{876EA699-4293-48B2-8C9C-E3C720AEB7F8}" type="pres">
      <dgm:prSet presAssocID="{FC882B72-87BC-485D-AE20-65F95BD4D5E3}" presName="bgRect" presStyleLbl="bgShp" presStyleIdx="1" presStyleCnt="3"/>
      <dgm:spPr/>
    </dgm:pt>
    <dgm:pt modelId="{028F2FE2-593C-48F1-9F14-E5CC096CA627}" type="pres">
      <dgm:prSet presAssocID="{FC882B72-87BC-485D-AE20-65F95BD4D5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99438EA5-2CC1-4E62-90DE-14E25D1C0BA0}" type="pres">
      <dgm:prSet presAssocID="{FC882B72-87BC-485D-AE20-65F95BD4D5E3}" presName="spaceRect" presStyleCnt="0"/>
      <dgm:spPr/>
    </dgm:pt>
    <dgm:pt modelId="{5DF49638-B384-4AA9-8290-8AAF33A3C3CF}" type="pres">
      <dgm:prSet presAssocID="{FC882B72-87BC-485D-AE20-65F95BD4D5E3}" presName="parTx" presStyleLbl="revTx" presStyleIdx="2" presStyleCnt="6">
        <dgm:presLayoutVars>
          <dgm:chMax val="0"/>
          <dgm:chPref val="0"/>
        </dgm:presLayoutVars>
      </dgm:prSet>
      <dgm:spPr/>
    </dgm:pt>
    <dgm:pt modelId="{F93EACF0-55F8-4D9F-AC75-7CB38FCEEB18}" type="pres">
      <dgm:prSet presAssocID="{FC882B72-87BC-485D-AE20-65F95BD4D5E3}" presName="desTx" presStyleLbl="revTx" presStyleIdx="3" presStyleCnt="6">
        <dgm:presLayoutVars/>
      </dgm:prSet>
      <dgm:spPr/>
    </dgm:pt>
    <dgm:pt modelId="{E81E8E7E-6063-439F-A5A7-677B2078DEFC}" type="pres">
      <dgm:prSet presAssocID="{4AA77027-C1A4-4215-A1E4-1AA73F5DE958}" presName="sibTrans" presStyleCnt="0"/>
      <dgm:spPr/>
    </dgm:pt>
    <dgm:pt modelId="{F48952C3-A991-4C78-BE8F-EF4CBBB61846}" type="pres">
      <dgm:prSet presAssocID="{C4C5F458-D449-408F-8FA9-BBCB5F17D9A9}" presName="compNode" presStyleCnt="0"/>
      <dgm:spPr/>
    </dgm:pt>
    <dgm:pt modelId="{3A51A9D8-B0C1-4C6D-98CF-ACFDE32B9C58}" type="pres">
      <dgm:prSet presAssocID="{C4C5F458-D449-408F-8FA9-BBCB5F17D9A9}" presName="bgRect" presStyleLbl="bgShp" presStyleIdx="2" presStyleCnt="3"/>
      <dgm:spPr/>
    </dgm:pt>
    <dgm:pt modelId="{FCD2BA3C-2496-46E2-BDCB-ABF16585AB4F}" type="pres">
      <dgm:prSet presAssocID="{C4C5F458-D449-408F-8FA9-BBCB5F17D9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21C8A8A-908E-4AD7-833C-B78DDF4515C5}" type="pres">
      <dgm:prSet presAssocID="{C4C5F458-D449-408F-8FA9-BBCB5F17D9A9}" presName="spaceRect" presStyleCnt="0"/>
      <dgm:spPr/>
    </dgm:pt>
    <dgm:pt modelId="{469194E7-EA41-4C2A-9928-EBC1E7E67895}" type="pres">
      <dgm:prSet presAssocID="{C4C5F458-D449-408F-8FA9-BBCB5F17D9A9}" presName="parTx" presStyleLbl="revTx" presStyleIdx="4" presStyleCnt="6">
        <dgm:presLayoutVars>
          <dgm:chMax val="0"/>
          <dgm:chPref val="0"/>
        </dgm:presLayoutVars>
      </dgm:prSet>
      <dgm:spPr/>
    </dgm:pt>
    <dgm:pt modelId="{DC0A9F02-399C-404B-95AF-51A656A4CA12}" type="pres">
      <dgm:prSet presAssocID="{C4C5F458-D449-408F-8FA9-BBCB5F17D9A9}" presName="desTx" presStyleLbl="revTx" presStyleIdx="5" presStyleCnt="6">
        <dgm:presLayoutVars/>
      </dgm:prSet>
      <dgm:spPr/>
    </dgm:pt>
  </dgm:ptLst>
  <dgm:cxnLst>
    <dgm:cxn modelId="{09C99516-2888-46B4-88A9-6333FF4D79BC}" type="presOf" srcId="{C47E1FEC-B791-4438-913A-C862884952D0}" destId="{DC0A9F02-399C-404B-95AF-51A656A4CA12}" srcOrd="0" destOrd="0" presId="urn:microsoft.com/office/officeart/2018/2/layout/IconVerticalSolidList"/>
    <dgm:cxn modelId="{293D513C-9003-4398-AEB2-B156404439BD}" type="presOf" srcId="{18CB4626-3193-4A48-9D6B-01ACFD4A4A1C}" destId="{03D49E70-E476-4C17-BFA1-EDBD7D53AE82}" srcOrd="0" destOrd="0" presId="urn:microsoft.com/office/officeart/2018/2/layout/IconVerticalSolidList"/>
    <dgm:cxn modelId="{C84EC23E-15DC-4C92-B926-1C2C52B6163E}" type="presOf" srcId="{11C5A400-9BE4-4A53-9F86-948FA7F96B4C}" destId="{1E796AC7-47DC-44C3-A844-C1B4301D77C4}" srcOrd="0" destOrd="0" presId="urn:microsoft.com/office/officeart/2018/2/layout/IconVerticalSolidList"/>
    <dgm:cxn modelId="{94B1FF58-636E-42B3-A31C-DC2B72EC3E60}" srcId="{FC882B72-87BC-485D-AE20-65F95BD4D5E3}" destId="{6895AB92-E21F-484B-BB55-E917B892CB22}" srcOrd="0" destOrd="0" parTransId="{F30ADD79-8FE5-4E71-942D-F5D5AEDC42DF}" sibTransId="{33BA0037-3EC3-4753-B516-2D8E2575690B}"/>
    <dgm:cxn modelId="{CE3B747E-045A-4676-9CC3-BFAEB5C3A665}" type="presOf" srcId="{C4C5F458-D449-408F-8FA9-BBCB5F17D9A9}" destId="{469194E7-EA41-4C2A-9928-EBC1E7E67895}" srcOrd="0" destOrd="0" presId="urn:microsoft.com/office/officeart/2018/2/layout/IconVerticalSolidList"/>
    <dgm:cxn modelId="{C190629E-EF46-4389-8A3F-00E636BEDAC7}" type="presOf" srcId="{6D25E3AB-C16F-4110-9A8B-3FC1E27C93E1}" destId="{75FB38E2-99B8-4683-AAC7-1BFC1A546565}" srcOrd="0" destOrd="0" presId="urn:microsoft.com/office/officeart/2018/2/layout/IconVerticalSolidList"/>
    <dgm:cxn modelId="{0CAA9CAA-E76A-400C-82DE-2124802FA19B}" type="presOf" srcId="{FC882B72-87BC-485D-AE20-65F95BD4D5E3}" destId="{5DF49638-B384-4AA9-8290-8AAF33A3C3CF}" srcOrd="0" destOrd="0" presId="urn:microsoft.com/office/officeart/2018/2/layout/IconVerticalSolidList"/>
    <dgm:cxn modelId="{4114BEAF-B07C-4825-B41A-B3E6705D0C2B}" srcId="{6D25E3AB-C16F-4110-9A8B-3FC1E27C93E1}" destId="{11C5A400-9BE4-4A53-9F86-948FA7F96B4C}" srcOrd="0" destOrd="0" parTransId="{85825D72-E331-4367-B036-818B56F0D379}" sibTransId="{6DBCC26C-2B23-41C9-BAFA-8930F38D3A5F}"/>
    <dgm:cxn modelId="{C2CB3BCC-317B-4148-9730-AB9D481360FD}" type="presOf" srcId="{6895AB92-E21F-484B-BB55-E917B892CB22}" destId="{F93EACF0-55F8-4D9F-AC75-7CB38FCEEB18}" srcOrd="0" destOrd="0" presId="urn:microsoft.com/office/officeart/2018/2/layout/IconVerticalSolidList"/>
    <dgm:cxn modelId="{C516FDCC-BC4C-45B2-98AF-8DD9DF03C900}" srcId="{11C5A400-9BE4-4A53-9F86-948FA7F96B4C}" destId="{18CB4626-3193-4A48-9D6B-01ACFD4A4A1C}" srcOrd="0" destOrd="0" parTransId="{A645C38E-8DA6-4AAF-B2F1-02D6307A1AA6}" sibTransId="{64C1DDDC-407B-4F61-BE22-065D664FEB1C}"/>
    <dgm:cxn modelId="{C4CA10D2-2B21-4CE4-ABE7-DDD606CCA434}" srcId="{6D25E3AB-C16F-4110-9A8B-3FC1E27C93E1}" destId="{C4C5F458-D449-408F-8FA9-BBCB5F17D9A9}" srcOrd="2" destOrd="0" parTransId="{CB27EE5A-2AC5-4EF7-BB05-C98FA6977E36}" sibTransId="{AA3F5C68-26EA-4411-9C8D-F6801F27EF81}"/>
    <dgm:cxn modelId="{87072DD3-E5F4-4C84-BAD4-FFD5D4760989}" srcId="{C4C5F458-D449-408F-8FA9-BBCB5F17D9A9}" destId="{C47E1FEC-B791-4438-913A-C862884952D0}" srcOrd="0" destOrd="0" parTransId="{C8E514D8-6DA1-4F38-85B6-EE30A07149AD}" sibTransId="{7967E59C-6C82-4343-9A80-24F428F50A14}"/>
    <dgm:cxn modelId="{EEA788DA-B1FD-4911-A5B6-683F582AA2E0}" srcId="{6D25E3AB-C16F-4110-9A8B-3FC1E27C93E1}" destId="{FC882B72-87BC-485D-AE20-65F95BD4D5E3}" srcOrd="1" destOrd="0" parTransId="{AF335081-12E8-437B-AD86-415BFCA41A8B}" sibTransId="{4AA77027-C1A4-4215-A1E4-1AA73F5DE958}"/>
    <dgm:cxn modelId="{171F48BF-C1ED-40A6-9504-74E3B76D05C5}" type="presParOf" srcId="{75FB38E2-99B8-4683-AAC7-1BFC1A546565}" destId="{AFF8D05C-46E9-41A2-A52E-A5DFB5A1199F}" srcOrd="0" destOrd="0" presId="urn:microsoft.com/office/officeart/2018/2/layout/IconVerticalSolidList"/>
    <dgm:cxn modelId="{40997B36-F1A9-4320-A238-1E8672157D33}" type="presParOf" srcId="{AFF8D05C-46E9-41A2-A52E-A5DFB5A1199F}" destId="{E0CB3333-FD50-4E76-946F-F3E2346E12FB}" srcOrd="0" destOrd="0" presId="urn:microsoft.com/office/officeart/2018/2/layout/IconVerticalSolidList"/>
    <dgm:cxn modelId="{328E54BF-D2D1-47F5-AC84-5B0FF25B0333}" type="presParOf" srcId="{AFF8D05C-46E9-41A2-A52E-A5DFB5A1199F}" destId="{AABACBBA-84A2-4BCF-A358-1568970E2E37}" srcOrd="1" destOrd="0" presId="urn:microsoft.com/office/officeart/2018/2/layout/IconVerticalSolidList"/>
    <dgm:cxn modelId="{1F6E8D63-6A5A-401A-8B3C-16951B5DC675}" type="presParOf" srcId="{AFF8D05C-46E9-41A2-A52E-A5DFB5A1199F}" destId="{871F7FDD-84A7-4FFB-897B-23BD6D58EA71}" srcOrd="2" destOrd="0" presId="urn:microsoft.com/office/officeart/2018/2/layout/IconVerticalSolidList"/>
    <dgm:cxn modelId="{C21252DC-64D9-4638-BF1C-A5DC4E488995}" type="presParOf" srcId="{AFF8D05C-46E9-41A2-A52E-A5DFB5A1199F}" destId="{1E796AC7-47DC-44C3-A844-C1B4301D77C4}" srcOrd="3" destOrd="0" presId="urn:microsoft.com/office/officeart/2018/2/layout/IconVerticalSolidList"/>
    <dgm:cxn modelId="{CAE3805F-D912-4958-BC24-9C099E88CA25}" type="presParOf" srcId="{AFF8D05C-46E9-41A2-A52E-A5DFB5A1199F}" destId="{03D49E70-E476-4C17-BFA1-EDBD7D53AE82}" srcOrd="4" destOrd="0" presId="urn:microsoft.com/office/officeart/2018/2/layout/IconVerticalSolidList"/>
    <dgm:cxn modelId="{CEE137E0-F9DC-4F36-8DF3-25C26E2585E0}" type="presParOf" srcId="{75FB38E2-99B8-4683-AAC7-1BFC1A546565}" destId="{EC0C2666-4FAC-46D7-A38C-FBE06905B9C6}" srcOrd="1" destOrd="0" presId="urn:microsoft.com/office/officeart/2018/2/layout/IconVerticalSolidList"/>
    <dgm:cxn modelId="{55CE3706-1AAB-4EE8-8226-789B5FFA4893}" type="presParOf" srcId="{75FB38E2-99B8-4683-AAC7-1BFC1A546565}" destId="{58E95934-0DF3-49F7-8FB2-F425CA91D63B}" srcOrd="2" destOrd="0" presId="urn:microsoft.com/office/officeart/2018/2/layout/IconVerticalSolidList"/>
    <dgm:cxn modelId="{4B7151C2-5ADC-4640-9D3B-27D37300503D}" type="presParOf" srcId="{58E95934-0DF3-49F7-8FB2-F425CA91D63B}" destId="{876EA699-4293-48B2-8C9C-E3C720AEB7F8}" srcOrd="0" destOrd="0" presId="urn:microsoft.com/office/officeart/2018/2/layout/IconVerticalSolidList"/>
    <dgm:cxn modelId="{9E320E2C-9BC0-4F92-8A3C-D5A86994DBA5}" type="presParOf" srcId="{58E95934-0DF3-49F7-8FB2-F425CA91D63B}" destId="{028F2FE2-593C-48F1-9F14-E5CC096CA627}" srcOrd="1" destOrd="0" presId="urn:microsoft.com/office/officeart/2018/2/layout/IconVerticalSolidList"/>
    <dgm:cxn modelId="{62F5E979-792B-437D-A91F-A3F221CAF7B8}" type="presParOf" srcId="{58E95934-0DF3-49F7-8FB2-F425CA91D63B}" destId="{99438EA5-2CC1-4E62-90DE-14E25D1C0BA0}" srcOrd="2" destOrd="0" presId="urn:microsoft.com/office/officeart/2018/2/layout/IconVerticalSolidList"/>
    <dgm:cxn modelId="{428EE117-209C-41B4-976E-299FFE4D6143}" type="presParOf" srcId="{58E95934-0DF3-49F7-8FB2-F425CA91D63B}" destId="{5DF49638-B384-4AA9-8290-8AAF33A3C3CF}" srcOrd="3" destOrd="0" presId="urn:microsoft.com/office/officeart/2018/2/layout/IconVerticalSolidList"/>
    <dgm:cxn modelId="{C6B83CC2-7C14-4627-B7BC-C0549E04593D}" type="presParOf" srcId="{58E95934-0DF3-49F7-8FB2-F425CA91D63B}" destId="{F93EACF0-55F8-4D9F-AC75-7CB38FCEEB18}" srcOrd="4" destOrd="0" presId="urn:microsoft.com/office/officeart/2018/2/layout/IconVerticalSolidList"/>
    <dgm:cxn modelId="{7DA7CE94-0133-490B-8846-2CD7EF4512FD}" type="presParOf" srcId="{75FB38E2-99B8-4683-AAC7-1BFC1A546565}" destId="{E81E8E7E-6063-439F-A5A7-677B2078DEFC}" srcOrd="3" destOrd="0" presId="urn:microsoft.com/office/officeart/2018/2/layout/IconVerticalSolidList"/>
    <dgm:cxn modelId="{79A91983-61CF-44E2-B4BB-98FABDA59BC4}" type="presParOf" srcId="{75FB38E2-99B8-4683-AAC7-1BFC1A546565}" destId="{F48952C3-A991-4C78-BE8F-EF4CBBB61846}" srcOrd="4" destOrd="0" presId="urn:microsoft.com/office/officeart/2018/2/layout/IconVerticalSolidList"/>
    <dgm:cxn modelId="{D85E751A-FEFE-4265-84E4-CCC7A1756CD2}" type="presParOf" srcId="{F48952C3-A991-4C78-BE8F-EF4CBBB61846}" destId="{3A51A9D8-B0C1-4C6D-98CF-ACFDE32B9C58}" srcOrd="0" destOrd="0" presId="urn:microsoft.com/office/officeart/2018/2/layout/IconVerticalSolidList"/>
    <dgm:cxn modelId="{7A029336-EAB0-46AF-BA6E-CA61970C570E}" type="presParOf" srcId="{F48952C3-A991-4C78-BE8F-EF4CBBB61846}" destId="{FCD2BA3C-2496-46E2-BDCB-ABF16585AB4F}" srcOrd="1" destOrd="0" presId="urn:microsoft.com/office/officeart/2018/2/layout/IconVerticalSolidList"/>
    <dgm:cxn modelId="{814BC5F1-6984-4B62-8FCA-A2842420DEB0}" type="presParOf" srcId="{F48952C3-A991-4C78-BE8F-EF4CBBB61846}" destId="{621C8A8A-908E-4AD7-833C-B78DDF4515C5}" srcOrd="2" destOrd="0" presId="urn:microsoft.com/office/officeart/2018/2/layout/IconVerticalSolidList"/>
    <dgm:cxn modelId="{2EC03775-BDD1-4C75-9994-B7BA0261B88B}" type="presParOf" srcId="{F48952C3-A991-4C78-BE8F-EF4CBBB61846}" destId="{469194E7-EA41-4C2A-9928-EBC1E7E67895}" srcOrd="3" destOrd="0" presId="urn:microsoft.com/office/officeart/2018/2/layout/IconVerticalSolidList"/>
    <dgm:cxn modelId="{80987405-4CE4-44BA-BA92-E88CBE6B8B21}" type="presParOf" srcId="{F48952C3-A991-4C78-BE8F-EF4CBBB61846}" destId="{DC0A9F02-399C-404B-95AF-51A656A4CA1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06C0-00DD-493E-A8E1-AC4C1F373E3E}">
      <dsp:nvSpPr>
        <dsp:cNvPr id="0" name=""/>
        <dsp:cNvSpPr/>
      </dsp:nvSpPr>
      <dsp:spPr>
        <a:xfrm>
          <a:off x="2531040" y="528302"/>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09" y="571829"/>
        <a:ext cx="21923" cy="4384"/>
      </dsp:txXfrm>
    </dsp:sp>
    <dsp:sp modelId="{AAC9EB76-FAD7-42B2-9610-D46C5F0C626A}">
      <dsp:nvSpPr>
        <dsp:cNvPr id="0" name=""/>
        <dsp:cNvSpPr/>
      </dsp:nvSpPr>
      <dsp:spPr>
        <a:xfrm>
          <a:off x="626484" y="2115"/>
          <a:ext cx="1906355" cy="1143813"/>
        </a:xfrm>
        <a:prstGeom prst="stripedRightArrow">
          <a:avLst/>
        </a:prstGeom>
        <a:solidFill>
          <a:schemeClr val="accent6">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Introduction</a:t>
          </a:r>
        </a:p>
      </dsp:txBody>
      <dsp:txXfrm>
        <a:off x="805205" y="288068"/>
        <a:ext cx="1441681" cy="571907"/>
      </dsp:txXfrm>
    </dsp:sp>
    <dsp:sp modelId="{B1F0C61A-AE29-466E-8867-6BEB144B345B}">
      <dsp:nvSpPr>
        <dsp:cNvPr id="0" name=""/>
        <dsp:cNvSpPr/>
      </dsp:nvSpPr>
      <dsp:spPr>
        <a:xfrm>
          <a:off x="4875857" y="528302"/>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39211"/>
              <a:satOff val="-653"/>
              <a:lumOff val="48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8826" y="571829"/>
        <a:ext cx="21923" cy="4384"/>
      </dsp:txXfrm>
    </dsp:sp>
    <dsp:sp modelId="{5BBB49CF-38CA-4B60-A54C-F64F0EB30F99}">
      <dsp:nvSpPr>
        <dsp:cNvPr id="0" name=""/>
        <dsp:cNvSpPr/>
      </dsp:nvSpPr>
      <dsp:spPr>
        <a:xfrm>
          <a:off x="2971301" y="2115"/>
          <a:ext cx="1906355" cy="1143813"/>
        </a:xfrm>
        <a:prstGeom prst="notchedRightArrow">
          <a:avLst/>
        </a:prstGeom>
        <a:solidFill>
          <a:schemeClr val="accent6">
            <a:shade val="50000"/>
            <a:hueOff val="34027"/>
            <a:satOff val="1073"/>
            <a:lumOff val="64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Research Questions</a:t>
          </a:r>
        </a:p>
      </dsp:txBody>
      <dsp:txXfrm>
        <a:off x="3257254" y="288068"/>
        <a:ext cx="1334449" cy="571907"/>
      </dsp:txXfrm>
    </dsp:sp>
    <dsp:sp modelId="{72307D06-F32E-4304-871F-90104FFBC5B0}">
      <dsp:nvSpPr>
        <dsp:cNvPr id="0" name=""/>
        <dsp:cNvSpPr/>
      </dsp:nvSpPr>
      <dsp:spPr>
        <a:xfrm>
          <a:off x="7220675" y="528302"/>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78422"/>
              <a:satOff val="-1305"/>
              <a:lumOff val="97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3644" y="571829"/>
        <a:ext cx="21923" cy="4384"/>
      </dsp:txXfrm>
    </dsp:sp>
    <dsp:sp modelId="{FCD4AF49-9603-481A-91AD-088FC2767ACF}">
      <dsp:nvSpPr>
        <dsp:cNvPr id="0" name=""/>
        <dsp:cNvSpPr/>
      </dsp:nvSpPr>
      <dsp:spPr>
        <a:xfrm>
          <a:off x="5316119" y="2115"/>
          <a:ext cx="1906355" cy="1143813"/>
        </a:xfrm>
        <a:prstGeom prst="stripedRightArrow">
          <a:avLst/>
        </a:prstGeom>
        <a:solidFill>
          <a:schemeClr val="accent6">
            <a:shade val="50000"/>
            <a:hueOff val="68055"/>
            <a:satOff val="2146"/>
            <a:lumOff val="128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Research Goals</a:t>
          </a:r>
        </a:p>
      </dsp:txBody>
      <dsp:txXfrm>
        <a:off x="5494840" y="288068"/>
        <a:ext cx="1441681" cy="571907"/>
      </dsp:txXfrm>
    </dsp:sp>
    <dsp:sp modelId="{1E4C7F09-383E-482A-972D-A8883C1D2E59}">
      <dsp:nvSpPr>
        <dsp:cNvPr id="0" name=""/>
        <dsp:cNvSpPr/>
      </dsp:nvSpPr>
      <dsp:spPr>
        <a:xfrm>
          <a:off x="1579662" y="1144128"/>
          <a:ext cx="7034452" cy="407861"/>
        </a:xfrm>
        <a:custGeom>
          <a:avLst/>
          <a:gdLst/>
          <a:ahLst/>
          <a:cxnLst/>
          <a:rect l="0" t="0" r="0" b="0"/>
          <a:pathLst>
            <a:path>
              <a:moveTo>
                <a:pt x="7034452" y="0"/>
              </a:moveTo>
              <a:lnTo>
                <a:pt x="7034452" y="221030"/>
              </a:lnTo>
              <a:lnTo>
                <a:pt x="0" y="221030"/>
              </a:lnTo>
              <a:lnTo>
                <a:pt x="0" y="407861"/>
              </a:lnTo>
            </a:path>
          </a:pathLst>
        </a:custGeom>
        <a:noFill/>
        <a:ln w="9525" cap="rnd" cmpd="sng" algn="ctr">
          <a:solidFill>
            <a:schemeClr val="accent6">
              <a:shade val="90000"/>
              <a:hueOff val="117634"/>
              <a:satOff val="-1958"/>
              <a:lumOff val="146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0685" y="1345867"/>
        <a:ext cx="352405" cy="4384"/>
      </dsp:txXfrm>
    </dsp:sp>
    <dsp:sp modelId="{A79A1245-8740-40AB-BEEB-6F38D021E73C}">
      <dsp:nvSpPr>
        <dsp:cNvPr id="0" name=""/>
        <dsp:cNvSpPr/>
      </dsp:nvSpPr>
      <dsp:spPr>
        <a:xfrm>
          <a:off x="7660936" y="2115"/>
          <a:ext cx="1906355" cy="1143813"/>
        </a:xfrm>
        <a:prstGeom prst="downArrowCallout">
          <a:avLst/>
        </a:prstGeom>
        <a:solidFill>
          <a:schemeClr val="accent6">
            <a:shade val="50000"/>
            <a:hueOff val="102082"/>
            <a:satOff val="3219"/>
            <a:lumOff val="193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Problem Statement</a:t>
          </a:r>
        </a:p>
      </dsp:txBody>
      <dsp:txXfrm>
        <a:off x="7660936" y="2115"/>
        <a:ext cx="1906355" cy="743215"/>
      </dsp:txXfrm>
    </dsp:sp>
    <dsp:sp modelId="{1864002F-739B-40E3-85CF-8BC05278E052}">
      <dsp:nvSpPr>
        <dsp:cNvPr id="0" name=""/>
        <dsp:cNvSpPr/>
      </dsp:nvSpPr>
      <dsp:spPr>
        <a:xfrm>
          <a:off x="2531040" y="2110577"/>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156845"/>
              <a:satOff val="-2610"/>
              <a:lumOff val="195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09" y="2154105"/>
        <a:ext cx="21923" cy="4384"/>
      </dsp:txXfrm>
    </dsp:sp>
    <dsp:sp modelId="{02417E24-1168-4B06-932B-F1AB89D0272E}">
      <dsp:nvSpPr>
        <dsp:cNvPr id="0" name=""/>
        <dsp:cNvSpPr/>
      </dsp:nvSpPr>
      <dsp:spPr>
        <a:xfrm>
          <a:off x="626484" y="1584390"/>
          <a:ext cx="1906355" cy="1143813"/>
        </a:xfrm>
        <a:prstGeom prst="stripedRightArrow">
          <a:avLst/>
        </a:prstGeom>
        <a:solidFill>
          <a:schemeClr val="accent6">
            <a:shade val="50000"/>
            <a:hueOff val="136109"/>
            <a:satOff val="4292"/>
            <a:lumOff val="257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75000"/>
                </a:schemeClr>
              </a:solidFill>
            </a:rPr>
            <a:t>Data Collection</a:t>
          </a:r>
        </a:p>
      </dsp:txBody>
      <dsp:txXfrm>
        <a:off x="805205" y="1870343"/>
        <a:ext cx="1441681" cy="571907"/>
      </dsp:txXfrm>
    </dsp:sp>
    <dsp:sp modelId="{9411DD41-3512-4CD6-AFDF-0C4FA76AC540}">
      <dsp:nvSpPr>
        <dsp:cNvPr id="0" name=""/>
        <dsp:cNvSpPr/>
      </dsp:nvSpPr>
      <dsp:spPr>
        <a:xfrm>
          <a:off x="4875857" y="2110577"/>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196056"/>
              <a:satOff val="-3263"/>
              <a:lumOff val="24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8826" y="2154105"/>
        <a:ext cx="21923" cy="4384"/>
      </dsp:txXfrm>
    </dsp:sp>
    <dsp:sp modelId="{91D751B2-941E-497E-86C2-CA923A6DAD97}">
      <dsp:nvSpPr>
        <dsp:cNvPr id="0" name=""/>
        <dsp:cNvSpPr/>
      </dsp:nvSpPr>
      <dsp:spPr>
        <a:xfrm>
          <a:off x="2971301" y="1584390"/>
          <a:ext cx="1906355" cy="1143813"/>
        </a:xfrm>
        <a:prstGeom prst="notchedRightArrow">
          <a:avLst/>
        </a:prstGeom>
        <a:solidFill>
          <a:schemeClr val="accent6">
            <a:shade val="50000"/>
            <a:hueOff val="170136"/>
            <a:satOff val="5365"/>
            <a:lumOff val="3220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75000"/>
                </a:schemeClr>
              </a:solidFill>
            </a:rPr>
            <a:t>Research Design</a:t>
          </a:r>
        </a:p>
      </dsp:txBody>
      <dsp:txXfrm>
        <a:off x="3257254" y="1870343"/>
        <a:ext cx="1334449" cy="571907"/>
      </dsp:txXfrm>
    </dsp:sp>
    <dsp:sp modelId="{6FFBD7CF-533C-4E78-815F-E76A792CA8EB}">
      <dsp:nvSpPr>
        <dsp:cNvPr id="0" name=""/>
        <dsp:cNvSpPr/>
      </dsp:nvSpPr>
      <dsp:spPr>
        <a:xfrm>
          <a:off x="7220675" y="2110577"/>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196056"/>
              <a:satOff val="-3263"/>
              <a:lumOff val="24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3644" y="2154105"/>
        <a:ext cx="21923" cy="4384"/>
      </dsp:txXfrm>
    </dsp:sp>
    <dsp:sp modelId="{164351C3-F01A-4EE6-8283-1556B2BEE463}">
      <dsp:nvSpPr>
        <dsp:cNvPr id="0" name=""/>
        <dsp:cNvSpPr/>
      </dsp:nvSpPr>
      <dsp:spPr>
        <a:xfrm>
          <a:off x="5316119" y="1584390"/>
          <a:ext cx="1906355" cy="1143813"/>
        </a:xfrm>
        <a:prstGeom prst="stripedRightArrow">
          <a:avLst/>
        </a:prstGeom>
        <a:solidFill>
          <a:schemeClr val="accent6">
            <a:shade val="50000"/>
            <a:hueOff val="204164"/>
            <a:satOff val="6438"/>
            <a:lumOff val="386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75000"/>
                </a:schemeClr>
              </a:solidFill>
            </a:rPr>
            <a:t>Statistical Analysis</a:t>
          </a:r>
        </a:p>
      </dsp:txBody>
      <dsp:txXfrm>
        <a:off x="5494840" y="1870343"/>
        <a:ext cx="1441681" cy="571907"/>
      </dsp:txXfrm>
    </dsp:sp>
    <dsp:sp modelId="{71D061F2-29E8-4DCE-BA83-9EC32027BB18}">
      <dsp:nvSpPr>
        <dsp:cNvPr id="0" name=""/>
        <dsp:cNvSpPr/>
      </dsp:nvSpPr>
      <dsp:spPr>
        <a:xfrm>
          <a:off x="1579662" y="2726404"/>
          <a:ext cx="7034452" cy="407861"/>
        </a:xfrm>
        <a:custGeom>
          <a:avLst/>
          <a:gdLst/>
          <a:ahLst/>
          <a:cxnLst/>
          <a:rect l="0" t="0" r="0" b="0"/>
          <a:pathLst>
            <a:path>
              <a:moveTo>
                <a:pt x="7034452" y="0"/>
              </a:moveTo>
              <a:lnTo>
                <a:pt x="7034452" y="221030"/>
              </a:lnTo>
              <a:lnTo>
                <a:pt x="0" y="221030"/>
              </a:lnTo>
              <a:lnTo>
                <a:pt x="0" y="407861"/>
              </a:lnTo>
            </a:path>
          </a:pathLst>
        </a:custGeom>
        <a:noFill/>
        <a:ln w="9525" cap="rnd" cmpd="sng" algn="ctr">
          <a:solidFill>
            <a:schemeClr val="accent6">
              <a:shade val="90000"/>
              <a:hueOff val="156845"/>
              <a:satOff val="-2610"/>
              <a:lumOff val="195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0685" y="2928142"/>
        <a:ext cx="352405" cy="4384"/>
      </dsp:txXfrm>
    </dsp:sp>
    <dsp:sp modelId="{BDBCFC8C-22DC-44BB-AF5C-129555C9E004}">
      <dsp:nvSpPr>
        <dsp:cNvPr id="0" name=""/>
        <dsp:cNvSpPr/>
      </dsp:nvSpPr>
      <dsp:spPr>
        <a:xfrm>
          <a:off x="7660936" y="1584390"/>
          <a:ext cx="1906355" cy="1143813"/>
        </a:xfrm>
        <a:prstGeom prst="downArrowCallout">
          <a:avLst/>
        </a:prstGeom>
        <a:solidFill>
          <a:schemeClr val="accent6">
            <a:shade val="50000"/>
            <a:hueOff val="170136"/>
            <a:satOff val="5365"/>
            <a:lumOff val="3220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75000"/>
                </a:schemeClr>
              </a:solidFill>
            </a:rPr>
            <a:t>Exploratory Data Analysis</a:t>
          </a:r>
        </a:p>
      </dsp:txBody>
      <dsp:txXfrm>
        <a:off x="7660936" y="1584390"/>
        <a:ext cx="1906355" cy="743215"/>
      </dsp:txXfrm>
    </dsp:sp>
    <dsp:sp modelId="{B125D733-C4AE-4B9E-BB65-E5703D7EDF6A}">
      <dsp:nvSpPr>
        <dsp:cNvPr id="0" name=""/>
        <dsp:cNvSpPr/>
      </dsp:nvSpPr>
      <dsp:spPr>
        <a:xfrm>
          <a:off x="2531040" y="3692852"/>
          <a:ext cx="313783" cy="91440"/>
        </a:xfrm>
        <a:custGeom>
          <a:avLst/>
          <a:gdLst/>
          <a:ahLst/>
          <a:cxnLst/>
          <a:rect l="0" t="0" r="0" b="0"/>
          <a:pathLst>
            <a:path>
              <a:moveTo>
                <a:pt x="0" y="45720"/>
              </a:moveTo>
              <a:lnTo>
                <a:pt x="173991" y="45720"/>
              </a:lnTo>
              <a:lnTo>
                <a:pt x="173991" y="47835"/>
              </a:lnTo>
              <a:lnTo>
                <a:pt x="313783" y="47835"/>
              </a:lnTo>
            </a:path>
          </a:pathLst>
        </a:custGeom>
        <a:noFill/>
        <a:ln w="9525" cap="rnd" cmpd="sng" algn="ctr">
          <a:solidFill>
            <a:schemeClr val="accent6">
              <a:shade val="90000"/>
              <a:hueOff val="117634"/>
              <a:satOff val="-1958"/>
              <a:lumOff val="146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9321" y="3736380"/>
        <a:ext cx="17219" cy="4384"/>
      </dsp:txXfrm>
    </dsp:sp>
    <dsp:sp modelId="{1CCE42EC-209B-408A-BE4F-485A0CD972EF}">
      <dsp:nvSpPr>
        <dsp:cNvPr id="0" name=""/>
        <dsp:cNvSpPr/>
      </dsp:nvSpPr>
      <dsp:spPr>
        <a:xfrm>
          <a:off x="626484" y="3166666"/>
          <a:ext cx="1906355" cy="1143813"/>
        </a:xfrm>
        <a:prstGeom prst="stripedRightArrow">
          <a:avLst/>
        </a:prstGeom>
        <a:solidFill>
          <a:schemeClr val="accent6">
            <a:shade val="50000"/>
            <a:hueOff val="136109"/>
            <a:satOff val="4292"/>
            <a:lumOff val="257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75000"/>
                </a:schemeClr>
              </a:solidFill>
            </a:rPr>
            <a:t>Approach</a:t>
          </a:r>
        </a:p>
      </dsp:txBody>
      <dsp:txXfrm>
        <a:off x="805205" y="3452619"/>
        <a:ext cx="1441681" cy="571907"/>
      </dsp:txXfrm>
    </dsp:sp>
    <dsp:sp modelId="{6BA31577-7685-4A27-81ED-672600355CDF}">
      <dsp:nvSpPr>
        <dsp:cNvPr id="0" name=""/>
        <dsp:cNvSpPr/>
      </dsp:nvSpPr>
      <dsp:spPr>
        <a:xfrm>
          <a:off x="4781778" y="3692852"/>
          <a:ext cx="501940" cy="91440"/>
        </a:xfrm>
        <a:custGeom>
          <a:avLst/>
          <a:gdLst/>
          <a:ahLst/>
          <a:cxnLst/>
          <a:rect l="0" t="0" r="0" b="0"/>
          <a:pathLst>
            <a:path>
              <a:moveTo>
                <a:pt x="0" y="47835"/>
              </a:moveTo>
              <a:lnTo>
                <a:pt x="268070" y="47835"/>
              </a:lnTo>
              <a:lnTo>
                <a:pt x="268070" y="45720"/>
              </a:lnTo>
              <a:lnTo>
                <a:pt x="501940" y="45720"/>
              </a:lnTo>
            </a:path>
          </a:pathLst>
        </a:custGeom>
        <a:noFill/>
        <a:ln w="9525" cap="rnd" cmpd="sng" algn="ctr">
          <a:solidFill>
            <a:schemeClr val="accent6">
              <a:shade val="90000"/>
              <a:hueOff val="78422"/>
              <a:satOff val="-1305"/>
              <a:lumOff val="97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435" y="3736380"/>
        <a:ext cx="26627" cy="4384"/>
      </dsp:txXfrm>
    </dsp:sp>
    <dsp:sp modelId="{ACD2C89C-A050-4A22-98E0-EFA71900BEF9}">
      <dsp:nvSpPr>
        <dsp:cNvPr id="0" name=""/>
        <dsp:cNvSpPr/>
      </dsp:nvSpPr>
      <dsp:spPr>
        <a:xfrm>
          <a:off x="2877223" y="3168781"/>
          <a:ext cx="1906355" cy="1143813"/>
        </a:xfrm>
        <a:prstGeom prst="notchedRightArrow">
          <a:avLst/>
        </a:prstGeom>
        <a:solidFill>
          <a:schemeClr val="accent6">
            <a:shade val="50000"/>
            <a:hueOff val="102082"/>
            <a:satOff val="3219"/>
            <a:lumOff val="193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b="0" kern="1200" spc="-24" dirty="0">
              <a:solidFill>
                <a:schemeClr val="accent6">
                  <a:lumMod val="40000"/>
                  <a:lumOff val="60000"/>
                </a:schemeClr>
              </a:solidFill>
              <a:latin typeface="+mn-lt"/>
              <a:ea typeface="Syne" pitchFamily="34" charset="-122"/>
              <a:cs typeface="Syne" pitchFamily="34" charset="-120"/>
            </a:rPr>
            <a:t>Comparative Study</a:t>
          </a:r>
          <a:endParaRPr lang="en-US" sz="1300" b="0" kern="1200" dirty="0">
            <a:solidFill>
              <a:schemeClr val="accent6">
                <a:lumMod val="40000"/>
                <a:lumOff val="60000"/>
              </a:schemeClr>
            </a:solidFill>
            <a:latin typeface="+mn-lt"/>
          </a:endParaRPr>
        </a:p>
      </dsp:txBody>
      <dsp:txXfrm>
        <a:off x="3163176" y="3454734"/>
        <a:ext cx="1334449" cy="571907"/>
      </dsp:txXfrm>
    </dsp:sp>
    <dsp:sp modelId="{69300119-75AE-451F-B11C-E74B12D62865}">
      <dsp:nvSpPr>
        <dsp:cNvPr id="0" name=""/>
        <dsp:cNvSpPr/>
      </dsp:nvSpPr>
      <dsp:spPr>
        <a:xfrm>
          <a:off x="7220675" y="3692852"/>
          <a:ext cx="407861" cy="91440"/>
        </a:xfrm>
        <a:custGeom>
          <a:avLst/>
          <a:gdLst/>
          <a:ahLst/>
          <a:cxnLst/>
          <a:rect l="0" t="0" r="0" b="0"/>
          <a:pathLst>
            <a:path>
              <a:moveTo>
                <a:pt x="0" y="45720"/>
              </a:moveTo>
              <a:lnTo>
                <a:pt x="407861" y="45720"/>
              </a:lnTo>
            </a:path>
          </a:pathLst>
        </a:custGeom>
        <a:noFill/>
        <a:ln w="9525" cap="rnd" cmpd="sng" algn="ctr">
          <a:solidFill>
            <a:schemeClr val="accent6">
              <a:shade val="90000"/>
              <a:hueOff val="39211"/>
              <a:satOff val="-653"/>
              <a:lumOff val="48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3644" y="3736380"/>
        <a:ext cx="21923" cy="4384"/>
      </dsp:txXfrm>
    </dsp:sp>
    <dsp:sp modelId="{54682384-F953-4DF9-917A-9FB4FAFF30BC}">
      <dsp:nvSpPr>
        <dsp:cNvPr id="0" name=""/>
        <dsp:cNvSpPr/>
      </dsp:nvSpPr>
      <dsp:spPr>
        <a:xfrm>
          <a:off x="5316119" y="3166666"/>
          <a:ext cx="1906355" cy="1143813"/>
        </a:xfrm>
        <a:prstGeom prst="stripedRightArrow">
          <a:avLst/>
        </a:prstGeom>
        <a:solidFill>
          <a:schemeClr val="accent6">
            <a:shade val="50000"/>
            <a:hueOff val="68055"/>
            <a:satOff val="2146"/>
            <a:lumOff val="128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Limitations</a:t>
          </a:r>
        </a:p>
      </dsp:txBody>
      <dsp:txXfrm>
        <a:off x="5494840" y="3452619"/>
        <a:ext cx="1441681" cy="571907"/>
      </dsp:txXfrm>
    </dsp:sp>
    <dsp:sp modelId="{A4DD6283-E921-4A58-B42F-49FA12FDC397}">
      <dsp:nvSpPr>
        <dsp:cNvPr id="0" name=""/>
        <dsp:cNvSpPr/>
      </dsp:nvSpPr>
      <dsp:spPr>
        <a:xfrm>
          <a:off x="7660936" y="3166666"/>
          <a:ext cx="1906355" cy="1143813"/>
        </a:xfrm>
        <a:prstGeom prst="bracketPair">
          <a:avLst/>
        </a:prstGeom>
        <a:solidFill>
          <a:schemeClr val="accent6">
            <a:shade val="50000"/>
            <a:hueOff val="34027"/>
            <a:satOff val="1073"/>
            <a:lumOff val="64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413" tIns="98053" rIns="93413" bIns="9805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lumMod val="40000"/>
                  <a:lumOff val="60000"/>
                </a:schemeClr>
              </a:solidFill>
            </a:rPr>
            <a:t>Conclusion</a:t>
          </a:r>
        </a:p>
      </dsp:txBody>
      <dsp:txXfrm>
        <a:off x="7716772" y="3222502"/>
        <a:ext cx="1794683" cy="1032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B3333-FD50-4E76-946F-F3E2346E12FB}">
      <dsp:nvSpPr>
        <dsp:cNvPr id="0" name=""/>
        <dsp:cNvSpPr/>
      </dsp:nvSpPr>
      <dsp:spPr>
        <a:xfrm>
          <a:off x="0" y="650"/>
          <a:ext cx="7372214" cy="1522862"/>
        </a:xfrm>
        <a:prstGeom prst="roundRect">
          <a:avLst>
            <a:gd name="adj" fmla="val 10000"/>
          </a:avLst>
        </a:prstGeom>
        <a:solidFill>
          <a:schemeClr val="accent5">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ABACBBA-84A2-4BCF-A358-1568970E2E37}">
      <dsp:nvSpPr>
        <dsp:cNvPr id="0" name=""/>
        <dsp:cNvSpPr/>
      </dsp:nvSpPr>
      <dsp:spPr>
        <a:xfrm>
          <a:off x="460665" y="343294"/>
          <a:ext cx="837574" cy="837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E796AC7-47DC-44C3-A844-C1B4301D77C4}">
      <dsp:nvSpPr>
        <dsp:cNvPr id="0" name=""/>
        <dsp:cNvSpPr/>
      </dsp:nvSpPr>
      <dsp:spPr>
        <a:xfrm>
          <a:off x="1758906" y="650"/>
          <a:ext cx="3317496"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1111250">
            <a:lnSpc>
              <a:spcPct val="100000"/>
            </a:lnSpc>
            <a:spcBef>
              <a:spcPct val="0"/>
            </a:spcBef>
            <a:spcAft>
              <a:spcPct val="35000"/>
            </a:spcAft>
            <a:buNone/>
          </a:pPr>
          <a:r>
            <a:rPr lang="en-US" sz="2500" b="1" kern="1200"/>
            <a:t>Open AI Rate Limit Error</a:t>
          </a:r>
          <a:endParaRPr lang="en-US" sz="2500" kern="1200"/>
        </a:p>
      </dsp:txBody>
      <dsp:txXfrm>
        <a:off x="1758906" y="650"/>
        <a:ext cx="3317496" cy="1522862"/>
      </dsp:txXfrm>
    </dsp:sp>
    <dsp:sp modelId="{03D49E70-E476-4C17-BFA1-EDBD7D53AE82}">
      <dsp:nvSpPr>
        <dsp:cNvPr id="0" name=""/>
        <dsp:cNvSpPr/>
      </dsp:nvSpPr>
      <dsp:spPr>
        <a:xfrm>
          <a:off x="5076402" y="650"/>
          <a:ext cx="2295811"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533400">
            <a:lnSpc>
              <a:spcPct val="100000"/>
            </a:lnSpc>
            <a:spcBef>
              <a:spcPct val="0"/>
            </a:spcBef>
            <a:spcAft>
              <a:spcPct val="35000"/>
            </a:spcAft>
            <a:buNone/>
          </a:pPr>
          <a:r>
            <a:rPr lang="en-US" sz="1200" kern="1200" dirty="0"/>
            <a:t>Rate Limit Error underscores the importance of understanding and managing the constraints imposed on usage</a:t>
          </a:r>
        </a:p>
      </dsp:txBody>
      <dsp:txXfrm>
        <a:off x="5076402" y="650"/>
        <a:ext cx="2295811" cy="1522862"/>
      </dsp:txXfrm>
    </dsp:sp>
    <dsp:sp modelId="{876EA699-4293-48B2-8C9C-E3C720AEB7F8}">
      <dsp:nvSpPr>
        <dsp:cNvPr id="0" name=""/>
        <dsp:cNvSpPr/>
      </dsp:nvSpPr>
      <dsp:spPr>
        <a:xfrm>
          <a:off x="0" y="1904228"/>
          <a:ext cx="7372214" cy="1522862"/>
        </a:xfrm>
        <a:prstGeom prst="roundRect">
          <a:avLst>
            <a:gd name="adj" fmla="val 10000"/>
          </a:avLst>
        </a:prstGeom>
        <a:solidFill>
          <a:schemeClr val="accent5">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28F2FE2-593C-48F1-9F14-E5CC096CA627}">
      <dsp:nvSpPr>
        <dsp:cNvPr id="0" name=""/>
        <dsp:cNvSpPr/>
      </dsp:nvSpPr>
      <dsp:spPr>
        <a:xfrm>
          <a:off x="460665" y="2246872"/>
          <a:ext cx="837574" cy="837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F49638-B384-4AA9-8290-8AAF33A3C3CF}">
      <dsp:nvSpPr>
        <dsp:cNvPr id="0" name=""/>
        <dsp:cNvSpPr/>
      </dsp:nvSpPr>
      <dsp:spPr>
        <a:xfrm>
          <a:off x="1758906" y="1904228"/>
          <a:ext cx="3317496"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1111250">
            <a:lnSpc>
              <a:spcPct val="100000"/>
            </a:lnSpc>
            <a:spcBef>
              <a:spcPct val="0"/>
            </a:spcBef>
            <a:spcAft>
              <a:spcPct val="35000"/>
            </a:spcAft>
            <a:buNone/>
          </a:pPr>
          <a:r>
            <a:rPr lang="en-US" sz="2500" b="1" kern="1200"/>
            <a:t>Gemini limitation with safety ratings</a:t>
          </a:r>
          <a:endParaRPr lang="en-US" sz="2500" kern="1200"/>
        </a:p>
      </dsp:txBody>
      <dsp:txXfrm>
        <a:off x="1758906" y="1904228"/>
        <a:ext cx="3317496" cy="1522862"/>
      </dsp:txXfrm>
    </dsp:sp>
    <dsp:sp modelId="{F93EACF0-55F8-4D9F-AC75-7CB38FCEEB18}">
      <dsp:nvSpPr>
        <dsp:cNvPr id="0" name=""/>
        <dsp:cNvSpPr/>
      </dsp:nvSpPr>
      <dsp:spPr>
        <a:xfrm>
          <a:off x="5076402" y="1904228"/>
          <a:ext cx="2295811"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533400">
            <a:lnSpc>
              <a:spcPct val="100000"/>
            </a:lnSpc>
            <a:spcBef>
              <a:spcPct val="0"/>
            </a:spcBef>
            <a:spcAft>
              <a:spcPct val="35000"/>
            </a:spcAft>
            <a:buNone/>
          </a:pPr>
          <a:r>
            <a:rPr lang="en-US" sz="1200" kern="1200" dirty="0"/>
            <a:t>This error indicates that the AI model's response was flagged and blocked due to potential safety concerns.</a:t>
          </a:r>
        </a:p>
      </dsp:txBody>
      <dsp:txXfrm>
        <a:off x="5076402" y="1904228"/>
        <a:ext cx="2295811" cy="1522862"/>
      </dsp:txXfrm>
    </dsp:sp>
    <dsp:sp modelId="{3A51A9D8-B0C1-4C6D-98CF-ACFDE32B9C58}">
      <dsp:nvSpPr>
        <dsp:cNvPr id="0" name=""/>
        <dsp:cNvSpPr/>
      </dsp:nvSpPr>
      <dsp:spPr>
        <a:xfrm>
          <a:off x="0" y="3807806"/>
          <a:ext cx="7372214" cy="1522862"/>
        </a:xfrm>
        <a:prstGeom prst="roundRect">
          <a:avLst>
            <a:gd name="adj" fmla="val 10000"/>
          </a:avLst>
        </a:prstGeom>
        <a:solidFill>
          <a:schemeClr val="accent5">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CD2BA3C-2496-46E2-BDCB-ABF16585AB4F}">
      <dsp:nvSpPr>
        <dsp:cNvPr id="0" name=""/>
        <dsp:cNvSpPr/>
      </dsp:nvSpPr>
      <dsp:spPr>
        <a:xfrm>
          <a:off x="460665" y="4150450"/>
          <a:ext cx="837574" cy="837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69194E7-EA41-4C2A-9928-EBC1E7E67895}">
      <dsp:nvSpPr>
        <dsp:cNvPr id="0" name=""/>
        <dsp:cNvSpPr/>
      </dsp:nvSpPr>
      <dsp:spPr>
        <a:xfrm>
          <a:off x="1758906" y="3807806"/>
          <a:ext cx="3317496"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1111250">
            <a:lnSpc>
              <a:spcPct val="100000"/>
            </a:lnSpc>
            <a:spcBef>
              <a:spcPct val="0"/>
            </a:spcBef>
            <a:spcAft>
              <a:spcPct val="35000"/>
            </a:spcAft>
            <a:buNone/>
          </a:pPr>
          <a:r>
            <a:rPr lang="en-US" sz="2500" b="1" kern="1200"/>
            <a:t>API Call wait time</a:t>
          </a:r>
          <a:endParaRPr lang="en-US" sz="2500" kern="1200"/>
        </a:p>
      </dsp:txBody>
      <dsp:txXfrm>
        <a:off x="1758906" y="3807806"/>
        <a:ext cx="3317496" cy="1522862"/>
      </dsp:txXfrm>
    </dsp:sp>
    <dsp:sp modelId="{DC0A9F02-399C-404B-95AF-51A656A4CA12}">
      <dsp:nvSpPr>
        <dsp:cNvPr id="0" name=""/>
        <dsp:cNvSpPr/>
      </dsp:nvSpPr>
      <dsp:spPr>
        <a:xfrm>
          <a:off x="5076402" y="3807806"/>
          <a:ext cx="2295811" cy="152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70" tIns="161170" rIns="161170" bIns="161170" numCol="1" spcCol="1270" anchor="ctr" anchorCtr="0">
          <a:noAutofit/>
        </a:bodyPr>
        <a:lstStyle/>
        <a:p>
          <a:pPr marL="0" lvl="0" indent="0" algn="l" defTabSz="533400">
            <a:lnSpc>
              <a:spcPct val="100000"/>
            </a:lnSpc>
            <a:spcBef>
              <a:spcPct val="0"/>
            </a:spcBef>
            <a:spcAft>
              <a:spcPct val="35000"/>
            </a:spcAft>
            <a:buNone/>
          </a:pPr>
          <a:r>
            <a:rPr lang="en-US" sz="1200" kern="1200"/>
            <a:t>Adhering to the 30-second limitation imposed by the Gemini API and OpenAI API is essential for ensuring smooth and uninterrupted access to these valuable resources.</a:t>
          </a:r>
        </a:p>
      </dsp:txBody>
      <dsp:txXfrm>
        <a:off x="5076402" y="3807806"/>
        <a:ext cx="2295811" cy="152286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4/24/2024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perswithcode.com/dataset/emotion" TargetMode="External"/><Relationship Id="rId2" Type="http://schemas.openxmlformats.org/officeDocument/2006/relationships/hyperlink" Target="https://paperswithcode.com/dataset/empatheticdialogu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5">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03" name="Rectangle 102">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922991" y="2298700"/>
            <a:ext cx="8347076" cy="1595952"/>
          </a:xfrm>
        </p:spPr>
        <p:txBody>
          <a:bodyPr>
            <a:normAutofit/>
          </a:bodyPr>
          <a:lstStyle/>
          <a:p>
            <a:pPr algn="ctr">
              <a:lnSpc>
                <a:spcPct val="90000"/>
              </a:lnSpc>
            </a:pPr>
            <a:r>
              <a:rPr lang="en-US" sz="3400" b="1" kern="0" spc="-12">
                <a:latin typeface="Syne" pitchFamily="34" charset="0"/>
                <a:ea typeface="Syne" pitchFamily="34" charset="-122"/>
                <a:cs typeface="Syne" pitchFamily="34" charset="-120"/>
              </a:rPr>
              <a:t>Emotional AI: ChatGPT vs Gemini Empathic</a:t>
            </a:r>
            <a:br>
              <a:rPr lang="en-US" sz="3400"/>
            </a:br>
            <a:r>
              <a:rPr lang="en-US" sz="3400" b="1"/>
              <a:t>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1918758" y="3894653"/>
            <a:ext cx="8355542" cy="664647"/>
          </a:xfrm>
        </p:spPr>
        <p:txBody>
          <a:bodyPr>
            <a:normAutofit/>
          </a:bodyPr>
          <a:lstStyle/>
          <a:p>
            <a:pPr algn="ctr"/>
            <a:r>
              <a:rPr lang="en-US"/>
              <a:t>Google unveiled “Gemini” a competition to ChatGPT AI</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7037-16B3-9313-1928-3FBD7249516E}"/>
              </a:ext>
            </a:extLst>
          </p:cNvPr>
          <p:cNvSpPr>
            <a:spLocks noGrp="1"/>
          </p:cNvSpPr>
          <p:nvPr>
            <p:ph type="title"/>
          </p:nvPr>
        </p:nvSpPr>
        <p:spPr/>
        <p:txBody>
          <a:bodyPr/>
          <a:lstStyle/>
          <a:p>
            <a:r>
              <a:rPr lang="en-US" dirty="0"/>
              <a:t>Exploratory DATA ANALYSIS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Content Placeholder 3" descr="A close up of words&#10;&#10;Description automatically generated">
            <a:extLst>
              <a:ext uri="{FF2B5EF4-FFF2-40B4-BE49-F238E27FC236}">
                <a16:creationId xmlns:a16="http://schemas.microsoft.com/office/drawing/2014/main" id="{C624ADDD-001D-5504-7F70-C6F71E63B3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1696921"/>
            <a:ext cx="5410199" cy="3649662"/>
          </a:xfrm>
          <a:prstGeom prst="rect">
            <a:avLst/>
          </a:prstGeom>
          <a:noFill/>
          <a:ln>
            <a:noFill/>
          </a:ln>
        </p:spPr>
      </p:pic>
      <p:sp>
        <p:nvSpPr>
          <p:cNvPr id="5" name="TextBox 4">
            <a:extLst>
              <a:ext uri="{FF2B5EF4-FFF2-40B4-BE49-F238E27FC236}">
                <a16:creationId xmlns:a16="http://schemas.microsoft.com/office/drawing/2014/main" id="{85B8230A-CED2-F779-2962-1C1AFC3C27DC}"/>
              </a:ext>
            </a:extLst>
          </p:cNvPr>
          <p:cNvSpPr txBox="1"/>
          <p:nvPr/>
        </p:nvSpPr>
        <p:spPr>
          <a:xfrm>
            <a:off x="872455" y="5511459"/>
            <a:ext cx="4375813" cy="369332"/>
          </a:xfrm>
          <a:prstGeom prst="rect">
            <a:avLst/>
          </a:prstGeom>
          <a:noFill/>
        </p:spPr>
        <p:txBody>
          <a:bodyPr wrap="none" rtlCol="0">
            <a:spAutoFit/>
          </a:bodyPr>
          <a:lstStyle/>
          <a:p>
            <a:r>
              <a:rPr lang="en-US" dirty="0"/>
              <a:t>Fig: </a:t>
            </a:r>
            <a:r>
              <a:rPr lang="en-US" sz="1800" b="1" dirty="0"/>
              <a:t>Empathetic Dialogues Data Word Cloud</a:t>
            </a:r>
            <a:r>
              <a:rPr lang="en-US" dirty="0"/>
              <a:t> </a:t>
            </a:r>
          </a:p>
        </p:txBody>
      </p:sp>
      <p:sp>
        <p:nvSpPr>
          <p:cNvPr id="7" name="TextBox 6">
            <a:extLst>
              <a:ext uri="{FF2B5EF4-FFF2-40B4-BE49-F238E27FC236}">
                <a16:creationId xmlns:a16="http://schemas.microsoft.com/office/drawing/2014/main" id="{2F8E34F9-30E7-936A-9383-3296EC2D6EA0}"/>
              </a:ext>
            </a:extLst>
          </p:cNvPr>
          <p:cNvSpPr txBox="1"/>
          <p:nvPr/>
        </p:nvSpPr>
        <p:spPr>
          <a:xfrm>
            <a:off x="5751513" y="2261324"/>
            <a:ext cx="6094602" cy="1987211"/>
          </a:xfrm>
          <a:prstGeom prst="rect">
            <a:avLst/>
          </a:prstGeom>
          <a:noFill/>
        </p:spPr>
        <p:txBody>
          <a:bodyPr wrap="square">
            <a:spAutoFit/>
          </a:bodyPr>
          <a:lstStyle/>
          <a:p>
            <a:pPr marL="685800" marR="0" algn="just">
              <a:lnSpc>
                <a:spcPct val="115000"/>
              </a:lnSpc>
              <a:spcBef>
                <a:spcPts val="0"/>
              </a:spcBef>
              <a:spcAft>
                <a:spcPts val="80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The word cloud paints a picture of a person navigating the complexities of life, experiencing a range of emotions, cherishing relationships, and reflecting on personal experiences. It suggests a journey with both challenges and joys, losses and hopes, ultimately revealing the richness and depth of human experience.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A990037-0CAF-A180-C775-312ED3523E61}"/>
              </a:ext>
            </a:extLst>
          </p:cNvPr>
          <p:cNvSpPr txBox="1"/>
          <p:nvPr/>
        </p:nvSpPr>
        <p:spPr>
          <a:xfrm>
            <a:off x="10142290" y="5964572"/>
            <a:ext cx="741998" cy="369332"/>
          </a:xfrm>
          <a:prstGeom prst="rect">
            <a:avLst/>
          </a:prstGeom>
          <a:noFill/>
        </p:spPr>
        <p:txBody>
          <a:bodyPr wrap="none" rtlCol="0">
            <a:spAutoFit/>
          </a:bodyPr>
          <a:lstStyle/>
          <a:p>
            <a:r>
              <a:rPr lang="en-US" dirty="0"/>
              <a:t>Cont..</a:t>
            </a:r>
          </a:p>
        </p:txBody>
      </p:sp>
    </p:spTree>
    <p:extLst>
      <p:ext uri="{BB962C8B-B14F-4D97-AF65-F5344CB8AC3E}">
        <p14:creationId xmlns:p14="http://schemas.microsoft.com/office/powerpoint/2010/main" val="101693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7037-16B3-9313-1928-3FBD7249516E}"/>
              </a:ext>
            </a:extLst>
          </p:cNvPr>
          <p:cNvSpPr>
            <a:spLocks noGrp="1"/>
          </p:cNvSpPr>
          <p:nvPr>
            <p:ph type="title"/>
          </p:nvPr>
        </p:nvSpPr>
        <p:spPr/>
        <p:txBody>
          <a:bodyPr/>
          <a:lstStyle/>
          <a:p>
            <a:r>
              <a:rPr lang="en-US" dirty="0"/>
              <a:t>Exploratory DATA ANALYSIS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85B8230A-CED2-F779-2962-1C1AFC3C27DC}"/>
              </a:ext>
            </a:extLst>
          </p:cNvPr>
          <p:cNvSpPr txBox="1"/>
          <p:nvPr/>
        </p:nvSpPr>
        <p:spPr>
          <a:xfrm>
            <a:off x="872455" y="5511459"/>
            <a:ext cx="2936830" cy="369332"/>
          </a:xfrm>
          <a:prstGeom prst="rect">
            <a:avLst/>
          </a:prstGeom>
          <a:noFill/>
        </p:spPr>
        <p:txBody>
          <a:bodyPr wrap="none" rtlCol="0">
            <a:spAutoFit/>
          </a:bodyPr>
          <a:lstStyle/>
          <a:p>
            <a:r>
              <a:rPr lang="en-US" dirty="0"/>
              <a:t>Fig: </a:t>
            </a:r>
            <a:r>
              <a:rPr lang="en-US" sz="1800" b="1" dirty="0"/>
              <a:t>CARER Data Word Cloud</a:t>
            </a:r>
            <a:r>
              <a:rPr lang="en-US" dirty="0"/>
              <a:t> </a:t>
            </a:r>
          </a:p>
        </p:txBody>
      </p:sp>
      <p:sp>
        <p:nvSpPr>
          <p:cNvPr id="7" name="TextBox 6">
            <a:extLst>
              <a:ext uri="{FF2B5EF4-FFF2-40B4-BE49-F238E27FC236}">
                <a16:creationId xmlns:a16="http://schemas.microsoft.com/office/drawing/2014/main" id="{2F8E34F9-30E7-936A-9383-3296EC2D6EA0}"/>
              </a:ext>
            </a:extLst>
          </p:cNvPr>
          <p:cNvSpPr txBox="1"/>
          <p:nvPr/>
        </p:nvSpPr>
        <p:spPr>
          <a:xfrm>
            <a:off x="5877348" y="2185823"/>
            <a:ext cx="6094602" cy="2305759"/>
          </a:xfrm>
          <a:prstGeom prst="rect">
            <a:avLst/>
          </a:prstGeom>
          <a:noFill/>
        </p:spPr>
        <p:txBody>
          <a:bodyPr wrap="square">
            <a:spAutoFit/>
          </a:bodyPr>
          <a:lstStyle/>
          <a:p>
            <a:pPr marL="685800" marR="0" algn="just">
              <a:lnSpc>
                <a:spcPct val="115000"/>
              </a:lnSpc>
              <a:spcBef>
                <a:spcPts val="0"/>
              </a:spcBef>
              <a:spcAft>
                <a:spcPts val="800"/>
              </a:spcAft>
            </a:pPr>
            <a:r>
              <a:rPr lang="en-US" sz="1800" dirty="0">
                <a:effectLst/>
                <a:latin typeface="Calibri" panose="020F0502020204030204" pitchFamily="34" charset="0"/>
                <a:ea typeface="Aptos" panose="020B0004020202020204" pitchFamily="34" charset="0"/>
              </a:rPr>
              <a:t>The word cloud portrays an individual on a journey of self-discovery and emotional exploration. They are navigating a complex world of feelings, seeking connection with others, and striving to understand themselves better. The emphasis on communication and expression suggests a desire to share their experiences and connect with others on a deeper level.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A990037-0CAF-A180-C775-312ED3523E61}"/>
              </a:ext>
            </a:extLst>
          </p:cNvPr>
          <p:cNvSpPr txBox="1"/>
          <p:nvPr/>
        </p:nvSpPr>
        <p:spPr>
          <a:xfrm>
            <a:off x="10142290" y="5964572"/>
            <a:ext cx="741998" cy="369332"/>
          </a:xfrm>
          <a:prstGeom prst="rect">
            <a:avLst/>
          </a:prstGeom>
          <a:noFill/>
        </p:spPr>
        <p:txBody>
          <a:bodyPr wrap="none" rtlCol="0">
            <a:spAutoFit/>
          </a:bodyPr>
          <a:lstStyle/>
          <a:p>
            <a:r>
              <a:rPr lang="en-US" dirty="0"/>
              <a:t>Cont..</a:t>
            </a:r>
          </a:p>
        </p:txBody>
      </p:sp>
      <p:pic>
        <p:nvPicPr>
          <p:cNvPr id="10" name="Content Placeholder 9" descr="A close up of words&#10;&#10;Description automatically generated">
            <a:extLst>
              <a:ext uri="{FF2B5EF4-FFF2-40B4-BE49-F238E27FC236}">
                <a16:creationId xmlns:a16="http://schemas.microsoft.com/office/drawing/2014/main" id="{732DCE3E-6658-B9E2-AB1C-769F9AFE72C0}"/>
              </a:ext>
            </a:extLst>
          </p:cNvPr>
          <p:cNvPicPr>
            <a:picLocks noGrp="1" noChangeAspect="1"/>
          </p:cNvPicPr>
          <p:nvPr>
            <p:ph idx="1"/>
          </p:nvPr>
        </p:nvPicPr>
        <p:blipFill>
          <a:blip r:embed="rId2"/>
          <a:stretch>
            <a:fillRect/>
          </a:stretch>
        </p:blipFill>
        <p:spPr>
          <a:xfrm>
            <a:off x="411061" y="1604169"/>
            <a:ext cx="5863904" cy="3649662"/>
          </a:xfrm>
        </p:spPr>
      </p:pic>
    </p:spTree>
    <p:extLst>
      <p:ext uri="{BB962C8B-B14F-4D97-AF65-F5344CB8AC3E}">
        <p14:creationId xmlns:p14="http://schemas.microsoft.com/office/powerpoint/2010/main" val="428150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BC63-B843-14C4-42E6-421D6568DC65}"/>
              </a:ext>
            </a:extLst>
          </p:cNvPr>
          <p:cNvSpPr>
            <a:spLocks noGrp="1"/>
          </p:cNvSpPr>
          <p:nvPr>
            <p:ph type="title"/>
          </p:nvPr>
        </p:nvSpPr>
        <p:spPr>
          <a:xfrm>
            <a:off x="802178" y="281300"/>
            <a:ext cx="3979205" cy="1453363"/>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391F7109-E192-851D-1879-5F7AED753CF0}"/>
              </a:ext>
            </a:extLst>
          </p:cNvPr>
          <p:cNvSpPr>
            <a:spLocks noGrp="1"/>
          </p:cNvSpPr>
          <p:nvPr>
            <p:ph idx="1"/>
          </p:nvPr>
        </p:nvSpPr>
        <p:spPr>
          <a:xfrm>
            <a:off x="802178" y="1530383"/>
            <a:ext cx="5705626" cy="4043568"/>
          </a:xfrm>
        </p:spPr>
        <p:txBody>
          <a:bodyPr>
            <a:normAutofit/>
          </a:bodyPr>
          <a:lstStyle/>
          <a:p>
            <a:pPr marL="342900" indent="-342900">
              <a:lnSpc>
                <a:spcPct val="90000"/>
              </a:lnSpc>
              <a:buAutoNum type="arabicPeriod"/>
            </a:pPr>
            <a:r>
              <a:rPr lang="en-US" sz="1600" dirty="0"/>
              <a:t>Randomly select 15 samples from each of the six emotional categories to form 90 records for each iteration, then train and evaluate state-of-the-art AI models like ChatGPT and Gemini to classify neutral statements into these emotional categories iteratively.</a:t>
            </a:r>
          </a:p>
          <a:p>
            <a:pPr marL="342900" indent="-342900">
              <a:lnSpc>
                <a:spcPct val="90000"/>
              </a:lnSpc>
              <a:buAutoNum type="arabicPeriod"/>
            </a:pPr>
            <a:r>
              <a:rPr lang="en-US" sz="1600" dirty="0"/>
              <a:t>Persona Pattern : </a:t>
            </a:r>
          </a:p>
          <a:p>
            <a:pPr marL="514350" lvl="1" indent="0">
              <a:lnSpc>
                <a:spcPct val="90000"/>
              </a:lnSpc>
              <a:spcAft>
                <a:spcPts val="0"/>
              </a:spcAft>
              <a:buNone/>
            </a:pPr>
            <a:r>
              <a:rPr lang="en-US" dirty="0">
                <a:effectLst/>
              </a:rPr>
              <a:t>To use this pattern, your prompt should make the following fundamental contextual statements:</a:t>
            </a:r>
          </a:p>
          <a:p>
            <a:pPr lvl="1" fontAlgn="ctr">
              <a:lnSpc>
                <a:spcPct val="90000"/>
              </a:lnSpc>
              <a:spcAft>
                <a:spcPts val="0"/>
              </a:spcAft>
              <a:buFont typeface="Arial" panose="020B0604020202020204" pitchFamily="34" charset="0"/>
              <a:buChar char="•"/>
            </a:pPr>
            <a:r>
              <a:rPr lang="en-US" dirty="0">
                <a:effectLst/>
              </a:rPr>
              <a:t>Act as Persona X</a:t>
            </a:r>
          </a:p>
          <a:p>
            <a:pPr lvl="1" fontAlgn="ctr">
              <a:lnSpc>
                <a:spcPct val="90000"/>
              </a:lnSpc>
              <a:spcAft>
                <a:spcPts val="0"/>
              </a:spcAft>
              <a:buFont typeface="Arial" panose="020B0604020202020204" pitchFamily="34" charset="0"/>
              <a:buChar char="•"/>
            </a:pPr>
            <a:r>
              <a:rPr lang="en-US" dirty="0">
                <a:effectLst/>
              </a:rPr>
              <a:t>Perform task Y</a:t>
            </a:r>
          </a:p>
          <a:p>
            <a:pPr marL="457200" lvl="1" indent="0" fontAlgn="ctr">
              <a:lnSpc>
                <a:spcPct val="90000"/>
              </a:lnSpc>
              <a:spcAft>
                <a:spcPts val="0"/>
              </a:spcAft>
              <a:buNone/>
            </a:pPr>
            <a:r>
              <a:rPr lang="en-US" dirty="0"/>
              <a:t>Ex: </a:t>
            </a:r>
            <a:r>
              <a:rPr lang="en-US" dirty="0">
                <a:effectLst/>
              </a:rPr>
              <a:t>Act as a computer that has been the victim of a cyber attack. Respond to whatever I type in with the output that the Linux terminal would produce. Ask me for the first command.</a:t>
            </a:r>
            <a:endParaRPr lang="en-US" dirty="0"/>
          </a:p>
          <a:p>
            <a:pPr marL="0" indent="0">
              <a:lnSpc>
                <a:spcPct val="90000"/>
              </a:lnSpc>
              <a:buNone/>
            </a:pPr>
            <a:r>
              <a:rPr lang="en-US" sz="1600" dirty="0"/>
              <a:t>	</a:t>
            </a:r>
          </a:p>
        </p:txBody>
      </p:sp>
      <p:pic>
        <p:nvPicPr>
          <p:cNvPr id="7" name="Graphic 6" descr="Test tubes">
            <a:extLst>
              <a:ext uri="{FF2B5EF4-FFF2-40B4-BE49-F238E27FC236}">
                <a16:creationId xmlns:a16="http://schemas.microsoft.com/office/drawing/2014/main" id="{E3A85BAD-FF7C-B745-DA91-2A3624CAEE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302" y="1273068"/>
            <a:ext cx="4793020" cy="41646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3192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52A9-3E0D-6D80-C7AB-B7C8F10D8AEE}"/>
              </a:ext>
            </a:extLst>
          </p:cNvPr>
          <p:cNvSpPr>
            <a:spLocks noGrp="1"/>
          </p:cNvSpPr>
          <p:nvPr>
            <p:ph type="title"/>
          </p:nvPr>
        </p:nvSpPr>
        <p:spPr/>
        <p:txBody>
          <a:bodyPr/>
          <a:lstStyle/>
          <a:p>
            <a:pPr algn="l">
              <a:lnSpc>
                <a:spcPts val="3750"/>
              </a:lnSpc>
            </a:pPr>
            <a:r>
              <a:rPr lang="en-US" sz="3600" b="1" kern="0" spc="-24" dirty="0">
                <a:solidFill>
                  <a:srgbClr val="FCFCFC"/>
                </a:solidFill>
                <a:latin typeface="Syne" pitchFamily="34" charset="0"/>
                <a:ea typeface="Syne" pitchFamily="34" charset="-122"/>
                <a:cs typeface="Syne" pitchFamily="34" charset="-120"/>
              </a:rPr>
              <a:t>Comparative Study</a:t>
            </a:r>
            <a:endParaRPr lang="en-US" sz="3600" dirty="0"/>
          </a:p>
        </p:txBody>
      </p:sp>
      <p:pic>
        <p:nvPicPr>
          <p:cNvPr id="4" name="Picture 3">
            <a:extLst>
              <a:ext uri="{FF2B5EF4-FFF2-40B4-BE49-F238E27FC236}">
                <a16:creationId xmlns:a16="http://schemas.microsoft.com/office/drawing/2014/main" id="{3467CE74-D0A0-9496-0479-B30F1CDF905B}"/>
              </a:ext>
            </a:extLst>
          </p:cNvPr>
          <p:cNvPicPr>
            <a:picLocks noChangeAspect="1"/>
          </p:cNvPicPr>
          <p:nvPr/>
        </p:nvPicPr>
        <p:blipFill>
          <a:blip r:embed="rId2"/>
          <a:srcRect/>
          <a:stretch/>
        </p:blipFill>
        <p:spPr>
          <a:xfrm>
            <a:off x="1225160" y="2248249"/>
            <a:ext cx="4215430" cy="3380845"/>
          </a:xfrm>
          <a:prstGeom prst="rect">
            <a:avLst/>
          </a:prstGeom>
        </p:spPr>
      </p:pic>
      <p:pic>
        <p:nvPicPr>
          <p:cNvPr id="5" name="Picture 4">
            <a:extLst>
              <a:ext uri="{FF2B5EF4-FFF2-40B4-BE49-F238E27FC236}">
                <a16:creationId xmlns:a16="http://schemas.microsoft.com/office/drawing/2014/main" id="{7881C376-5FBA-6DD3-7C37-2C0352026B6E}"/>
              </a:ext>
            </a:extLst>
          </p:cNvPr>
          <p:cNvPicPr>
            <a:picLocks noChangeAspect="1"/>
          </p:cNvPicPr>
          <p:nvPr/>
        </p:nvPicPr>
        <p:blipFill>
          <a:blip r:embed="rId3"/>
          <a:srcRect/>
          <a:stretch/>
        </p:blipFill>
        <p:spPr>
          <a:xfrm>
            <a:off x="6538741" y="2248248"/>
            <a:ext cx="4186361" cy="3380845"/>
          </a:xfrm>
          <a:prstGeom prst="rect">
            <a:avLst/>
          </a:prstGeom>
        </p:spPr>
      </p:pic>
      <p:sp>
        <p:nvSpPr>
          <p:cNvPr id="6" name="TextBox 5">
            <a:extLst>
              <a:ext uri="{FF2B5EF4-FFF2-40B4-BE49-F238E27FC236}">
                <a16:creationId xmlns:a16="http://schemas.microsoft.com/office/drawing/2014/main" id="{F94CD404-E585-3826-D3F0-F50D74C3FF4B}"/>
              </a:ext>
            </a:extLst>
          </p:cNvPr>
          <p:cNvSpPr txBox="1"/>
          <p:nvPr/>
        </p:nvSpPr>
        <p:spPr>
          <a:xfrm>
            <a:off x="5991593" y="5602069"/>
            <a:ext cx="4978286" cy="394467"/>
          </a:xfrm>
          <a:prstGeom prst="rect">
            <a:avLst/>
          </a:prstGeom>
          <a:noFill/>
        </p:spPr>
        <p:txBody>
          <a:bodyPr wrap="none" rtlCol="0">
            <a:spAutoFit/>
          </a:bodyPr>
          <a:lstStyle/>
          <a:p>
            <a:pPr marL="457200" marR="0" algn="ctr">
              <a:lnSpc>
                <a:spcPct val="115000"/>
              </a:lnSpc>
              <a:spcBef>
                <a:spcPts val="0"/>
              </a:spcBef>
              <a:spcAft>
                <a:spcPts val="800"/>
              </a:spcAft>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Fig: Overall Facebook empathic data accuracy</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8214F93-A008-987F-8A32-C55FCADF792A}"/>
              </a:ext>
            </a:extLst>
          </p:cNvPr>
          <p:cNvSpPr txBox="1"/>
          <p:nvPr/>
        </p:nvSpPr>
        <p:spPr>
          <a:xfrm>
            <a:off x="1660269" y="5602069"/>
            <a:ext cx="3345211" cy="646331"/>
          </a:xfrm>
          <a:prstGeom prst="rect">
            <a:avLst/>
          </a:prstGeom>
          <a:noFill/>
        </p:spPr>
        <p:txBody>
          <a:bodyPr wrap="none" rtlCol="0">
            <a:spAutoFit/>
          </a:bodyPr>
          <a:lstStyle/>
          <a:p>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Fig: Overall CARER Data Accuracy</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b="1" dirty="0"/>
          </a:p>
        </p:txBody>
      </p:sp>
      <p:pic>
        <p:nvPicPr>
          <p:cNvPr id="9" name="Picture 8" descr="A screenshot of a computer&#10;&#10;Description automatically generated">
            <a:extLst>
              <a:ext uri="{FF2B5EF4-FFF2-40B4-BE49-F238E27FC236}">
                <a16:creationId xmlns:a16="http://schemas.microsoft.com/office/drawing/2014/main" id="{B912ED93-48EB-7FCB-B2B7-9283EE943277}"/>
              </a:ext>
            </a:extLst>
          </p:cNvPr>
          <p:cNvPicPr>
            <a:picLocks noChangeAspect="1"/>
          </p:cNvPicPr>
          <p:nvPr/>
        </p:nvPicPr>
        <p:blipFill>
          <a:blip r:embed="rId4"/>
          <a:stretch>
            <a:fillRect/>
          </a:stretch>
        </p:blipFill>
        <p:spPr>
          <a:xfrm>
            <a:off x="5641042" y="2248249"/>
            <a:ext cx="701101" cy="556308"/>
          </a:xfrm>
          <a:prstGeom prst="rect">
            <a:avLst/>
          </a:prstGeom>
        </p:spPr>
      </p:pic>
    </p:spTree>
    <p:extLst>
      <p:ext uri="{BB962C8B-B14F-4D97-AF65-F5344CB8AC3E}">
        <p14:creationId xmlns:p14="http://schemas.microsoft.com/office/powerpoint/2010/main" val="239440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and question mark">
            <a:extLst>
              <a:ext uri="{FF2B5EF4-FFF2-40B4-BE49-F238E27FC236}">
                <a16:creationId xmlns:a16="http://schemas.microsoft.com/office/drawing/2014/main" id="{A6C68597-871E-104E-3B2C-0F40217B3F78}"/>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55270417-AC8F-E467-2960-36E136BA4F7A}"/>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Who WON ? ?</a:t>
            </a:r>
            <a:br>
              <a:rPr lang="en-US" sz="4800"/>
            </a:br>
            <a:r>
              <a:rPr lang="en-US" sz="4800"/>
              <a:t>GEMINI or CHAT GPT ?</a:t>
            </a:r>
          </a:p>
        </p:txBody>
      </p:sp>
    </p:spTree>
    <p:extLst>
      <p:ext uri="{BB962C8B-B14F-4D97-AF65-F5344CB8AC3E}">
        <p14:creationId xmlns:p14="http://schemas.microsoft.com/office/powerpoint/2010/main" val="345868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2D27-BEBE-B81A-A6A0-D5282C86C90F}"/>
              </a:ext>
            </a:extLst>
          </p:cNvPr>
          <p:cNvSpPr>
            <a:spLocks noGrp="1"/>
          </p:cNvSpPr>
          <p:nvPr>
            <p:ph type="title"/>
          </p:nvPr>
        </p:nvSpPr>
        <p:spPr>
          <a:xfrm>
            <a:off x="685801" y="609600"/>
            <a:ext cx="10131425" cy="1456267"/>
          </a:xfrm>
        </p:spPr>
        <p:txBody>
          <a:bodyPr>
            <a:normAutofit/>
          </a:bodyPr>
          <a:lstStyle/>
          <a:p>
            <a:r>
              <a:rPr lang="en-US" dirty="0"/>
              <a:t>GEMINI VS CHAT GPT: Score Card</a:t>
            </a:r>
          </a:p>
        </p:txBody>
      </p:sp>
      <p:graphicFrame>
        <p:nvGraphicFramePr>
          <p:cNvPr id="5" name="Content Placeholder 4">
            <a:extLst>
              <a:ext uri="{FF2B5EF4-FFF2-40B4-BE49-F238E27FC236}">
                <a16:creationId xmlns:a16="http://schemas.microsoft.com/office/drawing/2014/main" id="{2DC0DB07-197E-9C82-2C12-49D0D7ACB477}"/>
              </a:ext>
            </a:extLst>
          </p:cNvPr>
          <p:cNvGraphicFramePr>
            <a:graphicFrameLocks noGrp="1"/>
          </p:cNvGraphicFramePr>
          <p:nvPr>
            <p:ph idx="1"/>
            <p:extLst>
              <p:ext uri="{D42A27DB-BD31-4B8C-83A1-F6EECF244321}">
                <p14:modId xmlns:p14="http://schemas.microsoft.com/office/powerpoint/2010/main" val="1856180696"/>
              </p:ext>
            </p:extLst>
          </p:nvPr>
        </p:nvGraphicFramePr>
        <p:xfrm>
          <a:off x="1316852" y="2406400"/>
          <a:ext cx="8869323" cy="3384801"/>
        </p:xfrm>
        <a:graphic>
          <a:graphicData uri="http://schemas.openxmlformats.org/drawingml/2006/table">
            <a:tbl>
              <a:tblPr firstRow="1" bandRow="1">
                <a:tableStyleId>{9D7B26C5-4107-4FEC-AEDC-1716B250A1EF}</a:tableStyleId>
              </a:tblPr>
              <a:tblGrid>
                <a:gridCol w="2450846">
                  <a:extLst>
                    <a:ext uri="{9D8B030D-6E8A-4147-A177-3AD203B41FA5}">
                      <a16:colId xmlns:a16="http://schemas.microsoft.com/office/drawing/2014/main" val="484596740"/>
                    </a:ext>
                  </a:extLst>
                </a:gridCol>
                <a:gridCol w="3254161">
                  <a:extLst>
                    <a:ext uri="{9D8B030D-6E8A-4147-A177-3AD203B41FA5}">
                      <a16:colId xmlns:a16="http://schemas.microsoft.com/office/drawing/2014/main" val="4162550633"/>
                    </a:ext>
                  </a:extLst>
                </a:gridCol>
                <a:gridCol w="3164316">
                  <a:extLst>
                    <a:ext uri="{9D8B030D-6E8A-4147-A177-3AD203B41FA5}">
                      <a16:colId xmlns:a16="http://schemas.microsoft.com/office/drawing/2014/main" val="1465563566"/>
                    </a:ext>
                  </a:extLst>
                </a:gridCol>
              </a:tblGrid>
              <a:tr h="1054982">
                <a:tc>
                  <a:txBody>
                    <a:bodyPr/>
                    <a:lstStyle/>
                    <a:p>
                      <a:endParaRPr lang="en-US" sz="3100" b="0" cap="all" spc="150">
                        <a:solidFill>
                          <a:schemeClr val="lt1"/>
                        </a:solidFill>
                      </a:endParaRPr>
                    </a:p>
                  </a:txBody>
                  <a:tcPr marL="270430" marR="270430" marT="270430" marB="270430"/>
                </a:tc>
                <a:tc>
                  <a:txBody>
                    <a:bodyPr/>
                    <a:lstStyle/>
                    <a:p>
                      <a:r>
                        <a:rPr lang="en-US" sz="3100" b="0" cap="all" spc="150" dirty="0">
                          <a:solidFill>
                            <a:schemeClr val="lt1"/>
                          </a:solidFill>
                        </a:rPr>
                        <a:t>Chat GPT</a:t>
                      </a:r>
                    </a:p>
                  </a:txBody>
                  <a:tcPr marL="270430" marR="270430" marT="270430" marB="270430"/>
                </a:tc>
                <a:tc>
                  <a:txBody>
                    <a:bodyPr/>
                    <a:lstStyle/>
                    <a:p>
                      <a:r>
                        <a:rPr lang="en-US" sz="3100" b="0" cap="all" spc="150">
                          <a:solidFill>
                            <a:schemeClr val="lt1"/>
                          </a:solidFill>
                        </a:rPr>
                        <a:t>GEMINI</a:t>
                      </a:r>
                    </a:p>
                  </a:txBody>
                  <a:tcPr marL="270430" marR="270430" marT="270430" marB="270430"/>
                </a:tc>
                <a:extLst>
                  <a:ext uri="{0D108BD9-81ED-4DB2-BD59-A6C34878D82A}">
                    <a16:rowId xmlns:a16="http://schemas.microsoft.com/office/drawing/2014/main" val="3467171096"/>
                  </a:ext>
                </a:extLst>
              </a:tr>
              <a:tr h="1359396">
                <a:tc>
                  <a:txBody>
                    <a:bodyPr/>
                    <a:lstStyle/>
                    <a:p>
                      <a:r>
                        <a:rPr lang="en-US" sz="2600" b="1" cap="none" spc="0" dirty="0">
                          <a:solidFill>
                            <a:schemeClr val="tx1"/>
                          </a:solidFill>
                        </a:rPr>
                        <a:t>Empathetic Dialogues</a:t>
                      </a:r>
                      <a:endParaRPr lang="en-US" sz="2600" cap="none" spc="0" dirty="0">
                        <a:solidFill>
                          <a:schemeClr val="tx1"/>
                        </a:solidFill>
                      </a:endParaRPr>
                    </a:p>
                  </a:txBody>
                  <a:tcPr marL="270430" marR="270430" marT="270430" marB="270430"/>
                </a:tc>
                <a:tc>
                  <a:txBody>
                    <a:bodyPr/>
                    <a:lstStyle/>
                    <a:p>
                      <a:r>
                        <a:rPr lang="en-US" sz="2600" cap="none" spc="0">
                          <a:solidFill>
                            <a:schemeClr val="tx1"/>
                          </a:solidFill>
                        </a:rPr>
                        <a:t>Accuracy: 0.84</a:t>
                      </a:r>
                    </a:p>
                  </a:txBody>
                  <a:tcPr marL="270430" marR="270430" marT="270430" marB="270430"/>
                </a:tc>
                <a:tc>
                  <a:txBody>
                    <a:bodyPr/>
                    <a:lstStyle/>
                    <a:p>
                      <a:pPr marL="285750" indent="-285750">
                        <a:buFont typeface="Wingdings" panose="05000000000000000000" pitchFamily="2" charset="2"/>
                        <a:buChar char="ü"/>
                      </a:pPr>
                      <a:r>
                        <a:rPr lang="en-US" sz="2600" cap="none" spc="0">
                          <a:solidFill>
                            <a:schemeClr val="tx1"/>
                          </a:solidFill>
                        </a:rPr>
                        <a:t>Accuracy: 0.88</a:t>
                      </a:r>
                    </a:p>
                  </a:txBody>
                  <a:tcPr marL="270430" marR="270430" marT="270430" marB="270430"/>
                </a:tc>
                <a:extLst>
                  <a:ext uri="{0D108BD9-81ED-4DB2-BD59-A6C34878D82A}">
                    <a16:rowId xmlns:a16="http://schemas.microsoft.com/office/drawing/2014/main" val="1955561736"/>
                  </a:ext>
                </a:extLst>
              </a:tr>
              <a:tr h="970423">
                <a:tc>
                  <a:txBody>
                    <a:bodyPr/>
                    <a:lstStyle/>
                    <a:p>
                      <a:r>
                        <a:rPr lang="en-US" sz="2600" b="1" cap="none" spc="0">
                          <a:solidFill>
                            <a:schemeClr val="tx1"/>
                          </a:solidFill>
                        </a:rPr>
                        <a:t>CARER</a:t>
                      </a:r>
                      <a:endParaRPr lang="en-US" sz="2600" cap="none" spc="0">
                        <a:solidFill>
                          <a:schemeClr val="tx1"/>
                        </a:solidFill>
                      </a:endParaRPr>
                    </a:p>
                  </a:txBody>
                  <a:tcPr marL="270430" marR="270430" marT="270430" marB="270430"/>
                </a:tc>
                <a:tc>
                  <a:txBody>
                    <a:bodyPr/>
                    <a:lstStyle/>
                    <a:p>
                      <a:pPr marL="285750" indent="-285750">
                        <a:buFont typeface="Wingdings" panose="05000000000000000000" pitchFamily="2" charset="2"/>
                        <a:buChar char="ü"/>
                      </a:pPr>
                      <a:r>
                        <a:rPr lang="en-US" sz="2600" cap="none" spc="0">
                          <a:solidFill>
                            <a:schemeClr val="tx1"/>
                          </a:solidFill>
                        </a:rPr>
                        <a:t>Accuracy : 0.55</a:t>
                      </a:r>
                    </a:p>
                  </a:txBody>
                  <a:tcPr marL="270430" marR="270430" marT="270430" marB="270430"/>
                </a:tc>
                <a:tc>
                  <a:txBody>
                    <a:bodyPr/>
                    <a:lstStyle/>
                    <a:p>
                      <a:r>
                        <a:rPr lang="en-US" sz="2600" cap="none" spc="0" dirty="0">
                          <a:solidFill>
                            <a:schemeClr val="tx1"/>
                          </a:solidFill>
                        </a:rPr>
                        <a:t>Accuracy: 0.47</a:t>
                      </a:r>
                    </a:p>
                  </a:txBody>
                  <a:tcPr marL="270430" marR="270430" marT="270430" marB="270430"/>
                </a:tc>
                <a:extLst>
                  <a:ext uri="{0D108BD9-81ED-4DB2-BD59-A6C34878D82A}">
                    <a16:rowId xmlns:a16="http://schemas.microsoft.com/office/drawing/2014/main" val="2352413613"/>
                  </a:ext>
                </a:extLst>
              </a:tr>
            </a:tbl>
          </a:graphicData>
        </a:graphic>
      </p:graphicFrame>
    </p:spTree>
    <p:extLst>
      <p:ext uri="{BB962C8B-B14F-4D97-AF65-F5344CB8AC3E}">
        <p14:creationId xmlns:p14="http://schemas.microsoft.com/office/powerpoint/2010/main" val="128646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Solo journey">
            <a:extLst>
              <a:ext uri="{FF2B5EF4-FFF2-40B4-BE49-F238E27FC236}">
                <a16:creationId xmlns:a16="http://schemas.microsoft.com/office/drawing/2014/main" id="{823C6595-8CBC-6310-6F52-0616A95B1D47}"/>
              </a:ext>
            </a:extLst>
          </p:cNvPr>
          <p:cNvPicPr>
            <a:picLocks noChangeAspect="1"/>
          </p:cNvPicPr>
          <p:nvPr/>
        </p:nvPicPr>
        <p:blipFill rotWithShape="1">
          <a:blip r:embed="rId4"/>
          <a:srcRect l="9091" t="22183" b="9635"/>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5A13F26-91C5-7DE8-08CC-A9AF15C109C3}"/>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a:t>ConfusEd Which one to Pick?</a:t>
            </a:r>
          </a:p>
        </p:txBody>
      </p:sp>
    </p:spTree>
    <p:extLst>
      <p:ext uri="{BB962C8B-B14F-4D97-AF65-F5344CB8AC3E}">
        <p14:creationId xmlns:p14="http://schemas.microsoft.com/office/powerpoint/2010/main" val="219407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DB1160-A65C-F68F-76A7-591E435A561C}"/>
              </a:ext>
            </a:extLst>
          </p:cNvPr>
          <p:cNvPicPr>
            <a:picLocks noChangeAspect="1"/>
          </p:cNvPicPr>
          <p:nvPr/>
        </p:nvPicPr>
        <p:blipFill>
          <a:blip r:embed="rId2"/>
          <a:srcRect/>
          <a:stretch/>
        </p:blipFill>
        <p:spPr>
          <a:xfrm>
            <a:off x="128633" y="1019247"/>
            <a:ext cx="5847126" cy="4384078"/>
          </a:xfrm>
          <a:prstGeom prst="rect">
            <a:avLst/>
          </a:prstGeom>
        </p:spPr>
      </p:pic>
      <p:pic>
        <p:nvPicPr>
          <p:cNvPr id="7" name="Picture 6">
            <a:extLst>
              <a:ext uri="{FF2B5EF4-FFF2-40B4-BE49-F238E27FC236}">
                <a16:creationId xmlns:a16="http://schemas.microsoft.com/office/drawing/2014/main" id="{82EA2461-4A7C-8948-65E3-613885844A83}"/>
              </a:ext>
            </a:extLst>
          </p:cNvPr>
          <p:cNvPicPr>
            <a:picLocks noChangeAspect="1"/>
          </p:cNvPicPr>
          <p:nvPr/>
        </p:nvPicPr>
        <p:blipFill>
          <a:blip r:embed="rId3"/>
          <a:srcRect/>
          <a:stretch/>
        </p:blipFill>
        <p:spPr>
          <a:xfrm>
            <a:off x="6096000" y="1031044"/>
            <a:ext cx="5847126" cy="4360483"/>
          </a:xfrm>
          <a:prstGeom prst="rect">
            <a:avLst/>
          </a:prstGeom>
        </p:spPr>
      </p:pic>
      <p:sp>
        <p:nvSpPr>
          <p:cNvPr id="9" name="TextBox 8">
            <a:extLst>
              <a:ext uri="{FF2B5EF4-FFF2-40B4-BE49-F238E27FC236}">
                <a16:creationId xmlns:a16="http://schemas.microsoft.com/office/drawing/2014/main" id="{5590EDF2-F85C-F37E-FADF-C972010F66EA}"/>
              </a:ext>
            </a:extLst>
          </p:cNvPr>
          <p:cNvSpPr txBox="1"/>
          <p:nvPr/>
        </p:nvSpPr>
        <p:spPr>
          <a:xfrm>
            <a:off x="128632" y="5489502"/>
            <a:ext cx="5847125" cy="923330"/>
          </a:xfrm>
          <a:prstGeom prst="rect">
            <a:avLst/>
          </a:prstGeom>
          <a:noFill/>
        </p:spPr>
        <p:txBody>
          <a:bodyPr wrap="square">
            <a:spAutoFit/>
          </a:bodyPr>
          <a:lstStyle/>
          <a:p>
            <a:r>
              <a:rPr lang="en-US" sz="1800" kern="100" dirty="0">
                <a:effectLst/>
                <a:ea typeface="Aptos" panose="020B0004020202020204" pitchFamily="34" charset="0"/>
                <a:cs typeface="Times New Roman" panose="02020603050405020304" pitchFamily="18" charset="0"/>
              </a:rPr>
              <a:t>Fig: Individual Accuracy for emotions Anger, Fear, Joy, Love, Sadness, and Surprise in CARER data.</a:t>
            </a:r>
          </a:p>
          <a:p>
            <a:endParaRPr lang="en-US" dirty="0"/>
          </a:p>
        </p:txBody>
      </p:sp>
      <p:sp>
        <p:nvSpPr>
          <p:cNvPr id="11" name="TextBox 10">
            <a:extLst>
              <a:ext uri="{FF2B5EF4-FFF2-40B4-BE49-F238E27FC236}">
                <a16:creationId xmlns:a16="http://schemas.microsoft.com/office/drawing/2014/main" id="{0424C397-EC4A-6F6A-6D62-A432764211BB}"/>
              </a:ext>
            </a:extLst>
          </p:cNvPr>
          <p:cNvSpPr txBox="1"/>
          <p:nvPr/>
        </p:nvSpPr>
        <p:spPr>
          <a:xfrm>
            <a:off x="5651862" y="5403325"/>
            <a:ext cx="6143579" cy="713016"/>
          </a:xfrm>
          <a:prstGeom prst="rect">
            <a:avLst/>
          </a:prstGeom>
          <a:noFill/>
        </p:spPr>
        <p:txBody>
          <a:bodyPr wrap="square">
            <a:spAutoFit/>
          </a:bodyPr>
          <a:lstStyle/>
          <a:p>
            <a:pPr marL="457200" marR="0">
              <a:lnSpc>
                <a:spcPct val="115000"/>
              </a:lnSpc>
              <a:spcBef>
                <a:spcPts val="0"/>
              </a:spcBef>
              <a:spcAft>
                <a:spcPts val="80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Fig: Individual Accuracy for emotions Afraid, Angry, Caring, Confident, Joyful, and Sad in Facebook empathic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0358751-775E-A193-77CC-E94E60E84F2A}"/>
              </a:ext>
            </a:extLst>
          </p:cNvPr>
          <p:cNvSpPr txBox="1"/>
          <p:nvPr/>
        </p:nvSpPr>
        <p:spPr>
          <a:xfrm>
            <a:off x="329268" y="224658"/>
            <a:ext cx="6094602" cy="579710"/>
          </a:xfrm>
          <a:prstGeom prst="rect">
            <a:avLst/>
          </a:prstGeom>
          <a:noFill/>
        </p:spPr>
        <p:txBody>
          <a:bodyPr wrap="square">
            <a:spAutoFit/>
          </a:bodyPr>
          <a:lstStyle/>
          <a:p>
            <a:pPr algn="l">
              <a:lnSpc>
                <a:spcPts val="3750"/>
              </a:lnSpc>
            </a:pPr>
            <a:r>
              <a:rPr lang="en-US" sz="3600" b="1" kern="0" spc="-24" dirty="0">
                <a:solidFill>
                  <a:srgbClr val="FCFCFC"/>
                </a:solidFill>
                <a:ea typeface="Syne" pitchFamily="34" charset="-122"/>
                <a:cs typeface="Syne" pitchFamily="34" charset="-120"/>
              </a:rPr>
              <a:t>COMPARATIVE STUDY</a:t>
            </a:r>
            <a:endParaRPr lang="en-US" sz="3600" dirty="0"/>
          </a:p>
        </p:txBody>
      </p:sp>
      <p:pic>
        <p:nvPicPr>
          <p:cNvPr id="15" name="Picture 14" descr="A screenshot of a computer&#10;&#10;Description automatically generated">
            <a:extLst>
              <a:ext uri="{FF2B5EF4-FFF2-40B4-BE49-F238E27FC236}">
                <a16:creationId xmlns:a16="http://schemas.microsoft.com/office/drawing/2014/main" id="{018D5759-6380-00E0-4439-D0DB7236FACD}"/>
              </a:ext>
            </a:extLst>
          </p:cNvPr>
          <p:cNvPicPr>
            <a:picLocks noChangeAspect="1"/>
          </p:cNvPicPr>
          <p:nvPr/>
        </p:nvPicPr>
        <p:blipFill>
          <a:blip r:embed="rId4"/>
          <a:stretch>
            <a:fillRect/>
          </a:stretch>
        </p:blipFill>
        <p:spPr>
          <a:xfrm>
            <a:off x="11242025" y="474736"/>
            <a:ext cx="701101" cy="556308"/>
          </a:xfrm>
          <a:prstGeom prst="rect">
            <a:avLst/>
          </a:prstGeom>
        </p:spPr>
      </p:pic>
    </p:spTree>
    <p:extLst>
      <p:ext uri="{BB962C8B-B14F-4D97-AF65-F5344CB8AC3E}">
        <p14:creationId xmlns:p14="http://schemas.microsoft.com/office/powerpoint/2010/main" val="335235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Magnifying glass and question mark">
            <a:extLst>
              <a:ext uri="{FF2B5EF4-FFF2-40B4-BE49-F238E27FC236}">
                <a16:creationId xmlns:a16="http://schemas.microsoft.com/office/drawing/2014/main" id="{A6C68597-871E-104E-3B2C-0F40217B3F78}"/>
              </a:ext>
            </a:extLst>
          </p:cNvPr>
          <p:cNvPicPr>
            <a:picLocks noChangeAspect="1"/>
          </p:cNvPicPr>
          <p:nvPr/>
        </p:nvPicPr>
        <p:blipFill rotWithShape="1">
          <a:blip r:embed="rId4"/>
          <a:srcRect l="9091" t="9091"/>
          <a:stretch/>
        </p:blipFill>
        <p:spPr>
          <a:xfrm>
            <a:off x="20" y="10"/>
            <a:ext cx="12191980" cy="6857990"/>
          </a:xfrm>
          <a:prstGeom prst="rect">
            <a:avLst/>
          </a:prstGeom>
        </p:spPr>
      </p:pic>
      <p:pic>
        <p:nvPicPr>
          <p:cNvPr id="30" name="Picture 2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7" name="Straight Connector 3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5270417-AC8F-E467-2960-36E136BA4F7A}"/>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400"/>
              <a:t>WhICH EMOTIION IS GOOD for </a:t>
            </a:r>
            <a:br>
              <a:rPr lang="en-US" sz="4400"/>
            </a:br>
            <a:r>
              <a:rPr lang="en-US" sz="4400"/>
              <a:t>GEMINI or CHAT GPT ?</a:t>
            </a:r>
          </a:p>
        </p:txBody>
      </p:sp>
    </p:spTree>
    <p:extLst>
      <p:ext uri="{BB962C8B-B14F-4D97-AF65-F5344CB8AC3E}">
        <p14:creationId xmlns:p14="http://schemas.microsoft.com/office/powerpoint/2010/main" val="121558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BB7F-0B79-9949-FBE2-BC00A2DF467B}"/>
              </a:ext>
            </a:extLst>
          </p:cNvPr>
          <p:cNvSpPr>
            <a:spLocks noGrp="1"/>
          </p:cNvSpPr>
          <p:nvPr>
            <p:ph type="title"/>
          </p:nvPr>
        </p:nvSpPr>
        <p:spPr>
          <a:xfrm>
            <a:off x="825909" y="808055"/>
            <a:ext cx="3979205" cy="1453363"/>
          </a:xfrm>
        </p:spPr>
        <p:txBody>
          <a:bodyPr>
            <a:normAutofit/>
          </a:bodyPr>
          <a:lstStyle/>
          <a:p>
            <a:pPr>
              <a:lnSpc>
                <a:spcPct val="90000"/>
              </a:lnSpc>
            </a:pPr>
            <a:r>
              <a:rPr lang="en-US" sz="3300" dirty="0"/>
              <a:t>GEMINI VS CHAT GPT: Emotions Score Card</a:t>
            </a:r>
          </a:p>
        </p:txBody>
      </p:sp>
      <p:graphicFrame>
        <p:nvGraphicFramePr>
          <p:cNvPr id="8" name="Content Placeholder 4">
            <a:extLst>
              <a:ext uri="{FF2B5EF4-FFF2-40B4-BE49-F238E27FC236}">
                <a16:creationId xmlns:a16="http://schemas.microsoft.com/office/drawing/2014/main" id="{FDD0085D-B114-34DD-4017-5AE69C38C2D2}"/>
              </a:ext>
            </a:extLst>
          </p:cNvPr>
          <p:cNvGraphicFramePr>
            <a:graphicFrameLocks/>
          </p:cNvGraphicFramePr>
          <p:nvPr>
            <p:extLst>
              <p:ext uri="{D42A27DB-BD31-4B8C-83A1-F6EECF244321}">
                <p14:modId xmlns:p14="http://schemas.microsoft.com/office/powerpoint/2010/main" val="3315593335"/>
              </p:ext>
            </p:extLst>
          </p:nvPr>
        </p:nvGraphicFramePr>
        <p:xfrm>
          <a:off x="5000017" y="796414"/>
          <a:ext cx="6896911" cy="5497379"/>
        </p:xfrm>
        <a:graphic>
          <a:graphicData uri="http://schemas.openxmlformats.org/drawingml/2006/table">
            <a:tbl>
              <a:tblPr firstRow="1" bandRow="1">
                <a:noFill/>
                <a:effectLst>
                  <a:innerShdw blurRad="63500" dist="50800" dir="16200000">
                    <a:schemeClr val="bg2">
                      <a:lumMod val="40000"/>
                      <a:lumOff val="60000"/>
                      <a:alpha val="50000"/>
                    </a:schemeClr>
                  </a:innerShdw>
                </a:effectLst>
                <a:tableStyleId>{5C22544A-7EE6-4342-B048-85BDC9FD1C3A}</a:tableStyleId>
              </a:tblPr>
              <a:tblGrid>
                <a:gridCol w="1301866">
                  <a:extLst>
                    <a:ext uri="{9D8B030D-6E8A-4147-A177-3AD203B41FA5}">
                      <a16:colId xmlns:a16="http://schemas.microsoft.com/office/drawing/2014/main" val="693925403"/>
                    </a:ext>
                  </a:extLst>
                </a:gridCol>
                <a:gridCol w="1709322">
                  <a:extLst>
                    <a:ext uri="{9D8B030D-6E8A-4147-A177-3AD203B41FA5}">
                      <a16:colId xmlns:a16="http://schemas.microsoft.com/office/drawing/2014/main" val="1624069760"/>
                    </a:ext>
                  </a:extLst>
                </a:gridCol>
                <a:gridCol w="1795379">
                  <a:extLst>
                    <a:ext uri="{9D8B030D-6E8A-4147-A177-3AD203B41FA5}">
                      <a16:colId xmlns:a16="http://schemas.microsoft.com/office/drawing/2014/main" val="2196429671"/>
                    </a:ext>
                  </a:extLst>
                </a:gridCol>
                <a:gridCol w="2090344">
                  <a:extLst>
                    <a:ext uri="{9D8B030D-6E8A-4147-A177-3AD203B41FA5}">
                      <a16:colId xmlns:a16="http://schemas.microsoft.com/office/drawing/2014/main" val="1913329493"/>
                    </a:ext>
                  </a:extLst>
                </a:gridCol>
              </a:tblGrid>
              <a:tr h="409070">
                <a:tc>
                  <a:txBody>
                    <a:bodyPr/>
                    <a:lstStyle/>
                    <a:p>
                      <a:endParaRPr lang="en-US" sz="1100" b="1" cap="all" spc="60">
                        <a:solidFill>
                          <a:schemeClr val="tx1"/>
                        </a:solidFill>
                      </a:endParaRPr>
                    </a:p>
                  </a:txBody>
                  <a:tcPr marL="44827" marR="44827" marT="86527" marB="86527" anchor="b">
                    <a:lnL w="12700" cap="flat" cmpd="sng" algn="ctr">
                      <a:noFill/>
                      <a:prstDash val="solid"/>
                    </a:lnL>
                    <a:lnR w="12700" cmpd="sng">
                      <a:noFill/>
                      <a:prstDash val="solid"/>
                    </a:lnR>
                    <a:lnT w="12700" cap="flat" cmpd="sng" algn="ctr">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400" b="1" cap="all" spc="60" dirty="0">
                          <a:solidFill>
                            <a:schemeClr val="bg1"/>
                          </a:solidFill>
                        </a:rPr>
                        <a:t>Emotions</a:t>
                      </a:r>
                    </a:p>
                  </a:txBody>
                  <a:tcPr marL="44827" marR="44827" marT="86527" marB="86527" anchor="b">
                    <a:lnL w="12700" cmpd="sng">
                      <a:noFill/>
                      <a:prstDash val="solid"/>
                    </a:lnL>
                    <a:lnR w="12700" cmpd="sng">
                      <a:noFill/>
                      <a:prstDash val="solid"/>
                    </a:lnR>
                    <a:lnT w="12700" cap="flat" cmpd="sng" algn="ctr">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400" b="1" cap="all" spc="60" dirty="0">
                          <a:solidFill>
                            <a:schemeClr val="bg1"/>
                          </a:solidFill>
                        </a:rPr>
                        <a:t>Chat GPT</a:t>
                      </a:r>
                    </a:p>
                  </a:txBody>
                  <a:tcPr marL="44827" marR="44827" marT="86527" marB="86527" anchor="b">
                    <a:lnL w="12700" cmpd="sng">
                      <a:noFill/>
                      <a:prstDash val="solid"/>
                    </a:lnL>
                    <a:lnR w="12700" cmpd="sng">
                      <a:noFill/>
                      <a:prstDash val="solid"/>
                    </a:lnR>
                    <a:lnT w="12700" cap="flat" cmpd="sng" algn="ctr">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400" b="1" cap="all" spc="60" dirty="0">
                          <a:solidFill>
                            <a:schemeClr val="bg1"/>
                          </a:solidFill>
                        </a:rPr>
                        <a:t>Gemini</a:t>
                      </a:r>
                    </a:p>
                  </a:txBody>
                  <a:tcPr marL="44827" marR="44827" marT="86527" marB="86527" anchor="b">
                    <a:lnL w="12700" cmpd="sng">
                      <a:noFill/>
                      <a:prstDash val="solid"/>
                    </a:lnL>
                    <a:lnR w="12700" cmpd="sng">
                      <a:noFill/>
                      <a:prstDash val="solid"/>
                    </a:lnR>
                    <a:lnT w="12700" cap="flat" cmpd="sng" algn="ctr">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1288868849"/>
                  </a:ext>
                </a:extLst>
              </a:tr>
              <a:tr h="6095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cap="none" spc="0" dirty="0">
                          <a:solidFill>
                            <a:schemeClr val="bg1"/>
                          </a:solidFill>
                        </a:rPr>
                        <a:t>Empathetic Dialogues</a:t>
                      </a:r>
                      <a:endParaRPr lang="en-US" sz="1500" cap="none" spc="0" dirty="0">
                        <a:solidFill>
                          <a:schemeClr val="bg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Afraid</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0.87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231688274"/>
                  </a:ext>
                </a:extLst>
              </a:tr>
              <a:tr h="377070">
                <a:tc>
                  <a:txBody>
                    <a:bodyPr/>
                    <a:lstStyle/>
                    <a:p>
                      <a:endParaRPr lang="en-US" sz="1500" cap="none" spc="0" dirty="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Angry</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0.67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cap="none" spc="0" dirty="0">
                          <a:solidFill>
                            <a:schemeClr val="bg1"/>
                          </a:solidFill>
                        </a:rPr>
                        <a:t>0.79</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4165123414"/>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Caring</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0.73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1630571630"/>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Confident</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3061286231"/>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Joyful</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1</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2925961345"/>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Sad</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cap="none" spc="0" dirty="0">
                          <a:solidFill>
                            <a:schemeClr val="bg1"/>
                          </a:solidFill>
                        </a:rPr>
                        <a:t>0.87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1097047513"/>
                  </a:ext>
                </a:extLst>
              </a:tr>
              <a:tr h="377070">
                <a:tc>
                  <a:txBody>
                    <a:bodyPr/>
                    <a:lstStyle/>
                    <a:p>
                      <a:r>
                        <a:rPr lang="en-US" sz="1500" b="1" cap="none" spc="0" dirty="0">
                          <a:solidFill>
                            <a:schemeClr val="bg1"/>
                          </a:solidFill>
                        </a:rPr>
                        <a:t>CARER</a:t>
                      </a: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Anger</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0.83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0.46</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3838563228"/>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Fear</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0.43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0.47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2229681967"/>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Joy</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0.57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0.57</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4289659253"/>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Love</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0.33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0.16</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1289852322"/>
                  </a:ext>
                </a:extLst>
              </a:tr>
              <a:tr h="377070">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Sadness</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0.93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0.83</a:t>
                      </a:r>
                    </a:p>
                  </a:txBody>
                  <a:tcPr marL="44827" marR="44827" marT="22413" marB="86527">
                    <a:lnL w="12700" cmpd="sng">
                      <a:noFill/>
                      <a:prstDash val="solid"/>
                    </a:lnL>
                    <a:lnR w="12700" cmpd="sng">
                      <a:noFill/>
                      <a:prstDash val="solid"/>
                    </a:lnR>
                    <a:lnT w="12700" cmpd="sng">
                      <a:noFill/>
                      <a:prstDash val="solid"/>
                    </a:lnT>
                    <a:lnB w="12700" cmpd="sng">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2298814973"/>
                  </a:ext>
                </a:extLst>
              </a:tr>
              <a:tr h="708087">
                <a:tc>
                  <a:txBody>
                    <a:bodyPr/>
                    <a:lstStyle/>
                    <a:p>
                      <a:endParaRPr lang="en-US" sz="1500" cap="none" spc="0">
                        <a:solidFill>
                          <a:schemeClr val="tx1"/>
                        </a:solidFill>
                      </a:endParaRPr>
                    </a:p>
                  </a:txBody>
                  <a:tcPr marL="44827" marR="44827" marT="22413" marB="86527">
                    <a:lnL w="12700" cap="flat" cmpd="sng" algn="ctr">
                      <a:noFill/>
                      <a:prstDash val="solid"/>
                    </a:lnL>
                    <a:lnR w="12700" cmpd="sng">
                      <a:noFill/>
                      <a:prstDash val="solid"/>
                    </a:lnR>
                    <a:lnT w="12700" cmpd="sng">
                      <a:noFill/>
                      <a:prstDash val="solid"/>
                    </a:lnT>
                    <a:lnB w="12700" cap="flat" cmpd="sng" algn="ctr">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a:solidFill>
                            <a:schemeClr val="bg1"/>
                          </a:solidFill>
                        </a:rPr>
                        <a:t>Surprise</a:t>
                      </a:r>
                    </a:p>
                  </a:txBody>
                  <a:tcPr marL="44827" marR="44827" marT="22413" marB="86527">
                    <a:lnL w="12700" cmpd="sng">
                      <a:noFill/>
                      <a:prstDash val="solid"/>
                    </a:lnL>
                    <a:lnR w="12700" cmpd="sng">
                      <a:noFill/>
                      <a:prstDash val="solid"/>
                    </a:lnR>
                    <a:lnT w="12700" cmpd="sng">
                      <a:noFill/>
                      <a:prstDash val="solid"/>
                    </a:lnT>
                    <a:lnB w="12700" cap="flat" cmpd="sng" algn="ctr">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r>
                        <a:rPr lang="en-US" sz="1500" cap="none" spc="0" dirty="0">
                          <a:solidFill>
                            <a:schemeClr val="bg1"/>
                          </a:solidFill>
                        </a:rPr>
                        <a:t>0.29</a:t>
                      </a:r>
                    </a:p>
                  </a:txBody>
                  <a:tcPr marL="44827" marR="44827" marT="22413" marB="86527">
                    <a:lnL w="12700" cmpd="sng">
                      <a:noFill/>
                      <a:prstDash val="solid"/>
                    </a:lnL>
                    <a:lnR w="12700" cmpd="sng">
                      <a:noFill/>
                      <a:prstDash val="solid"/>
                    </a:lnR>
                    <a:lnT w="12700" cmpd="sng">
                      <a:noFill/>
                      <a:prstDash val="solid"/>
                    </a:lnT>
                    <a:lnB w="12700" cap="flat" cmpd="sng" algn="ctr">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tc>
                  <a:txBody>
                    <a:bodyPr/>
                    <a:lstStyle/>
                    <a:p>
                      <a:pPr marL="285750" indent="-285750">
                        <a:buFont typeface="Wingdings" panose="05000000000000000000" pitchFamily="2" charset="2"/>
                        <a:buChar char="ü"/>
                      </a:pPr>
                      <a:r>
                        <a:rPr lang="en-US" sz="1500" cap="none" spc="0" dirty="0">
                          <a:solidFill>
                            <a:schemeClr val="bg1"/>
                          </a:solidFill>
                        </a:rPr>
                        <a:t>0.33</a:t>
                      </a:r>
                    </a:p>
                  </a:txBody>
                  <a:tcPr marL="44827" marR="44827" marT="22413" marB="86527">
                    <a:lnL w="12700" cmpd="sng">
                      <a:noFill/>
                      <a:prstDash val="solid"/>
                    </a:lnL>
                    <a:lnR w="12700" cmpd="sng">
                      <a:noFill/>
                      <a:prstDash val="solid"/>
                    </a:lnR>
                    <a:lnT w="12700" cmpd="sng">
                      <a:noFill/>
                      <a:prstDash val="solid"/>
                    </a:lnT>
                    <a:lnB w="12700" cap="flat" cmpd="sng" algn="ctr">
                      <a:noFill/>
                      <a:prstDash val="solid"/>
                    </a:lnB>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tcPr>
                </a:tc>
                <a:extLst>
                  <a:ext uri="{0D108BD9-81ED-4DB2-BD59-A6C34878D82A}">
                    <a16:rowId xmlns:a16="http://schemas.microsoft.com/office/drawing/2014/main" val="3475710698"/>
                  </a:ext>
                </a:extLst>
              </a:tr>
            </a:tbl>
          </a:graphicData>
        </a:graphic>
      </p:graphicFrame>
      <p:pic>
        <p:nvPicPr>
          <p:cNvPr id="6" name="Image 2" descr="https://images.unsplash.com/photo-1699651884075-cad71cefac20?crop=entropy&amp;cs=tinysrgb&amp;fit=max&amp;fm=jpg&amp;ixid=M3wyMTIyMnwwfDF8c2VhcmNofDR8fENoYXRHUFR8ZW58MXwxfHx8MTcwOTMyMjkwNXww&amp;ixlib=rb-4.0.3&amp;q=80&amp;w=1080">
            <a:extLst>
              <a:ext uri="{FF2B5EF4-FFF2-40B4-BE49-F238E27FC236}">
                <a16:creationId xmlns:a16="http://schemas.microsoft.com/office/drawing/2014/main" id="{2F29EEA7-3C60-D2B3-7669-3FA61F82A40F}"/>
              </a:ext>
            </a:extLst>
          </p:cNvPr>
          <p:cNvPicPr>
            <a:picLocks noGrp="1" noChangeAspect="1"/>
          </p:cNvPicPr>
          <p:nvPr>
            <p:ph idx="1"/>
          </p:nvPr>
        </p:nvPicPr>
        <p:blipFill>
          <a:blip r:embed="rId3"/>
          <a:srcRect r="13725"/>
          <a:stretch/>
        </p:blipFill>
        <p:spPr>
          <a:xfrm>
            <a:off x="965160" y="2519465"/>
            <a:ext cx="3558201" cy="3677054"/>
          </a:xfrm>
          <a:prstGeom prst="rect">
            <a:avLst/>
          </a:prstGeom>
        </p:spPr>
      </p:pic>
    </p:spTree>
    <p:extLst>
      <p:ext uri="{BB962C8B-B14F-4D97-AF65-F5344CB8AC3E}">
        <p14:creationId xmlns:p14="http://schemas.microsoft.com/office/powerpoint/2010/main" val="24671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0A81-9C9E-CD31-15B9-9180A85ABBE1}"/>
              </a:ext>
            </a:extLst>
          </p:cNvPr>
          <p:cNvSpPr>
            <a:spLocks noGrp="1"/>
          </p:cNvSpPr>
          <p:nvPr>
            <p:ph type="title"/>
          </p:nvPr>
        </p:nvSpPr>
        <p:spPr>
          <a:xfrm>
            <a:off x="685800" y="327498"/>
            <a:ext cx="10131425" cy="1456267"/>
          </a:xfrm>
        </p:spPr>
        <p:txBody>
          <a:bodyPr>
            <a:normAutofit/>
          </a:bodyPr>
          <a:lstStyle/>
          <a:p>
            <a:r>
              <a:rPr lang="en-US" dirty="0"/>
              <a:t>Content</a:t>
            </a:r>
          </a:p>
        </p:txBody>
      </p:sp>
      <p:graphicFrame>
        <p:nvGraphicFramePr>
          <p:cNvPr id="13" name="Content Placeholder 2">
            <a:extLst>
              <a:ext uri="{FF2B5EF4-FFF2-40B4-BE49-F238E27FC236}">
                <a16:creationId xmlns:a16="http://schemas.microsoft.com/office/drawing/2014/main" id="{3F4575F6-210C-351C-80D6-0D66597E778D}"/>
              </a:ext>
            </a:extLst>
          </p:cNvPr>
          <p:cNvGraphicFramePr>
            <a:graphicFrameLocks noGrp="1"/>
          </p:cNvGraphicFramePr>
          <p:nvPr>
            <p:ph idx="1"/>
            <p:extLst>
              <p:ext uri="{D42A27DB-BD31-4B8C-83A1-F6EECF244321}">
                <p14:modId xmlns:p14="http://schemas.microsoft.com/office/powerpoint/2010/main" val="3981996359"/>
              </p:ext>
            </p:extLst>
          </p:nvPr>
        </p:nvGraphicFramePr>
        <p:xfrm>
          <a:off x="1312423" y="1783765"/>
          <a:ext cx="10193777" cy="4312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66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EAAC39-514D-90E1-0A6D-3F3B422C7C85}"/>
              </a:ext>
            </a:extLst>
          </p:cNvPr>
          <p:cNvSpPr>
            <a:spLocks noGrp="1"/>
          </p:cNvSpPr>
          <p:nvPr>
            <p:ph type="title"/>
          </p:nvPr>
        </p:nvSpPr>
        <p:spPr>
          <a:xfrm>
            <a:off x="685801" y="643466"/>
            <a:ext cx="2590799" cy="4995333"/>
          </a:xfrm>
        </p:spPr>
        <p:txBody>
          <a:bodyPr>
            <a:normAutofit/>
          </a:bodyPr>
          <a:lstStyle/>
          <a:p>
            <a:r>
              <a:rPr lang="en-US">
                <a:solidFill>
                  <a:srgbClr val="FFFFFF"/>
                </a:solidFill>
              </a:rPr>
              <a:t>Limitations</a:t>
            </a:r>
          </a:p>
        </p:txBody>
      </p:sp>
      <p:graphicFrame>
        <p:nvGraphicFramePr>
          <p:cNvPr id="5" name="Content Placeholder 2">
            <a:extLst>
              <a:ext uri="{FF2B5EF4-FFF2-40B4-BE49-F238E27FC236}">
                <a16:creationId xmlns:a16="http://schemas.microsoft.com/office/drawing/2014/main" id="{4A5D593C-593F-6AE3-7013-4E57A0503FA8}"/>
              </a:ext>
            </a:extLst>
          </p:cNvPr>
          <p:cNvGraphicFramePr>
            <a:graphicFrameLocks noGrp="1"/>
          </p:cNvGraphicFramePr>
          <p:nvPr>
            <p:ph idx="1"/>
            <p:extLst>
              <p:ext uri="{D42A27DB-BD31-4B8C-83A1-F6EECF244321}">
                <p14:modId xmlns:p14="http://schemas.microsoft.com/office/powerpoint/2010/main" val="1355137753"/>
              </p:ext>
            </p:extLst>
          </p:nvPr>
        </p:nvGraphicFramePr>
        <p:xfrm>
          <a:off x="4582098" y="901700"/>
          <a:ext cx="7372214" cy="5331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01841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29C2A-2384-E16D-48E3-7131889A65E1}"/>
              </a:ext>
            </a:extLst>
          </p:cNvPr>
          <p:cNvSpPr>
            <a:spLocks noGrp="1"/>
          </p:cNvSpPr>
          <p:nvPr>
            <p:ph idx="1"/>
          </p:nvPr>
        </p:nvSpPr>
        <p:spPr>
          <a:xfrm>
            <a:off x="738602" y="557349"/>
            <a:ext cx="10131425" cy="5826033"/>
          </a:xfrm>
        </p:spPr>
        <p:txBody>
          <a:bodyPr>
            <a:normAutofit/>
          </a:bodyPr>
          <a:lstStyle/>
          <a:p>
            <a:endParaRPr lang="en-US" dirty="0"/>
          </a:p>
          <a:p>
            <a:pPr marL="0" indent="0">
              <a:buNone/>
            </a:pPr>
            <a:r>
              <a:rPr lang="en-US" sz="2400" dirty="0"/>
              <a:t>CONCLUSION</a:t>
            </a:r>
            <a:br>
              <a:rPr lang="en-US" dirty="0"/>
            </a:br>
            <a:br>
              <a:rPr lang="en-US" dirty="0"/>
            </a:br>
            <a:endParaRPr lang="en-US" dirty="0"/>
          </a:p>
          <a:p>
            <a:r>
              <a:rPr lang="en-US" dirty="0"/>
              <a:t>The research successfully trained and evaluated ChatGPT and Gemini models on classifying neutral statements into six emotional categories, shedding light on their emotional comprehension capabilities.</a:t>
            </a:r>
          </a:p>
          <a:p>
            <a:r>
              <a:rPr lang="en-US" dirty="0"/>
              <a:t>Both models showed promising performance, indicating their potential for applications in human-computer interaction.</a:t>
            </a:r>
          </a:p>
          <a:p>
            <a:pPr marL="0" indent="0">
              <a:buNone/>
            </a:pPr>
            <a:r>
              <a:rPr lang="en-US" sz="2400" dirty="0"/>
              <a:t>FUTURE SCOPE</a:t>
            </a:r>
          </a:p>
          <a:p>
            <a:pPr marL="0" indent="0">
              <a:buNone/>
            </a:pPr>
            <a:endParaRPr lang="en-US" sz="2400" dirty="0"/>
          </a:p>
          <a:p>
            <a:pPr marL="285750" indent="-285750">
              <a:buFont typeface="Arial" panose="020B0604020202020204" pitchFamily="34" charset="0"/>
              <a:buChar char="•"/>
            </a:pPr>
            <a:r>
              <a:rPr lang="en-US" dirty="0"/>
              <a:t>Further refinement of the training process and augmentation of the dataset could enhance the models' accuracy and generalization to diverse emotional expressions.</a:t>
            </a:r>
          </a:p>
          <a:p>
            <a:pPr marL="285750" indent="-285750">
              <a:buFont typeface="Arial" panose="020B0604020202020204" pitchFamily="34" charset="0"/>
              <a:buChar char="•"/>
            </a:pPr>
            <a:r>
              <a:rPr lang="en-US" dirty="0"/>
              <a:t>Extending the research to investigate real-time emotional interaction with users and integrating feedback mechanisms could pave the way for more adaptive and empathetic AI systems in various domains.</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56BBD5EF-0A09-D07E-2CE1-EF2FA3849C20}"/>
              </a:ext>
            </a:extLst>
          </p:cNvPr>
          <p:cNvSpPr txBox="1">
            <a:spLocks/>
          </p:cNvSpPr>
          <p:nvPr/>
        </p:nvSpPr>
        <p:spPr>
          <a:xfrm>
            <a:off x="425741" y="245657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74362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6646333" y="2032000"/>
            <a:ext cx="4513792" cy="2819398"/>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48DD-6E98-0A7D-6295-3DB4E8C43BA8}"/>
              </a:ext>
            </a:extLst>
          </p:cNvPr>
          <p:cNvSpPr>
            <a:spLocks noGrp="1"/>
          </p:cNvSpPr>
          <p:nvPr>
            <p:ph type="title"/>
          </p:nvPr>
        </p:nvSpPr>
        <p:spPr>
          <a:xfrm>
            <a:off x="598253" y="269132"/>
            <a:ext cx="6282266" cy="1456267"/>
          </a:xfrm>
        </p:spPr>
        <p:txBody>
          <a:bodyPr vert="horz" lIns="91440" tIns="45720" rIns="91440" bIns="45720" rtlCol="0" anchor="ctr">
            <a:normAutofit/>
          </a:bodyPr>
          <a:lstStyle/>
          <a:p>
            <a:r>
              <a:rPr lang="en-US" dirty="0"/>
              <a:t>Introduction</a:t>
            </a:r>
          </a:p>
        </p:txBody>
      </p:sp>
      <p:sp>
        <p:nvSpPr>
          <p:cNvPr id="4" name="TextBox 3">
            <a:extLst>
              <a:ext uri="{FF2B5EF4-FFF2-40B4-BE49-F238E27FC236}">
                <a16:creationId xmlns:a16="http://schemas.microsoft.com/office/drawing/2014/main" id="{4D6FDD62-5E77-4D77-79FA-BE691EE9C54A}"/>
              </a:ext>
            </a:extLst>
          </p:cNvPr>
          <p:cNvSpPr txBox="1"/>
          <p:nvPr/>
        </p:nvSpPr>
        <p:spPr>
          <a:xfrm>
            <a:off x="598253" y="1974715"/>
            <a:ext cx="7354510" cy="4614154"/>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sz="1600" b="1" dirty="0"/>
              <a:t>1. Comprehending Emotional Intelligence:</a:t>
            </a:r>
          </a:p>
          <a:p>
            <a:pPr algn="just">
              <a:lnSpc>
                <a:spcPct val="90000"/>
              </a:lnSpc>
              <a:spcAft>
                <a:spcPts val="1000"/>
              </a:spcAft>
              <a:buClr>
                <a:schemeClr val="tx1"/>
              </a:buClr>
              <a:buSzPct val="100000"/>
            </a:pPr>
            <a:r>
              <a:rPr lang="en-US" sz="1600" dirty="0"/>
              <a:t>	Two cutting-edge AI models that are well known for their ability to interpret natural language are ChatGPT and Gemini. Their capacity to comprehend and express emotions, however, is still unknown.</a:t>
            </a:r>
            <a:endParaRPr lang="en-US" sz="1600" b="1" dirty="0"/>
          </a:p>
          <a:p>
            <a:pPr>
              <a:lnSpc>
                <a:spcPct val="90000"/>
              </a:lnSpc>
              <a:spcAft>
                <a:spcPts val="1000"/>
              </a:spcAft>
              <a:buClr>
                <a:schemeClr val="tx1"/>
              </a:buClr>
              <a:buSzPct val="100000"/>
            </a:pPr>
            <a:r>
              <a:rPr lang="en-US" sz="1600" b="1" dirty="0"/>
              <a:t>2. Assessing Expression of Emotions:</a:t>
            </a:r>
          </a:p>
          <a:p>
            <a:pPr algn="just">
              <a:lnSpc>
                <a:spcPct val="90000"/>
              </a:lnSpc>
              <a:spcAft>
                <a:spcPts val="1000"/>
              </a:spcAft>
              <a:buClr>
                <a:schemeClr val="tx1"/>
              </a:buClr>
              <a:buSzPct val="100000"/>
            </a:pPr>
            <a:r>
              <a:rPr lang="en-US" sz="1600" dirty="0"/>
              <a:t>	The challenge of emotional comprehension inside AI systems is addressed by a comparison of ChatGPT and Gemini to reword neutral sentences to six distinct emotional categories: joy, fear, love, sadness, and surprise. The purpose of this study is to analyze both models' ability to generate strong emotional responses and to measure how empathic they are.</a:t>
            </a:r>
          </a:p>
          <a:p>
            <a:pPr>
              <a:lnSpc>
                <a:spcPct val="90000"/>
              </a:lnSpc>
              <a:spcAft>
                <a:spcPts val="1000"/>
              </a:spcAft>
              <a:buClr>
                <a:schemeClr val="tx1"/>
              </a:buClr>
              <a:buSzPct val="100000"/>
            </a:pPr>
            <a:r>
              <a:rPr lang="en-US" sz="1600" b="1" dirty="0"/>
              <a:t>3. The Consequences for AI's Emotional Understanding:</a:t>
            </a:r>
          </a:p>
          <a:p>
            <a:pPr algn="just">
              <a:lnSpc>
                <a:spcPct val="90000"/>
              </a:lnSpc>
              <a:spcAft>
                <a:spcPts val="1000"/>
              </a:spcAft>
              <a:buClr>
                <a:schemeClr val="tx1"/>
              </a:buClr>
              <a:buSzPct val="100000"/>
            </a:pPr>
            <a:r>
              <a:rPr lang="en-US" sz="1600" dirty="0"/>
              <a:t>	This comparative investigation provides insights into the state-of-the-art in AI emotional comprehension and has important implications for the development of empathetic AI technology. The study intends to further the discussion on artificial intelligence's emotional intelligence and pave the way for the development of more sympathetic and perceptive AI systems.</a:t>
            </a:r>
          </a:p>
          <a:p>
            <a:pPr>
              <a:lnSpc>
                <a:spcPct val="90000"/>
              </a:lnSpc>
              <a:spcAft>
                <a:spcPts val="1000"/>
              </a:spcAft>
              <a:buClr>
                <a:schemeClr val="tx1"/>
              </a:buClr>
              <a:buSzPct val="100000"/>
              <a:buFont typeface="Arial"/>
              <a:buChar char="•"/>
            </a:pPr>
            <a:endParaRPr lang="en-US" sz="1200" b="1" dirty="0"/>
          </a:p>
          <a:p>
            <a:pPr marL="342900" indent="-342900">
              <a:lnSpc>
                <a:spcPct val="90000"/>
              </a:lnSpc>
              <a:spcAft>
                <a:spcPts val="1000"/>
              </a:spcAft>
              <a:buClr>
                <a:schemeClr val="tx1"/>
              </a:buClr>
              <a:buSzPct val="100000"/>
              <a:buFont typeface="Arial"/>
              <a:buChar char="•"/>
            </a:pPr>
            <a:endParaRPr lang="en-US" sz="1200" b="1" dirty="0"/>
          </a:p>
          <a:p>
            <a:pPr marL="342900" indent="-342900">
              <a:lnSpc>
                <a:spcPct val="90000"/>
              </a:lnSpc>
              <a:spcAft>
                <a:spcPts val="1000"/>
              </a:spcAft>
              <a:buClr>
                <a:schemeClr val="tx1"/>
              </a:buClr>
              <a:buSzPct val="100000"/>
              <a:buFont typeface="Arial"/>
              <a:buChar char="•"/>
            </a:pPr>
            <a:endParaRPr lang="en-US" sz="1200" b="1" dirty="0"/>
          </a:p>
          <a:p>
            <a:pPr>
              <a:lnSpc>
                <a:spcPct val="90000"/>
              </a:lnSpc>
              <a:spcAft>
                <a:spcPts val="1000"/>
              </a:spcAft>
              <a:buClr>
                <a:schemeClr val="tx1"/>
              </a:buClr>
              <a:buSzPct val="100000"/>
              <a:buFont typeface="Arial"/>
              <a:buChar char="•"/>
            </a:pPr>
            <a:endParaRPr lang="en-US" sz="1200" dirty="0"/>
          </a:p>
        </p:txBody>
      </p:sp>
      <p:pic>
        <p:nvPicPr>
          <p:cNvPr id="6" name="Image 0" descr="https://images.unsplash.com/photo-1516192518150-0d8fee5425e3?crop=entropy&amp;cs=tinysrgb&amp;fit=max&amp;fm=jpg&amp;ixid=M3wyMTIyMnwwfDF8c2VhcmNofDJ8fEFJJTIwdGVjaG5vbG9neXxlbnwxfDF8fHwxNzA5MzM5MzQ1fDA&amp;ixlib=rb-4.0.3&amp;q=80&amp;w=1080">
            <a:extLst>
              <a:ext uri="{FF2B5EF4-FFF2-40B4-BE49-F238E27FC236}">
                <a16:creationId xmlns:a16="http://schemas.microsoft.com/office/drawing/2014/main" id="{EC3A29DE-DDA2-8C3E-0452-09AA20522ADD}"/>
              </a:ext>
            </a:extLst>
          </p:cNvPr>
          <p:cNvPicPr>
            <a:picLocks noChangeAspect="1"/>
          </p:cNvPicPr>
          <p:nvPr/>
        </p:nvPicPr>
        <p:blipFill>
          <a:blip r:embed="rId3"/>
          <a:srcRect r="539"/>
          <a:stretch/>
        </p:blipFill>
        <p:spPr>
          <a:xfrm>
            <a:off x="8488501" y="1119409"/>
            <a:ext cx="3445714" cy="461918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845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A618-2E83-1DF2-780D-68360E698431}"/>
              </a:ext>
            </a:extLst>
          </p:cNvPr>
          <p:cNvSpPr>
            <a:spLocks noGrp="1"/>
          </p:cNvSpPr>
          <p:nvPr>
            <p:ph type="title"/>
          </p:nvPr>
        </p:nvSpPr>
        <p:spPr>
          <a:xfrm>
            <a:off x="883658" y="414337"/>
            <a:ext cx="3745307" cy="1456267"/>
          </a:xfrm>
        </p:spPr>
        <p:txBody>
          <a:bodyPr>
            <a:normAutofit fontScale="90000"/>
          </a:bodyPr>
          <a:lstStyle/>
          <a:p>
            <a:r>
              <a:rPr lang="en-US" sz="3600" b="1" kern="1200" dirty="0">
                <a:latin typeface="+mj-lt"/>
                <a:ea typeface="+mj-ea"/>
                <a:cs typeface="+mj-cs"/>
              </a:rPr>
              <a:t>Research Questions</a:t>
            </a:r>
            <a:br>
              <a:rPr lang="en-US" sz="3600" b="1" kern="1200" dirty="0">
                <a:latin typeface="+mj-lt"/>
                <a:ea typeface="+mj-ea"/>
                <a:cs typeface="+mj-cs"/>
              </a:rPr>
            </a:br>
            <a:endParaRPr lang="en-US" dirty="0"/>
          </a:p>
        </p:txBody>
      </p:sp>
      <p:pic>
        <p:nvPicPr>
          <p:cNvPr id="4" name="Image 0" descr="https://images.unsplash.com/photo-1583264277135-6f46aa408484?crop=entropy&amp;cs=tinysrgb&amp;fit=max&amp;fm=jpg&amp;ixid=M3wyMTIyMnwwfDF8c2VhcmNofDV8fEFJJTIwZW1vdGlvbmFsJTIwcmVzcG9uc2V8ZW58MXwxfHx8MTcwOTMzOTM0NHww&amp;ixlib=rb-4.0.3&amp;q=80&amp;w=1080">
            <a:extLst>
              <a:ext uri="{FF2B5EF4-FFF2-40B4-BE49-F238E27FC236}">
                <a16:creationId xmlns:a16="http://schemas.microsoft.com/office/drawing/2014/main" id="{62A53EFE-98D9-ABEB-BAB7-45F2927AF7BF}"/>
              </a:ext>
            </a:extLst>
          </p:cNvPr>
          <p:cNvPicPr>
            <a:picLocks noGrp="1" noChangeAspect="1"/>
          </p:cNvPicPr>
          <p:nvPr>
            <p:ph idx="1"/>
          </p:nvPr>
        </p:nvPicPr>
        <p:blipFill>
          <a:blip r:embed="rId2"/>
          <a:srcRect t="1971" b="8659"/>
          <a:stretch/>
        </p:blipFill>
        <p:spPr>
          <a:xfrm>
            <a:off x="883658" y="2065867"/>
            <a:ext cx="2722510" cy="3649662"/>
          </a:xfrm>
          <a:prstGeom prst="rect">
            <a:avLst/>
          </a:prstGeom>
        </p:spPr>
      </p:pic>
      <p:sp>
        <p:nvSpPr>
          <p:cNvPr id="5" name="TextBox 4">
            <a:extLst>
              <a:ext uri="{FF2B5EF4-FFF2-40B4-BE49-F238E27FC236}">
                <a16:creationId xmlns:a16="http://schemas.microsoft.com/office/drawing/2014/main" id="{B0AE9F19-70F7-16CE-E4F0-D33D21F2BAFD}"/>
              </a:ext>
            </a:extLst>
          </p:cNvPr>
          <p:cNvSpPr txBox="1"/>
          <p:nvPr/>
        </p:nvSpPr>
        <p:spPr>
          <a:xfrm>
            <a:off x="4023599" y="2165238"/>
            <a:ext cx="7619761" cy="3862596"/>
          </a:xfrm>
          <a:prstGeom prst="rect">
            <a:avLst/>
          </a:prstGeom>
          <a:noFill/>
        </p:spPr>
        <p:txBody>
          <a:bodyPr wrap="square" rtlCol="0">
            <a:spAutoFit/>
          </a:bodyPr>
          <a:lstStyle/>
          <a:p>
            <a:pPr defTabSz="548640">
              <a:spcAft>
                <a:spcPts val="600"/>
              </a:spcAft>
            </a:pPr>
            <a:r>
              <a:rPr lang="en-US" sz="1600" b="1" kern="1200" dirty="0">
                <a:latin typeface="+mn-lt"/>
                <a:ea typeface="+mn-ea"/>
                <a:cs typeface="+mn-cs"/>
              </a:rPr>
              <a:t>Key Questions</a:t>
            </a:r>
          </a:p>
          <a:p>
            <a:pPr defTabSz="548640">
              <a:spcAft>
                <a:spcPts val="600"/>
              </a:spcAft>
            </a:pPr>
            <a:endParaRPr lang="en-US" sz="800" b="1" kern="1200" dirty="0">
              <a:latin typeface="+mn-lt"/>
              <a:ea typeface="+mn-ea"/>
              <a:cs typeface="+mn-cs"/>
            </a:endParaRPr>
          </a:p>
          <a:p>
            <a:pPr algn="just" defTabSz="548640">
              <a:spcAft>
                <a:spcPts val="600"/>
              </a:spcAft>
            </a:pPr>
            <a:r>
              <a:rPr lang="en-US" sz="1400" kern="1200" dirty="0">
                <a:latin typeface="+mn-lt"/>
                <a:ea typeface="+mn-ea"/>
                <a:cs typeface="+mn-cs"/>
              </a:rPr>
              <a:t>The project aims to address critical topics like how much ChatGPT and Gemini classify neutral comments into distinct emotional categories and how these two AI models differ in their ability to express emotions. The study also intends to investigate the consequences of AI's comprehension of emotions in human-computer and other domain interactions.</a:t>
            </a:r>
          </a:p>
          <a:p>
            <a:pPr algn="just" defTabSz="548640">
              <a:spcAft>
                <a:spcPts val="600"/>
              </a:spcAft>
            </a:pPr>
            <a:endParaRPr lang="en-US" sz="1200" kern="1200" dirty="0">
              <a:latin typeface="+mn-lt"/>
              <a:ea typeface="+mn-ea"/>
              <a:cs typeface="+mn-cs"/>
            </a:endParaRPr>
          </a:p>
          <a:p>
            <a:pPr algn="just" defTabSz="548640">
              <a:spcAft>
                <a:spcPts val="600"/>
              </a:spcAft>
            </a:pPr>
            <a:endParaRPr lang="en-US" sz="1200" dirty="0"/>
          </a:p>
          <a:p>
            <a:pPr defTabSz="548640">
              <a:spcAft>
                <a:spcPts val="600"/>
              </a:spcAft>
            </a:pPr>
            <a:r>
              <a:rPr lang="en-US" sz="1600" b="1" kern="1200" dirty="0">
                <a:latin typeface="+mn-lt"/>
                <a:ea typeface="+mn-ea"/>
                <a:cs typeface="+mn-cs"/>
              </a:rPr>
              <a:t>Advancing AI Emotional Comprehension</a:t>
            </a:r>
          </a:p>
          <a:p>
            <a:pPr defTabSz="548640">
              <a:spcAft>
                <a:spcPts val="600"/>
              </a:spcAft>
            </a:pPr>
            <a:endParaRPr lang="en-US" sz="800" b="1" kern="1200" dirty="0">
              <a:latin typeface="+mn-lt"/>
              <a:ea typeface="+mn-ea"/>
              <a:cs typeface="+mn-cs"/>
            </a:endParaRPr>
          </a:p>
          <a:p>
            <a:pPr algn="just" defTabSz="548640">
              <a:spcAft>
                <a:spcPts val="600"/>
              </a:spcAft>
            </a:pPr>
            <a:r>
              <a:rPr lang="en-US" sz="1400" kern="1200" dirty="0">
                <a:latin typeface="+mn-lt"/>
                <a:ea typeface="+mn-ea"/>
                <a:cs typeface="+mn-cs"/>
              </a:rPr>
              <a:t>By investigating these problems, the study intends to further the discussion on artificial intelligence's emotional intelligence and pave the way for the development of more sympathetic and perceptive AI systems..</a:t>
            </a:r>
            <a:endParaRPr lang="en-US" sz="1400" dirty="0"/>
          </a:p>
          <a:p>
            <a:pPr algn="just" defTabSz="548640">
              <a:spcAft>
                <a:spcPts val="600"/>
              </a:spcAft>
            </a:pPr>
            <a:endParaRPr lang="en-US" sz="1200" dirty="0"/>
          </a:p>
          <a:p>
            <a:endParaRPr lang="en-US" dirty="0"/>
          </a:p>
        </p:txBody>
      </p:sp>
    </p:spTree>
    <p:extLst>
      <p:ext uri="{BB962C8B-B14F-4D97-AF65-F5344CB8AC3E}">
        <p14:creationId xmlns:p14="http://schemas.microsoft.com/office/powerpoint/2010/main" val="13003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5701-1120-B0D1-398A-41668BD04089}"/>
              </a:ext>
            </a:extLst>
          </p:cNvPr>
          <p:cNvSpPr>
            <a:spLocks noGrp="1"/>
          </p:cNvSpPr>
          <p:nvPr>
            <p:ph type="title"/>
          </p:nvPr>
        </p:nvSpPr>
        <p:spPr>
          <a:xfrm>
            <a:off x="685801" y="609600"/>
            <a:ext cx="5219699" cy="1456267"/>
          </a:xfrm>
        </p:spPr>
        <p:txBody>
          <a:bodyPr>
            <a:normAutofit/>
          </a:bodyPr>
          <a:lstStyle/>
          <a:p>
            <a:r>
              <a:rPr lang="en-US" b="1" dirty="0"/>
              <a:t>Research Goals</a:t>
            </a:r>
            <a:br>
              <a:rPr lang="en-US" b="1" dirty="0"/>
            </a:br>
            <a:endParaRPr lang="en-US" b="1" dirty="0"/>
          </a:p>
        </p:txBody>
      </p:sp>
      <p:sp>
        <p:nvSpPr>
          <p:cNvPr id="3" name="Content Placeholder 2">
            <a:extLst>
              <a:ext uri="{FF2B5EF4-FFF2-40B4-BE49-F238E27FC236}">
                <a16:creationId xmlns:a16="http://schemas.microsoft.com/office/drawing/2014/main" id="{136943F8-BD18-33B1-44D8-B00108F3CE74}"/>
              </a:ext>
            </a:extLst>
          </p:cNvPr>
          <p:cNvSpPr>
            <a:spLocks noGrp="1"/>
          </p:cNvSpPr>
          <p:nvPr>
            <p:ph idx="1"/>
          </p:nvPr>
        </p:nvSpPr>
        <p:spPr>
          <a:xfrm>
            <a:off x="685801" y="2142067"/>
            <a:ext cx="5219699" cy="3649133"/>
          </a:xfrm>
        </p:spPr>
        <p:txBody>
          <a:bodyPr>
            <a:normAutofit/>
          </a:bodyPr>
          <a:lstStyle/>
          <a:p>
            <a:endParaRPr lang="en-US" b="1" dirty="0"/>
          </a:p>
          <a:p>
            <a:pPr marL="0" indent="0">
              <a:buNone/>
            </a:pPr>
            <a:r>
              <a:rPr lang="en-US" dirty="0"/>
              <a:t>The study attempts to evaluate ChatGPT and Gemini's empathetic reaction and emotion recognition accuracy. To analyze the overall empathy capacities of Gemini and ChatGPT, it also focuses on assessing empathy metrics, parallel emotional responding, and empathy comparison analysis.</a:t>
            </a:r>
          </a:p>
          <a:p>
            <a:pPr marL="0" indent="0">
              <a:buNone/>
            </a:pPr>
            <a:endParaRPr lang="en-US" dirty="0"/>
          </a:p>
          <a:p>
            <a:endParaRPr lang="en-US" dirty="0"/>
          </a:p>
        </p:txBody>
      </p:sp>
      <p:pic>
        <p:nvPicPr>
          <p:cNvPr id="4" name="Image 1" descr="https://images.unsplash.com/photo-1704964956104-11a1a9cdb9c5?crop=entropy&amp;cs=tinysrgb&amp;fit=max&amp;fm=jpg&amp;ixid=M3wyMTIyMnwwfDF8c2VhcmNofDN8fENoYXRHUFR8ZW58MXwxfHx8MTcwOTMyMjkwNXww&amp;ixlib=rb-4.0.3&amp;q=80&amp;w=1080">
            <a:extLst>
              <a:ext uri="{FF2B5EF4-FFF2-40B4-BE49-F238E27FC236}">
                <a16:creationId xmlns:a16="http://schemas.microsoft.com/office/drawing/2014/main" id="{89DB866E-9796-3953-015D-9CF8D775136B}"/>
              </a:ext>
            </a:extLst>
          </p:cNvPr>
          <p:cNvPicPr>
            <a:picLocks noChangeAspect="1"/>
          </p:cNvPicPr>
          <p:nvPr/>
        </p:nvPicPr>
        <p:blipFill rotWithShape="1">
          <a:blip r:embed="rId3"/>
          <a:srcRect b="35660"/>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251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479C-60F1-1B29-5B67-A792B1CA2E32}"/>
              </a:ext>
            </a:extLst>
          </p:cNvPr>
          <p:cNvSpPr>
            <a:spLocks noGrp="1"/>
          </p:cNvSpPr>
          <p:nvPr>
            <p:ph type="title"/>
          </p:nvPr>
        </p:nvSpPr>
        <p:spPr>
          <a:xfrm>
            <a:off x="4754384" y="97871"/>
            <a:ext cx="6282266" cy="1456267"/>
          </a:xfrm>
        </p:spPr>
        <p:txBody>
          <a:bodyPr>
            <a:normAutofit/>
          </a:bodyPr>
          <a:lstStyle/>
          <a:p>
            <a:pPr defTabSz="749808">
              <a:spcAft>
                <a:spcPts val="600"/>
              </a:spcAft>
            </a:pPr>
            <a:r>
              <a:rPr lang="en-US" b="1" kern="1200" dirty="0">
                <a:latin typeface="+mn-lt"/>
                <a:ea typeface="+mn-ea"/>
                <a:cs typeface="+mn-cs"/>
              </a:rPr>
              <a:t>Problem Statement</a:t>
            </a:r>
            <a:endParaRPr lang="en-US" b="1" dirty="0"/>
          </a:p>
        </p:txBody>
      </p:sp>
      <p:sp>
        <p:nvSpPr>
          <p:cNvPr id="3" name="Content Placeholder 2">
            <a:extLst>
              <a:ext uri="{FF2B5EF4-FFF2-40B4-BE49-F238E27FC236}">
                <a16:creationId xmlns:a16="http://schemas.microsoft.com/office/drawing/2014/main" id="{EB445004-F671-F7BE-6D92-29C699521E87}"/>
              </a:ext>
            </a:extLst>
          </p:cNvPr>
          <p:cNvSpPr>
            <a:spLocks noGrp="1"/>
          </p:cNvSpPr>
          <p:nvPr>
            <p:ph idx="1"/>
          </p:nvPr>
        </p:nvSpPr>
        <p:spPr>
          <a:xfrm>
            <a:off x="4754384" y="2142066"/>
            <a:ext cx="6607522" cy="3649133"/>
          </a:xfrm>
        </p:spPr>
        <p:txBody>
          <a:bodyPr>
            <a:normAutofit/>
          </a:bodyPr>
          <a:lstStyle/>
          <a:p>
            <a:pPr marL="0" indent="0">
              <a:lnSpc>
                <a:spcPct val="90000"/>
              </a:lnSpc>
              <a:buNone/>
            </a:pPr>
            <a:r>
              <a:rPr lang="en-US" sz="1700" b="1" kern="1200" dirty="0">
                <a:latin typeface="+mn-lt"/>
                <a:ea typeface="+mn-ea"/>
                <a:cs typeface="+mn-cs"/>
              </a:rPr>
              <a:t>Emotional Recognition and Reaction</a:t>
            </a:r>
          </a:p>
          <a:p>
            <a:pPr marL="0" indent="0" defTabSz="749808">
              <a:lnSpc>
                <a:spcPct val="90000"/>
              </a:lnSpc>
              <a:spcAft>
                <a:spcPts val="600"/>
              </a:spcAft>
              <a:buNone/>
            </a:pPr>
            <a:r>
              <a:rPr lang="en-US" sz="1700" b="1" kern="1200" dirty="0">
                <a:latin typeface="+mn-lt"/>
                <a:ea typeface="+mn-ea"/>
                <a:cs typeface="+mn-cs"/>
              </a:rPr>
              <a:t>Main Issue :</a:t>
            </a:r>
          </a:p>
          <a:p>
            <a:pPr defTabSz="749808">
              <a:lnSpc>
                <a:spcPct val="90000"/>
              </a:lnSpc>
              <a:spcAft>
                <a:spcPts val="600"/>
              </a:spcAft>
            </a:pPr>
            <a:endParaRPr lang="en-US" sz="1700" b="1" kern="1200" dirty="0">
              <a:latin typeface="+mn-lt"/>
              <a:ea typeface="+mn-ea"/>
              <a:cs typeface="+mn-cs"/>
            </a:endParaRPr>
          </a:p>
          <a:p>
            <a:pPr marL="0" indent="0" algn="just" defTabSz="749808">
              <a:lnSpc>
                <a:spcPct val="90000"/>
              </a:lnSpc>
              <a:spcAft>
                <a:spcPts val="600"/>
              </a:spcAft>
              <a:buNone/>
            </a:pPr>
            <a:r>
              <a:rPr lang="en-US" sz="1700" kern="1200" dirty="0">
                <a:latin typeface="+mn-lt"/>
                <a:ea typeface="+mn-ea"/>
                <a:cs typeface="+mn-cs"/>
              </a:rPr>
              <a:t>The study aims to figure out how effectively each chatbot, ChatGPT and Gemini, can recognize and react to six different categories of emotions that users may express in their inquiries. The recognized emotions include joy, sorrow, surprise, fear, rage, and disgust.</a:t>
            </a:r>
          </a:p>
          <a:p>
            <a:pPr defTabSz="749808">
              <a:lnSpc>
                <a:spcPct val="90000"/>
              </a:lnSpc>
              <a:spcAft>
                <a:spcPts val="600"/>
              </a:spcAft>
            </a:pPr>
            <a:endParaRPr lang="en-US" sz="1700" kern="1200" dirty="0">
              <a:latin typeface="+mn-lt"/>
              <a:ea typeface="+mn-ea"/>
              <a:cs typeface="+mn-cs"/>
            </a:endParaRPr>
          </a:p>
          <a:p>
            <a:pPr marL="0" indent="0" defTabSz="749808">
              <a:lnSpc>
                <a:spcPct val="90000"/>
              </a:lnSpc>
              <a:spcAft>
                <a:spcPts val="600"/>
              </a:spcAft>
              <a:buNone/>
            </a:pPr>
            <a:r>
              <a:rPr lang="en-US" sz="1700" b="1" kern="1200" dirty="0">
                <a:latin typeface="+mn-lt"/>
                <a:ea typeface="+mn-ea"/>
                <a:cs typeface="+mn-cs"/>
              </a:rPr>
              <a:t>Assessing Empathic Qualities :</a:t>
            </a:r>
          </a:p>
          <a:p>
            <a:pPr algn="just" defTabSz="749808">
              <a:lnSpc>
                <a:spcPct val="90000"/>
              </a:lnSpc>
              <a:spcAft>
                <a:spcPts val="600"/>
              </a:spcAft>
            </a:pPr>
            <a:endParaRPr lang="en-US" sz="1700" b="1" kern="1200" dirty="0">
              <a:latin typeface="+mn-lt"/>
              <a:ea typeface="+mn-ea"/>
              <a:cs typeface="+mn-cs"/>
            </a:endParaRPr>
          </a:p>
          <a:p>
            <a:pPr marL="0" indent="0" algn="just" defTabSz="749808">
              <a:lnSpc>
                <a:spcPct val="90000"/>
              </a:lnSpc>
              <a:spcAft>
                <a:spcPts val="600"/>
              </a:spcAft>
              <a:buNone/>
            </a:pPr>
            <a:r>
              <a:rPr lang="en-US" sz="1700" kern="1200" dirty="0">
                <a:latin typeface="+mn-lt"/>
                <a:ea typeface="+mn-ea"/>
                <a:cs typeface="+mn-cs"/>
              </a:rPr>
              <a:t>The main issue is to gauge how empathic ChatGPT and Gemini are in recognizing and reacting to these feelings.</a:t>
            </a:r>
          </a:p>
          <a:p>
            <a:pPr defTabSz="749808">
              <a:lnSpc>
                <a:spcPct val="90000"/>
              </a:lnSpc>
              <a:spcAft>
                <a:spcPts val="600"/>
              </a:spcAft>
            </a:pPr>
            <a:endParaRPr lang="en-US" sz="1700" kern="1200" dirty="0">
              <a:latin typeface="+mn-lt"/>
              <a:ea typeface="+mn-ea"/>
              <a:cs typeface="+mn-cs"/>
            </a:endParaRPr>
          </a:p>
          <a:p>
            <a:pPr>
              <a:lnSpc>
                <a:spcPct val="90000"/>
              </a:lnSpc>
              <a:spcAft>
                <a:spcPts val="600"/>
              </a:spcAft>
            </a:pPr>
            <a:endParaRPr lang="en-US" sz="1700" dirty="0"/>
          </a:p>
          <a:p>
            <a:pPr marL="0" indent="0">
              <a:lnSpc>
                <a:spcPct val="90000"/>
              </a:lnSpc>
              <a:buNone/>
            </a:pPr>
            <a:endParaRPr lang="en-US" sz="1700" b="1" dirty="0"/>
          </a:p>
          <a:p>
            <a:pPr>
              <a:lnSpc>
                <a:spcPct val="90000"/>
              </a:lnSpc>
            </a:pPr>
            <a:endParaRPr lang="en-US" sz="1700" dirty="0"/>
          </a:p>
        </p:txBody>
      </p:sp>
      <p:pic>
        <p:nvPicPr>
          <p:cNvPr id="4" name="Image 0" descr="https://images.unsplash.com/photo-1682420636597-0786f3406a94?crop=entropy&amp;cs=tinysrgb&amp;fit=max&amp;fm=jpg&amp;ixid=M3wyMTIyMnwwfDF8c2VhcmNofDJ8fENoYXRHUFR8ZW58MXwxfHx8MTcwOTMyMjkwNXww&amp;ixlib=rb-4.0.3&amp;q=80&amp;w=1080">
            <a:extLst>
              <a:ext uri="{FF2B5EF4-FFF2-40B4-BE49-F238E27FC236}">
                <a16:creationId xmlns:a16="http://schemas.microsoft.com/office/drawing/2014/main" id="{FE21B147-DD0D-E398-2181-C349335ED669}"/>
              </a:ext>
            </a:extLst>
          </p:cNvPr>
          <p:cNvPicPr>
            <a:picLocks noChangeAspect="1"/>
          </p:cNvPicPr>
          <p:nvPr/>
        </p:nvPicPr>
        <p:blipFill rotWithShape="1">
          <a:blip r:embed="rId3"/>
          <a:srcRect t="6188" r="-2" b="15442"/>
          <a:stretch/>
        </p:blipFill>
        <p:spPr>
          <a:xfrm>
            <a:off x="685800" y="1030288"/>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474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FDC1-EAD0-9EAD-C529-73E9C1EF2265}"/>
              </a:ext>
            </a:extLst>
          </p:cNvPr>
          <p:cNvSpPr>
            <a:spLocks noGrp="1"/>
          </p:cNvSpPr>
          <p:nvPr>
            <p:ph type="title"/>
          </p:nvPr>
        </p:nvSpPr>
        <p:spPr>
          <a:xfrm>
            <a:off x="576744" y="206929"/>
            <a:ext cx="10131425" cy="1456267"/>
          </a:xfrm>
        </p:spPr>
        <p:txBody>
          <a:bodyPr/>
          <a:lstStyle/>
          <a:p>
            <a:r>
              <a:rPr lang="en-US" dirty="0"/>
              <a:t>Research Design</a:t>
            </a:r>
          </a:p>
        </p:txBody>
      </p:sp>
      <p:pic>
        <p:nvPicPr>
          <p:cNvPr id="4" name="Content Placeholder 3" descr="A diagram of a company&#10;&#10;Description automatically generated with medium confidence">
            <a:extLst>
              <a:ext uri="{FF2B5EF4-FFF2-40B4-BE49-F238E27FC236}">
                <a16:creationId xmlns:a16="http://schemas.microsoft.com/office/drawing/2014/main" id="{0C00B06C-A000-1ADD-16C9-5A74FDDB94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6440" y="1400962"/>
            <a:ext cx="10345638" cy="4420998"/>
          </a:xfrm>
          <a:prstGeom prst="rect">
            <a:avLst/>
          </a:prstGeom>
          <a:noFill/>
          <a:ln>
            <a:noFill/>
          </a:ln>
        </p:spPr>
      </p:pic>
      <p:sp>
        <p:nvSpPr>
          <p:cNvPr id="5" name="TextBox 4">
            <a:extLst>
              <a:ext uri="{FF2B5EF4-FFF2-40B4-BE49-F238E27FC236}">
                <a16:creationId xmlns:a16="http://schemas.microsoft.com/office/drawing/2014/main" id="{24890937-A888-2857-7413-4FA9B40C30A9}"/>
              </a:ext>
            </a:extLst>
          </p:cNvPr>
          <p:cNvSpPr txBox="1"/>
          <p:nvPr/>
        </p:nvSpPr>
        <p:spPr>
          <a:xfrm>
            <a:off x="4513634" y="6060491"/>
            <a:ext cx="2160784" cy="369332"/>
          </a:xfrm>
          <a:prstGeom prst="rect">
            <a:avLst/>
          </a:prstGeom>
          <a:noFill/>
        </p:spPr>
        <p:txBody>
          <a:bodyPr wrap="none" rtlCol="0">
            <a:spAutoFit/>
          </a:bodyPr>
          <a:lstStyle/>
          <a:p>
            <a:r>
              <a:rPr lang="en-US" dirty="0"/>
              <a:t>Fig: Overall workflow</a:t>
            </a:r>
          </a:p>
        </p:txBody>
      </p:sp>
    </p:spTree>
    <p:extLst>
      <p:ext uri="{BB962C8B-B14F-4D97-AF65-F5344CB8AC3E}">
        <p14:creationId xmlns:p14="http://schemas.microsoft.com/office/powerpoint/2010/main" val="70595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11C8-2F94-BC16-5164-BB606043195F}"/>
              </a:ext>
            </a:extLst>
          </p:cNvPr>
          <p:cNvSpPr>
            <a:spLocks noGrp="1"/>
          </p:cNvSpPr>
          <p:nvPr>
            <p:ph type="title"/>
          </p:nvPr>
        </p:nvSpPr>
        <p:spPr>
          <a:xfrm>
            <a:off x="685801" y="609601"/>
            <a:ext cx="10131425" cy="833306"/>
          </a:xfrm>
        </p:spPr>
        <p:txBody>
          <a:bodyPr>
            <a:normAutofit fontScale="90000"/>
          </a:bodyPr>
          <a:lstStyle/>
          <a:p>
            <a:r>
              <a:rPr lang="en-US" dirty="0"/>
              <a:t>Data Collection</a:t>
            </a:r>
            <a:br>
              <a:rPr lang="en-US" dirty="0"/>
            </a:br>
            <a:endParaRPr lang="en-US" dirty="0"/>
          </a:p>
        </p:txBody>
      </p:sp>
      <p:sp>
        <p:nvSpPr>
          <p:cNvPr id="3" name="Content Placeholder 2">
            <a:extLst>
              <a:ext uri="{FF2B5EF4-FFF2-40B4-BE49-F238E27FC236}">
                <a16:creationId xmlns:a16="http://schemas.microsoft.com/office/drawing/2014/main" id="{0E98BF9B-83D9-9F2A-544C-9589C6654229}"/>
              </a:ext>
            </a:extLst>
          </p:cNvPr>
          <p:cNvSpPr>
            <a:spLocks noGrp="1"/>
          </p:cNvSpPr>
          <p:nvPr>
            <p:ph idx="1"/>
          </p:nvPr>
        </p:nvSpPr>
        <p:spPr>
          <a:xfrm>
            <a:off x="685801" y="1308683"/>
            <a:ext cx="11318845" cy="4482517"/>
          </a:xfrm>
        </p:spPr>
        <p:txBody>
          <a:bodyPr>
            <a:normAutofit/>
          </a:bodyPr>
          <a:lstStyle/>
          <a:p>
            <a:pPr marL="0" indent="0">
              <a:buNone/>
            </a:pPr>
            <a:r>
              <a:rPr lang="en-US" sz="2000" b="1" dirty="0"/>
              <a:t>Dataset :</a:t>
            </a:r>
          </a:p>
          <a:p>
            <a:pPr marL="0" indent="0">
              <a:buNone/>
            </a:pPr>
            <a:endParaRPr lang="en-US" sz="2000" b="1" dirty="0"/>
          </a:p>
          <a:p>
            <a:pPr marL="0" indent="0">
              <a:buNone/>
            </a:pPr>
            <a:r>
              <a:rPr lang="en-US" dirty="0"/>
              <a:t>Empathetic Dialogues:  </a:t>
            </a:r>
            <a:r>
              <a:rPr lang="en-US" dirty="0">
                <a:hlinkClick r:id="rId2"/>
              </a:rPr>
              <a:t>https://paperswithcode.com/dataset/empatheticdialogues</a:t>
            </a:r>
            <a:endParaRPr lang="en-US" dirty="0"/>
          </a:p>
          <a:p>
            <a:pPr marL="0" indent="0">
              <a:buNone/>
            </a:pPr>
            <a:r>
              <a:rPr lang="en-US" dirty="0"/>
              <a:t>Size of the data : (14725, 8)</a:t>
            </a:r>
          </a:p>
          <a:p>
            <a:pPr marL="0" indent="0">
              <a:buNone/>
            </a:pPr>
            <a:r>
              <a:rPr lang="en-US" dirty="0"/>
              <a:t>After removing duplicates: 3386 rows x 8 columns</a:t>
            </a:r>
          </a:p>
          <a:p>
            <a:pPr marL="0" indent="0">
              <a:buNone/>
            </a:pPr>
            <a:endParaRPr lang="en-US" dirty="0"/>
          </a:p>
          <a:p>
            <a:pPr marL="0" indent="0">
              <a:buNone/>
            </a:pPr>
            <a:r>
              <a:rPr lang="en-US" dirty="0"/>
              <a:t>CARER (Contextualized Affect Representation for Emotion Recognition) : </a:t>
            </a:r>
            <a:r>
              <a:rPr lang="en-US" dirty="0">
                <a:solidFill>
                  <a:srgbClr val="FE80C7"/>
                </a:solidFill>
                <a:hlinkClick r:id="rId3">
                  <a:extLst>
                    <a:ext uri="{A12FA001-AC4F-418D-AE19-62706E023703}">
                      <ahyp:hlinkClr xmlns:ahyp="http://schemas.microsoft.com/office/drawing/2018/hyperlinkcolor" val="tx"/>
                    </a:ext>
                  </a:extLst>
                </a:hlinkClick>
              </a:rPr>
              <a:t>https://paperswithcode.com/dataset/emotion</a:t>
            </a:r>
            <a:endParaRPr lang="en-US" dirty="0">
              <a:solidFill>
                <a:srgbClr val="FE80C7"/>
              </a:solidFill>
            </a:endParaRPr>
          </a:p>
          <a:p>
            <a:pPr marL="0" indent="0">
              <a:buNone/>
            </a:pPr>
            <a:r>
              <a:rPr lang="en-US" dirty="0"/>
              <a:t>Size of the data : (16000, 2)</a:t>
            </a:r>
          </a:p>
          <a:p>
            <a:pPr marL="0" indent="0">
              <a:buNone/>
            </a:pPr>
            <a:r>
              <a:rPr lang="en-US" dirty="0"/>
              <a:t>After removing duplicates: 15933 rows x 2 columns</a:t>
            </a:r>
          </a:p>
          <a:p>
            <a:pPr marL="0" indent="0">
              <a:buNone/>
            </a:pPr>
            <a:endParaRPr lang="en-US" dirty="0">
              <a:solidFill>
                <a:srgbClr val="FE80C7"/>
              </a:solidFill>
            </a:endParaRPr>
          </a:p>
          <a:p>
            <a:pPr marL="0" indent="0">
              <a:buNone/>
            </a:pPr>
            <a:endParaRPr lang="en-US" dirty="0"/>
          </a:p>
          <a:p>
            <a:endParaRPr lang="en-US" dirty="0"/>
          </a:p>
        </p:txBody>
      </p:sp>
    </p:spTree>
    <p:extLst>
      <p:ext uri="{BB962C8B-B14F-4D97-AF65-F5344CB8AC3E}">
        <p14:creationId xmlns:p14="http://schemas.microsoft.com/office/powerpoint/2010/main" val="16993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8DA6-EF7B-55C1-BFC1-97A656488DE0}"/>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E3B80B5F-54CF-AB72-39D4-BE83A4B6A736}"/>
              </a:ext>
            </a:extLst>
          </p:cNvPr>
          <p:cNvSpPr>
            <a:spLocks noGrp="1"/>
          </p:cNvSpPr>
          <p:nvPr>
            <p:ph idx="1"/>
          </p:nvPr>
        </p:nvSpPr>
        <p:spPr/>
        <p:txBody>
          <a:bodyPr>
            <a:normAutofit fontScale="92500" lnSpcReduction="20000"/>
          </a:bodyPr>
          <a:lstStyle/>
          <a:p>
            <a:r>
              <a:rPr lang="en-US" sz="2000" b="1" dirty="0"/>
              <a:t>Empathetic Dialogues:</a:t>
            </a:r>
          </a:p>
          <a:p>
            <a:pPr marL="685800" marR="0">
              <a:lnSpc>
                <a:spcPct val="115000"/>
              </a:lnSpc>
              <a:spcBef>
                <a:spcPts val="0"/>
              </a:spcBef>
              <a:spcAft>
                <a:spcPts val="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The mean word count of the text data is approximately 7.62 words per sentence.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a:lnSpc>
                <a:spcPct val="115000"/>
              </a:lnSpc>
              <a:spcBef>
                <a:spcPts val="0"/>
              </a:spcBef>
              <a:spcAft>
                <a:spcPts val="80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The maximum word count in a sentence is 40 words.</a:t>
            </a:r>
          </a:p>
          <a:p>
            <a:pPr marL="685800" marR="0">
              <a:lnSpc>
                <a:spcPct val="115000"/>
              </a:lnSpc>
              <a:spcBef>
                <a:spcPts val="0"/>
              </a:spcBef>
              <a:spcAft>
                <a:spcPts val="0"/>
              </a:spcAf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The most common words in the text data are: 'got', 'going', 'really', 'get', 'happy', 'last', 'dog', 'time', 'work', 'day’. These words appear frequently in the text data, indicating their importance or relevance.</a:t>
            </a:r>
            <a:endParaRPr lang="en-US" dirty="0"/>
          </a:p>
          <a:p>
            <a:r>
              <a:rPr lang="en-US" sz="2000" dirty="0"/>
              <a:t>CARER:</a:t>
            </a:r>
          </a:p>
          <a:p>
            <a:pPr marL="685800" marR="0">
              <a:lnSpc>
                <a:spcPct val="115000"/>
              </a:lnSpc>
              <a:spcBef>
                <a:spcPts val="0"/>
              </a:spcBef>
              <a:spcAft>
                <a:spcPts val="0"/>
              </a:spcAft>
            </a:pPr>
            <a:r>
              <a:rPr lang="en-US" sz="2000" kern="100" dirty="0">
                <a:effectLst/>
                <a:latin typeface="Calibri" panose="020F0502020204030204" pitchFamily="34" charset="0"/>
                <a:ea typeface="Aptos" panose="020B0004020202020204" pitchFamily="34" charset="0"/>
                <a:cs typeface="Times New Roman" panose="02020603050405020304" pitchFamily="18" charset="0"/>
              </a:rPr>
              <a:t>The mean word count of the text data is approximately 9.42 words per sentence.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marR="0">
              <a:lnSpc>
                <a:spcPct val="115000"/>
              </a:lnSpc>
              <a:spcBef>
                <a:spcPts val="0"/>
              </a:spcBef>
              <a:spcAft>
                <a:spcPts val="800"/>
              </a:spcAft>
            </a:pPr>
            <a:r>
              <a:rPr lang="en-US" sz="2000" kern="100" dirty="0">
                <a:effectLst/>
                <a:latin typeface="Calibri" panose="020F0502020204030204" pitchFamily="34" charset="0"/>
                <a:ea typeface="Aptos" panose="020B0004020202020204" pitchFamily="34" charset="0"/>
                <a:cs typeface="Times New Roman" panose="02020603050405020304" pitchFamily="18" charset="0"/>
              </a:rPr>
              <a:t>The maximum word count in a sentence is 37 words.</a:t>
            </a:r>
          </a:p>
          <a:p>
            <a:pPr marL="685800" marR="0">
              <a:lnSpc>
                <a:spcPct val="115000"/>
              </a:lnSpc>
              <a:spcBef>
                <a:spcPts val="0"/>
              </a:spcBef>
              <a:spcAft>
                <a:spcPts val="0"/>
              </a:spcAft>
            </a:pPr>
            <a:r>
              <a:rPr lang="en-US" sz="2000" kern="100" dirty="0">
                <a:effectLst/>
                <a:latin typeface="Calibri" panose="020F0502020204030204" pitchFamily="34" charset="0"/>
                <a:ea typeface="Aptos" panose="020B0004020202020204" pitchFamily="34" charset="0"/>
                <a:cs typeface="Times New Roman" panose="02020603050405020304" pitchFamily="18" charset="0"/>
              </a:rPr>
              <a:t>The most common words in the text data are: ‘feel', ‘feeling', ‘like’, ‘</a:t>
            </a:r>
            <a:r>
              <a:rPr lang="en-US" sz="2000" kern="100" dirty="0" err="1">
                <a:effectLst/>
                <a:latin typeface="Calibri" panose="020F0502020204030204" pitchFamily="34" charset="0"/>
                <a:ea typeface="Aptos" panose="020B0004020202020204" pitchFamily="34" charset="0"/>
                <a:cs typeface="Times New Roman" panose="02020603050405020304" pitchFamily="18" charset="0"/>
              </a:rPr>
              <a:t>im</a:t>
            </a:r>
            <a:r>
              <a:rPr lang="en-US" sz="2000" kern="100" dirty="0">
                <a:effectLst/>
                <a:latin typeface="Calibri" panose="020F0502020204030204" pitchFamily="34" charset="0"/>
                <a:ea typeface="Aptos" panose="020B0004020202020204" pitchFamily="34" charset="0"/>
                <a:cs typeface="Times New Roman" panose="02020603050405020304" pitchFamily="18" charset="0"/>
              </a:rPr>
              <a:t>', ‘really’, know', ‘time', ‘little', ‘get', ‘people’. These words appear frequently in the text data, indicating their importance or relevance.</a:t>
            </a:r>
            <a:endParaRPr lang="en-US" sz="2000" dirty="0"/>
          </a:p>
          <a:p>
            <a:endParaRPr lang="en-US" sz="2000" dirty="0"/>
          </a:p>
          <a:p>
            <a:pPr marL="68580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2226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8020</TotalTime>
  <Words>1264</Words>
  <Application>Microsoft Office PowerPoint</Application>
  <PresentationFormat>Widescreen</PresentationFormat>
  <Paragraphs>166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Calibri</vt:lpstr>
      <vt:lpstr>Calibri Light</vt:lpstr>
      <vt:lpstr>Syne</vt:lpstr>
      <vt:lpstr>Wingdings</vt:lpstr>
      <vt:lpstr>Celestial</vt:lpstr>
      <vt:lpstr>Emotional AI: ChatGPT vs Gemini Empathic  </vt:lpstr>
      <vt:lpstr>Content</vt:lpstr>
      <vt:lpstr>Introduction</vt:lpstr>
      <vt:lpstr>Research Questions </vt:lpstr>
      <vt:lpstr>Research Goals </vt:lpstr>
      <vt:lpstr>Problem Statement</vt:lpstr>
      <vt:lpstr>Research Design</vt:lpstr>
      <vt:lpstr>Data Collection </vt:lpstr>
      <vt:lpstr>Statistical Analysis</vt:lpstr>
      <vt:lpstr>Exploratory DATA ANALYSIS </vt:lpstr>
      <vt:lpstr>Exploratory DATA ANALYSIS </vt:lpstr>
      <vt:lpstr>Approach</vt:lpstr>
      <vt:lpstr>Comparative Study</vt:lpstr>
      <vt:lpstr>Who WON ? ? GEMINI or CHAT GPT ?</vt:lpstr>
      <vt:lpstr>GEMINI VS CHAT GPT: Score Card</vt:lpstr>
      <vt:lpstr>ConfusEd Which one to Pick?</vt:lpstr>
      <vt:lpstr>PowerPoint Presentation</vt:lpstr>
      <vt:lpstr>WhICH EMOTIION IS GOOD for  GEMINI or CHAT GPT ?</vt:lpstr>
      <vt:lpstr>GEMINI VS CHAT GPT: Emotions Score Card</vt:lpstr>
      <vt:lpstr>Limitations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AI: ChatGPT vs Gemini Empathic</dc:title>
  <dc:creator>Sri Chandra Dronavalli</dc:creator>
  <cp:lastModifiedBy>Sri Chandra Dronavalli</cp:lastModifiedBy>
  <cp:revision>5</cp:revision>
  <dcterms:created xsi:type="dcterms:W3CDTF">2024-04-18T02:28:26Z</dcterms:created>
  <dcterms:modified xsi:type="dcterms:W3CDTF">2024-04-25T03:38:24Z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