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Merriweather" panose="000005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af1ec119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af1ec119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500" y="38176"/>
            <a:ext cx="9048600" cy="706998"/>
          </a:xfrm>
          <a:prstGeom prst="rect">
            <a:avLst/>
          </a:prstGeom>
          <a:noFill/>
          <a:ln w="9525" cap="flat" cmpd="sng">
            <a:solidFill>
              <a:srgbClr val="F1C232"/>
            </a:solidFill>
            <a:prstDash val="solid"/>
            <a:round/>
            <a:headEnd type="none" w="sm" len="sm"/>
            <a:tailEnd type="none" w="sm" len="sm"/>
          </a:ln>
        </p:spPr>
        <p:txBody>
          <a:bodyPr spcFirstLastPara="1" wrap="square" lIns="91425" tIns="91425" rIns="91425" bIns="91425" anchor="b" anchorCtr="0">
            <a:normAutofit/>
          </a:bodyPr>
          <a:lstStyle/>
          <a:p>
            <a:pPr marL="0" lvl="0" indent="0" algn="l" rtl="0">
              <a:spcBef>
                <a:spcPts val="0"/>
              </a:spcBef>
              <a:spcAft>
                <a:spcPts val="0"/>
              </a:spcAft>
              <a:buNone/>
            </a:pPr>
            <a:r>
              <a:rPr lang="en" sz="1100" b="1"/>
              <a:t>                                                          </a:t>
            </a:r>
            <a:endParaRPr sz="1100" b="1"/>
          </a:p>
        </p:txBody>
      </p:sp>
      <p:sp>
        <p:nvSpPr>
          <p:cNvPr id="55" name="Google Shape;55;p13"/>
          <p:cNvSpPr txBox="1">
            <a:spLocks noGrp="1"/>
          </p:cNvSpPr>
          <p:nvPr>
            <p:ph type="subTitle" idx="1"/>
          </p:nvPr>
        </p:nvSpPr>
        <p:spPr>
          <a:xfrm>
            <a:off x="74100" y="820546"/>
            <a:ext cx="2328900"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Abstract</a:t>
            </a:r>
            <a:endParaRPr sz="600" b="1" dirty="0">
              <a:solidFill>
                <a:schemeClr val="lt1"/>
              </a:solidFill>
              <a:latin typeface="+mn-lt"/>
              <a:ea typeface="Merriweather"/>
              <a:cs typeface="Merriweather"/>
              <a:sym typeface="Merriweather"/>
            </a:endParaRPr>
          </a:p>
        </p:txBody>
      </p:sp>
      <p:pic>
        <p:nvPicPr>
          <p:cNvPr id="56" name="Google Shape;56;p13"/>
          <p:cNvPicPr preferRelativeResize="0"/>
          <p:nvPr/>
        </p:nvPicPr>
        <p:blipFill rotWithShape="1">
          <a:blip r:embed="rId3">
            <a:alphaModFix/>
          </a:blip>
          <a:srcRect/>
          <a:stretch/>
        </p:blipFill>
        <p:spPr>
          <a:xfrm>
            <a:off x="59842" y="50689"/>
            <a:ext cx="668709" cy="687050"/>
          </a:xfrm>
          <a:prstGeom prst="rect">
            <a:avLst/>
          </a:prstGeom>
          <a:noFill/>
          <a:ln>
            <a:noFill/>
          </a:ln>
        </p:spPr>
      </p:pic>
      <p:pic>
        <p:nvPicPr>
          <p:cNvPr id="57" name="Google Shape;57;p13"/>
          <p:cNvPicPr preferRelativeResize="0"/>
          <p:nvPr/>
        </p:nvPicPr>
        <p:blipFill rotWithShape="1">
          <a:blip r:embed="rId4">
            <a:alphaModFix/>
          </a:blip>
          <a:srcRect/>
          <a:stretch/>
        </p:blipFill>
        <p:spPr>
          <a:xfrm>
            <a:off x="8421063" y="43256"/>
            <a:ext cx="668709" cy="701918"/>
          </a:xfrm>
          <a:prstGeom prst="rect">
            <a:avLst/>
          </a:prstGeom>
          <a:noFill/>
          <a:ln>
            <a:noFill/>
          </a:ln>
        </p:spPr>
      </p:pic>
      <p:sp>
        <p:nvSpPr>
          <p:cNvPr id="58" name="Google Shape;58;p13"/>
          <p:cNvSpPr txBox="1"/>
          <p:nvPr/>
        </p:nvSpPr>
        <p:spPr>
          <a:xfrm>
            <a:off x="1205500" y="37100"/>
            <a:ext cx="718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Merriweather"/>
                <a:ea typeface="Merriweather"/>
                <a:cs typeface="Merriweather"/>
                <a:sym typeface="Merriweather"/>
              </a:rPr>
              <a:t>ATSIRE: Advanced Tracking System with Intelligent Resume Embeddings</a:t>
            </a:r>
            <a:endParaRPr sz="1300" b="1">
              <a:solidFill>
                <a:schemeClr val="dk1"/>
              </a:solidFill>
              <a:latin typeface="Merriweather"/>
              <a:ea typeface="Merriweather"/>
              <a:cs typeface="Merriweather"/>
              <a:sym typeface="Merriweather"/>
            </a:endParaRPr>
          </a:p>
        </p:txBody>
      </p:sp>
      <p:sp>
        <p:nvSpPr>
          <p:cNvPr id="59" name="Google Shape;59;p13"/>
          <p:cNvSpPr txBox="1"/>
          <p:nvPr/>
        </p:nvSpPr>
        <p:spPr>
          <a:xfrm>
            <a:off x="1142837" y="202317"/>
            <a:ext cx="6893700" cy="338700"/>
          </a:xfrm>
          <a:prstGeom prst="rect">
            <a:avLst/>
          </a:prstGeom>
          <a:noFill/>
          <a:ln>
            <a:noFill/>
          </a:ln>
        </p:spPr>
        <p:txBody>
          <a:bodyPr spcFirstLastPara="1" wrap="square" lIns="91425" tIns="91425" rIns="91425" bIns="91425" anchor="t" anchorCtr="0">
            <a:spAutoFit/>
          </a:bodyPr>
          <a:lstStyle/>
          <a:p>
            <a:pPr marL="0" lvl="0" indent="0" algn="ctr" rtl="0">
              <a:lnSpc>
                <a:spcPct val="139982"/>
              </a:lnSpc>
              <a:spcBef>
                <a:spcPts val="0"/>
              </a:spcBef>
              <a:spcAft>
                <a:spcPts val="0"/>
              </a:spcAft>
              <a:buNone/>
            </a:pPr>
            <a:r>
              <a:rPr lang="en" sz="1000">
                <a:solidFill>
                  <a:schemeClr val="dk1"/>
                </a:solidFill>
              </a:rPr>
              <a:t>  Harshitha Pasem </a:t>
            </a:r>
            <a:r>
              <a:rPr lang="en" sz="1000" baseline="30000">
                <a:solidFill>
                  <a:schemeClr val="dk1"/>
                </a:solidFill>
              </a:rPr>
              <a:t>1</a:t>
            </a:r>
            <a:r>
              <a:rPr lang="en" sz="1000">
                <a:solidFill>
                  <a:schemeClr val="dk1"/>
                </a:solidFill>
              </a:rPr>
              <a:t>, Sri Chandra Dronavalli </a:t>
            </a:r>
            <a:r>
              <a:rPr lang="en" sz="1000" baseline="30000">
                <a:solidFill>
                  <a:schemeClr val="dk1"/>
                </a:solidFill>
              </a:rPr>
              <a:t>1</a:t>
            </a:r>
            <a:r>
              <a:rPr lang="en" sz="1000">
                <a:solidFill>
                  <a:schemeClr val="dk1"/>
                </a:solidFill>
              </a:rPr>
              <a:t>, Sai Tejesh Gonemadatala </a:t>
            </a:r>
            <a:r>
              <a:rPr lang="en" sz="1000" baseline="30000">
                <a:solidFill>
                  <a:schemeClr val="dk1"/>
                </a:solidFill>
              </a:rPr>
              <a:t>2</a:t>
            </a:r>
            <a:r>
              <a:rPr lang="en" sz="1000">
                <a:solidFill>
                  <a:schemeClr val="dk1"/>
                </a:solidFill>
              </a:rPr>
              <a:t>,Ravi Varma Kumar Bevara </a:t>
            </a:r>
            <a:r>
              <a:rPr lang="en" sz="1000" baseline="30000">
                <a:solidFill>
                  <a:schemeClr val="dk1"/>
                </a:solidFill>
              </a:rPr>
              <a:t>1 </a:t>
            </a:r>
            <a:r>
              <a:rPr lang="en" sz="1000">
                <a:solidFill>
                  <a:schemeClr val="dk1"/>
                </a:solidFill>
              </a:rPr>
              <a:t>, Ting Xiao </a:t>
            </a:r>
            <a:r>
              <a:rPr lang="en" sz="1000" baseline="30000">
                <a:solidFill>
                  <a:schemeClr val="dk1"/>
                </a:solidFill>
              </a:rPr>
              <a:t>1,2</a:t>
            </a:r>
            <a:endParaRPr sz="1000" baseline="30000">
              <a:solidFill>
                <a:schemeClr val="dk1"/>
              </a:solidFill>
            </a:endParaRPr>
          </a:p>
        </p:txBody>
      </p:sp>
      <p:sp>
        <p:nvSpPr>
          <p:cNvPr id="60" name="Google Shape;60;p13"/>
          <p:cNvSpPr txBox="1"/>
          <p:nvPr/>
        </p:nvSpPr>
        <p:spPr>
          <a:xfrm>
            <a:off x="1338676" y="408069"/>
            <a:ext cx="6319800" cy="2925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 sz="700" dirty="0">
                <a:solidFill>
                  <a:schemeClr val="dk1"/>
                </a:solidFill>
              </a:rPr>
              <a:t>Department of Information Science, University of North Texas </a:t>
            </a:r>
            <a:r>
              <a:rPr lang="en" sz="700" baseline="30000" dirty="0">
                <a:solidFill>
                  <a:schemeClr val="dk1"/>
                </a:solidFill>
              </a:rPr>
              <a:t>1</a:t>
            </a:r>
            <a:r>
              <a:rPr lang="en" sz="700" dirty="0">
                <a:solidFill>
                  <a:schemeClr val="dk1"/>
                </a:solidFill>
              </a:rPr>
              <a:t>; Department of Computer Science and Engineering, University of North Texas </a:t>
            </a:r>
            <a:r>
              <a:rPr lang="en" sz="700" baseline="30000" dirty="0">
                <a:solidFill>
                  <a:schemeClr val="dk1"/>
                </a:solidFill>
              </a:rPr>
              <a:t>2</a:t>
            </a:r>
            <a:r>
              <a:rPr lang="en" sz="700" dirty="0">
                <a:solidFill>
                  <a:schemeClr val="dk1"/>
                </a:solidFill>
              </a:rPr>
              <a:t> </a:t>
            </a:r>
            <a:endParaRPr dirty="0"/>
          </a:p>
        </p:txBody>
      </p:sp>
      <p:sp>
        <p:nvSpPr>
          <p:cNvPr id="62" name="Google Shape;62;p13"/>
          <p:cNvSpPr txBox="1">
            <a:spLocks noGrp="1"/>
          </p:cNvSpPr>
          <p:nvPr>
            <p:ph type="subTitle" idx="1"/>
          </p:nvPr>
        </p:nvSpPr>
        <p:spPr>
          <a:xfrm>
            <a:off x="74100" y="1645891"/>
            <a:ext cx="2328900"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254"/>
              <a:buNone/>
            </a:pPr>
            <a:r>
              <a:rPr lang="en" sz="600" b="1" dirty="0">
                <a:solidFill>
                  <a:schemeClr val="lt1"/>
                </a:solidFill>
                <a:latin typeface="+mn-lt"/>
                <a:ea typeface="Merriweather"/>
                <a:cs typeface="Merriweather"/>
                <a:sym typeface="Merriweather"/>
              </a:rPr>
              <a:t>Motivation &amp; Background</a:t>
            </a:r>
            <a:endParaRPr sz="600" b="1" dirty="0">
              <a:solidFill>
                <a:schemeClr val="lt1"/>
              </a:solidFill>
              <a:latin typeface="+mn-lt"/>
              <a:ea typeface="Merriweather"/>
              <a:cs typeface="Merriweather"/>
              <a:sym typeface="Merriweather"/>
            </a:endParaRPr>
          </a:p>
        </p:txBody>
      </p:sp>
      <p:sp>
        <p:nvSpPr>
          <p:cNvPr id="63" name="Google Shape;63;p13"/>
          <p:cNvSpPr txBox="1">
            <a:spLocks noGrp="1"/>
          </p:cNvSpPr>
          <p:nvPr>
            <p:ph type="subTitle" idx="1"/>
          </p:nvPr>
        </p:nvSpPr>
        <p:spPr>
          <a:xfrm>
            <a:off x="2533617" y="820546"/>
            <a:ext cx="4010501" cy="222923"/>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Workflow of Model</a:t>
            </a:r>
            <a:endParaRPr sz="600" b="1" dirty="0">
              <a:solidFill>
                <a:schemeClr val="lt1"/>
              </a:solidFill>
              <a:latin typeface="+mn-lt"/>
              <a:ea typeface="Merriweather"/>
              <a:cs typeface="Merriweather"/>
              <a:sym typeface="Merriweather"/>
            </a:endParaRPr>
          </a:p>
        </p:txBody>
      </p:sp>
      <p:sp>
        <p:nvSpPr>
          <p:cNvPr id="64" name="Google Shape;64;p13"/>
          <p:cNvSpPr txBox="1">
            <a:spLocks noGrp="1"/>
          </p:cNvSpPr>
          <p:nvPr>
            <p:ph type="subTitle" idx="1"/>
          </p:nvPr>
        </p:nvSpPr>
        <p:spPr>
          <a:xfrm>
            <a:off x="6673543" y="824305"/>
            <a:ext cx="2286615" cy="239962"/>
          </a:xfrm>
          <a:prstGeom prst="rect">
            <a:avLst/>
          </a:prstGeom>
          <a:solidFill>
            <a:srgbClr val="38761D"/>
          </a:solidFill>
        </p:spPr>
        <p:txBody>
          <a:bodyPr spcFirstLastPara="1" wrap="square" lIns="91425" tIns="91425" rIns="91425" bIns="91425" anchor="ctr" anchorCtr="0">
            <a:noAutofit/>
          </a:bodyPr>
          <a:lstStyle/>
          <a:p>
            <a:pPr marL="0" lvl="0" indent="0"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Conclusion</a:t>
            </a:r>
            <a:endParaRPr sz="600" b="1" dirty="0">
              <a:solidFill>
                <a:schemeClr val="lt1"/>
              </a:solidFill>
              <a:latin typeface="+mn-lt"/>
              <a:ea typeface="Merriweather"/>
              <a:cs typeface="Merriweather"/>
              <a:sym typeface="Merriweather"/>
            </a:endParaRPr>
          </a:p>
        </p:txBody>
      </p:sp>
      <p:sp>
        <p:nvSpPr>
          <p:cNvPr id="65" name="Google Shape;65;p13"/>
          <p:cNvSpPr txBox="1">
            <a:spLocks noGrp="1"/>
          </p:cNvSpPr>
          <p:nvPr>
            <p:ph type="subTitle" idx="1"/>
          </p:nvPr>
        </p:nvSpPr>
        <p:spPr>
          <a:xfrm>
            <a:off x="6668449" y="3082159"/>
            <a:ext cx="2296278"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 sz="600" b="1" dirty="0">
                <a:solidFill>
                  <a:schemeClr val="lt1"/>
                </a:solidFill>
                <a:latin typeface="+mn-lt"/>
                <a:ea typeface="Merriweather"/>
                <a:cs typeface="Merriweather"/>
                <a:sym typeface="Merriweather"/>
              </a:rPr>
              <a:t>References</a:t>
            </a:r>
            <a:endParaRPr sz="600" b="1" dirty="0">
              <a:solidFill>
                <a:schemeClr val="lt1"/>
              </a:solidFill>
              <a:latin typeface="+mn-lt"/>
              <a:ea typeface="Merriweather"/>
              <a:cs typeface="Merriweather"/>
              <a:sym typeface="Merriweather"/>
            </a:endParaRPr>
          </a:p>
        </p:txBody>
      </p:sp>
      <p:sp>
        <p:nvSpPr>
          <p:cNvPr id="66" name="Google Shape;66;p13"/>
          <p:cNvSpPr txBox="1">
            <a:spLocks noGrp="1"/>
          </p:cNvSpPr>
          <p:nvPr>
            <p:ph type="subTitle" idx="1"/>
          </p:nvPr>
        </p:nvSpPr>
        <p:spPr>
          <a:xfrm>
            <a:off x="6668448" y="3981069"/>
            <a:ext cx="2291709"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 sz="600" b="1" dirty="0">
                <a:solidFill>
                  <a:schemeClr val="lt1"/>
                </a:solidFill>
                <a:latin typeface="+mn-lt"/>
                <a:ea typeface="Merriweather"/>
                <a:cs typeface="Merriweather"/>
                <a:sym typeface="Merriweather"/>
              </a:rPr>
              <a:t>Acknowledgment</a:t>
            </a:r>
            <a:endParaRPr sz="600" b="1" dirty="0">
              <a:solidFill>
                <a:schemeClr val="lt1"/>
              </a:solidFill>
              <a:latin typeface="+mn-lt"/>
              <a:ea typeface="Merriweather"/>
              <a:cs typeface="Merriweather"/>
              <a:sym typeface="Merriweather"/>
            </a:endParaRPr>
          </a:p>
        </p:txBody>
      </p:sp>
      <p:sp>
        <p:nvSpPr>
          <p:cNvPr id="67" name="Google Shape;67;p13"/>
          <p:cNvSpPr txBox="1"/>
          <p:nvPr/>
        </p:nvSpPr>
        <p:spPr>
          <a:xfrm>
            <a:off x="6619253" y="4037166"/>
            <a:ext cx="2356402" cy="123723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 sz="600" dirty="0">
                <a:solidFill>
                  <a:schemeClr val="dk1"/>
                </a:solidFill>
                <a:latin typeface="+mn-lt"/>
                <a:ea typeface="Merriweather"/>
                <a:cs typeface="Merriweather"/>
                <a:sym typeface="Merriweather"/>
              </a:rPr>
              <a:t>We express our gratitude to our advisors, Dr. Mark Albert and Dr. Ting Xiao, as well as our student advisor, Ravi Varma, for their invaluable guidance and support throughout our research endeavor. Their feedback and presentations provided us with a wealth of knowledge and greatly enhanced our research experience.</a:t>
            </a:r>
            <a:endParaRPr sz="600" dirty="0">
              <a:solidFill>
                <a:schemeClr val="dk1"/>
              </a:solidFill>
              <a:latin typeface="+mn-lt"/>
              <a:ea typeface="Merriweather"/>
              <a:cs typeface="Merriweather"/>
              <a:sym typeface="Merriweather"/>
            </a:endParaRPr>
          </a:p>
          <a:p>
            <a:pPr marL="0" lvl="0" indent="0" algn="just" rtl="0">
              <a:spcBef>
                <a:spcPts val="1200"/>
              </a:spcBef>
              <a:spcAft>
                <a:spcPts val="0"/>
              </a:spcAft>
              <a:buNone/>
            </a:pPr>
            <a:endParaRPr sz="700" dirty="0">
              <a:solidFill>
                <a:schemeClr val="dk1"/>
              </a:solidFill>
            </a:endParaRPr>
          </a:p>
        </p:txBody>
      </p:sp>
      <p:sp>
        <p:nvSpPr>
          <p:cNvPr id="68" name="Google Shape;68;p13"/>
          <p:cNvSpPr txBox="1"/>
          <p:nvPr/>
        </p:nvSpPr>
        <p:spPr>
          <a:xfrm>
            <a:off x="6603755" y="856283"/>
            <a:ext cx="2411059" cy="1492686"/>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Clr>
                <a:schemeClr val="dk1"/>
              </a:buClr>
              <a:buSzPts val="1100"/>
              <a:buFont typeface="Arial"/>
              <a:buNone/>
            </a:pPr>
            <a:r>
              <a:rPr lang="en" sz="600" dirty="0">
                <a:latin typeface="+mn-lt"/>
                <a:ea typeface="Merriweather"/>
                <a:cs typeface="Merriweather"/>
                <a:sym typeface="Merriweather"/>
              </a:rPr>
              <a:t>Enhanced Applicant Tracking Systems (ATS) are a powerful tool for organizations seeking to improve their recruitment processes. By leveraging advanced algorithms and deep-learning techniques, Enhanced ATS can accurately evaluate job candidates and match them to job descriptions, resulting in better hiring decisions and improved organizational outcomes. Additionally, Enhanced ATS helps to eliminate bias in the recruitment process and ensure that all candidates are evaluated fairly and consistently, which is crucial for creating a more diverse and inclusive workforce. </a:t>
            </a:r>
            <a:endParaRPr sz="600" dirty="0">
              <a:latin typeface="+mn-lt"/>
              <a:ea typeface="Merriweather"/>
              <a:cs typeface="Merriweather"/>
              <a:sym typeface="Merriweather"/>
            </a:endParaRPr>
          </a:p>
          <a:p>
            <a:pPr marL="0" lvl="0" indent="0" algn="l" rtl="0">
              <a:spcBef>
                <a:spcPts val="1200"/>
              </a:spcBef>
              <a:spcAft>
                <a:spcPts val="0"/>
              </a:spcAft>
              <a:buNone/>
            </a:pPr>
            <a:endParaRPr sz="500" dirty="0"/>
          </a:p>
        </p:txBody>
      </p:sp>
      <p:sp>
        <p:nvSpPr>
          <p:cNvPr id="70" name="Google Shape;70;p13"/>
          <p:cNvSpPr txBox="1"/>
          <p:nvPr/>
        </p:nvSpPr>
        <p:spPr>
          <a:xfrm>
            <a:off x="3224250" y="2642925"/>
            <a:ext cx="288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b="1">
              <a:solidFill>
                <a:srgbClr val="FF0000"/>
              </a:solidFill>
            </a:endParaRPr>
          </a:p>
        </p:txBody>
      </p:sp>
      <p:sp>
        <p:nvSpPr>
          <p:cNvPr id="71" name="Google Shape;71;p13"/>
          <p:cNvSpPr txBox="1">
            <a:spLocks noGrp="1"/>
          </p:cNvSpPr>
          <p:nvPr>
            <p:ph type="subTitle" idx="1"/>
          </p:nvPr>
        </p:nvSpPr>
        <p:spPr>
          <a:xfrm>
            <a:off x="74100" y="2959652"/>
            <a:ext cx="2328902"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US" sz="600" b="1" dirty="0">
                <a:solidFill>
                  <a:schemeClr val="lt1"/>
                </a:solidFill>
                <a:latin typeface="+mn-lt"/>
                <a:ea typeface="Merriweather"/>
                <a:cs typeface="Merriweather"/>
                <a:sym typeface="Merriweather"/>
              </a:rPr>
              <a:t>Embeddings</a:t>
            </a:r>
            <a:endParaRPr sz="600" b="1" dirty="0">
              <a:solidFill>
                <a:schemeClr val="lt1"/>
              </a:solidFill>
              <a:latin typeface="+mn-lt"/>
              <a:ea typeface="Merriweather"/>
              <a:cs typeface="Merriweather"/>
              <a:sym typeface="Merriweather"/>
            </a:endParaRPr>
          </a:p>
        </p:txBody>
      </p:sp>
      <p:sp>
        <p:nvSpPr>
          <p:cNvPr id="72" name="Google Shape;72;p13"/>
          <p:cNvSpPr txBox="1">
            <a:spLocks noGrp="1"/>
          </p:cNvSpPr>
          <p:nvPr>
            <p:ph type="subTitle" idx="1"/>
          </p:nvPr>
        </p:nvSpPr>
        <p:spPr>
          <a:xfrm>
            <a:off x="6678112" y="2027710"/>
            <a:ext cx="2286615"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Future Work</a:t>
            </a:r>
            <a:endParaRPr sz="600" b="1" dirty="0">
              <a:solidFill>
                <a:schemeClr val="lt1"/>
              </a:solidFill>
              <a:latin typeface="+mn-lt"/>
              <a:ea typeface="Merriweather"/>
              <a:cs typeface="Merriweather"/>
              <a:sym typeface="Merriweather"/>
            </a:endParaRPr>
          </a:p>
        </p:txBody>
      </p:sp>
      <p:sp>
        <p:nvSpPr>
          <p:cNvPr id="73" name="Google Shape;73;p13"/>
          <p:cNvSpPr txBox="1"/>
          <p:nvPr/>
        </p:nvSpPr>
        <p:spPr>
          <a:xfrm>
            <a:off x="6612768" y="2193748"/>
            <a:ext cx="2411058" cy="92329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600" dirty="0">
                <a:latin typeface="+mn-lt"/>
                <a:ea typeface="Merriweather"/>
                <a:cs typeface="Merriweather"/>
                <a:sym typeface="Merriweather"/>
              </a:rPr>
              <a:t>To enhance our recruitment process, we need open communication and collaboration with recruitment teams to understand the job requirements and qualifications better. Reliable resumes and job descriptions are also essential for attracting highly qualified candidates. We can further improve the process by using advanced technologies like deep learning models, such as embeddings, to streamline recruitment and make better hiring decisions.</a:t>
            </a:r>
            <a:endParaRPr sz="600" dirty="0">
              <a:latin typeface="+mn-lt"/>
              <a:ea typeface="Merriweather"/>
              <a:cs typeface="Merriweather"/>
              <a:sym typeface="Merriweather"/>
            </a:endParaRPr>
          </a:p>
        </p:txBody>
      </p:sp>
      <p:pic>
        <p:nvPicPr>
          <p:cNvPr id="75" name="Google Shape;75;p13"/>
          <p:cNvPicPr preferRelativeResize="0"/>
          <p:nvPr/>
        </p:nvPicPr>
        <p:blipFill rotWithShape="1">
          <a:blip r:embed="rId5">
            <a:alphaModFix/>
          </a:blip>
          <a:srcRect t="6872"/>
          <a:stretch/>
        </p:blipFill>
        <p:spPr>
          <a:xfrm>
            <a:off x="76635" y="3233762"/>
            <a:ext cx="2301611" cy="1604650"/>
          </a:xfrm>
          <a:prstGeom prst="rect">
            <a:avLst/>
          </a:prstGeom>
          <a:noFill/>
          <a:ln>
            <a:noFill/>
          </a:ln>
        </p:spPr>
      </p:pic>
      <p:sp>
        <p:nvSpPr>
          <p:cNvPr id="76" name="Google Shape;76;p13"/>
          <p:cNvSpPr txBox="1"/>
          <p:nvPr/>
        </p:nvSpPr>
        <p:spPr>
          <a:xfrm>
            <a:off x="3865431" y="2737883"/>
            <a:ext cx="1177200" cy="2769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latin typeface="+mn-lt"/>
                <a:ea typeface="Merriweather"/>
                <a:cs typeface="Merriweather"/>
                <a:sym typeface="Merriweather"/>
              </a:rPr>
              <a:t>Fig 1: Workflow of model</a:t>
            </a:r>
            <a:endParaRPr sz="600" dirty="0">
              <a:latin typeface="+mn-lt"/>
              <a:ea typeface="Merriweather"/>
              <a:cs typeface="Merriweather"/>
              <a:sym typeface="Merriweather"/>
            </a:endParaRPr>
          </a:p>
        </p:txBody>
      </p:sp>
      <p:sp>
        <p:nvSpPr>
          <p:cNvPr id="77" name="Google Shape;77;p13"/>
          <p:cNvSpPr txBox="1"/>
          <p:nvPr/>
        </p:nvSpPr>
        <p:spPr>
          <a:xfrm>
            <a:off x="375746" y="4779755"/>
            <a:ext cx="2002500" cy="2769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latin typeface="+mn-lt"/>
                <a:ea typeface="Merriweather"/>
                <a:cs typeface="Merriweather"/>
                <a:sym typeface="Merriweather"/>
              </a:rPr>
              <a:t>Fig 2: Embeddings of Resume and Job Description</a:t>
            </a:r>
            <a:endParaRPr sz="600" dirty="0">
              <a:latin typeface="+mn-lt"/>
              <a:ea typeface="Merriweather"/>
              <a:cs typeface="Merriweather"/>
              <a:sym typeface="Merriweather"/>
            </a:endParaRPr>
          </a:p>
        </p:txBody>
      </p:sp>
      <p:sp>
        <p:nvSpPr>
          <p:cNvPr id="79" name="Google Shape;79;p13"/>
          <p:cNvSpPr txBox="1"/>
          <p:nvPr/>
        </p:nvSpPr>
        <p:spPr>
          <a:xfrm>
            <a:off x="6611788" y="3261214"/>
            <a:ext cx="2248547" cy="485105"/>
          </a:xfrm>
          <a:prstGeom prst="rect">
            <a:avLst/>
          </a:prstGeom>
          <a:noFill/>
          <a:ln>
            <a:noFill/>
          </a:ln>
        </p:spPr>
        <p:txBody>
          <a:bodyPr spcFirstLastPara="1" wrap="square" lIns="91425" tIns="91425" rIns="91425" bIns="91425" anchor="t" anchorCtr="0">
            <a:noAutofit/>
          </a:bodyPr>
          <a:lstStyle/>
          <a:p>
            <a:pPr marL="57150" marR="0" lvl="0" indent="-95250" algn="l" rtl="0">
              <a:spcBef>
                <a:spcPts val="0"/>
              </a:spcBef>
              <a:spcAft>
                <a:spcPts val="0"/>
              </a:spcAft>
              <a:buSzPts val="600"/>
              <a:buChar char="●"/>
            </a:pPr>
            <a:r>
              <a:rPr lang="en" sz="600" dirty="0">
                <a:latin typeface="+mn-lt"/>
              </a:rPr>
              <a:t>Parasurama, P., &amp; Sedoc, J. (2021). Degendering Resumes for Fair Algorithmic Resume Screening. arXiv preprint arXiv:2112.08910.</a:t>
            </a:r>
            <a:endParaRPr sz="600" dirty="0">
              <a:latin typeface="+mn-lt"/>
            </a:endParaRPr>
          </a:p>
          <a:p>
            <a:pPr marL="57150" marR="0" lvl="0" indent="-95250" algn="l" rtl="0">
              <a:spcBef>
                <a:spcPts val="0"/>
              </a:spcBef>
              <a:spcAft>
                <a:spcPts val="0"/>
              </a:spcAft>
              <a:buSzPts val="600"/>
              <a:buChar char="●"/>
            </a:pPr>
            <a:r>
              <a:rPr lang="en" sz="600" dirty="0">
                <a:latin typeface="+mn-lt"/>
              </a:rPr>
              <a:t>Bondielli, A., &amp; Marcelloni, F. (2021). On the use of summarization and transformer architectures for profiling résumés. Expert Systems with Applications, 184, 115521.</a:t>
            </a:r>
            <a:endParaRPr sz="600" dirty="0">
              <a:latin typeface="+mn-lt"/>
            </a:endParaRPr>
          </a:p>
        </p:txBody>
      </p:sp>
      <p:sp>
        <p:nvSpPr>
          <p:cNvPr id="5" name="TextBox 4">
            <a:extLst>
              <a:ext uri="{FF2B5EF4-FFF2-40B4-BE49-F238E27FC236}">
                <a16:creationId xmlns:a16="http://schemas.microsoft.com/office/drawing/2014/main" id="{6AFD49EB-46E7-4B2A-9E2C-6EC7C4D8A370}"/>
              </a:ext>
            </a:extLst>
          </p:cNvPr>
          <p:cNvSpPr txBox="1"/>
          <p:nvPr/>
        </p:nvSpPr>
        <p:spPr>
          <a:xfrm>
            <a:off x="4727" y="995325"/>
            <a:ext cx="2470349" cy="861774"/>
          </a:xfrm>
          <a:prstGeom prst="rect">
            <a:avLst/>
          </a:prstGeom>
          <a:noFill/>
        </p:spPr>
        <p:txBody>
          <a:bodyPr wrap="square" rtlCol="0">
            <a:spAutoFit/>
          </a:bodyPr>
          <a:lstStyle/>
          <a:p>
            <a:pPr algn="just"/>
            <a:r>
              <a:rPr lang="en-US" sz="600" dirty="0">
                <a:solidFill>
                  <a:schemeClr val="dk1"/>
                </a:solidFill>
                <a:latin typeface="+mn-lt"/>
                <a:ea typeface="Merriweather"/>
                <a:cs typeface="Merriweather"/>
                <a:sym typeface="Merriweather"/>
              </a:rPr>
              <a:t>During economic downturns, companies can utilize an extremely efficient technique of analyzing resumes and job descriptions using embeddings. This advanced deep learning approach helps identify the most qualified candidates, reducing the risk of hiring individuals who lack competence. It ensures that only top-notch candidates are selected for crucial positions.</a:t>
            </a:r>
          </a:p>
          <a:p>
            <a:endParaRPr lang="en-US" dirty="0"/>
          </a:p>
        </p:txBody>
      </p:sp>
      <p:sp>
        <p:nvSpPr>
          <p:cNvPr id="6" name="TextBox 5">
            <a:extLst>
              <a:ext uri="{FF2B5EF4-FFF2-40B4-BE49-F238E27FC236}">
                <a16:creationId xmlns:a16="http://schemas.microsoft.com/office/drawing/2014/main" id="{EDA47399-99FF-E61D-F0E4-29EC089EB43A}"/>
              </a:ext>
            </a:extLst>
          </p:cNvPr>
          <p:cNvSpPr txBox="1"/>
          <p:nvPr/>
        </p:nvSpPr>
        <p:spPr>
          <a:xfrm>
            <a:off x="59842" y="1826195"/>
            <a:ext cx="2387526" cy="1200329"/>
          </a:xfrm>
          <a:prstGeom prst="rect">
            <a:avLst/>
          </a:prstGeom>
          <a:noFill/>
        </p:spPr>
        <p:txBody>
          <a:bodyPr wrap="square" rtlCol="0">
            <a:spAutoFit/>
          </a:bodyPr>
          <a:lstStyle/>
          <a:p>
            <a:pPr algn="just"/>
            <a:r>
              <a:rPr lang="en-US" sz="600" dirty="0">
                <a:solidFill>
                  <a:schemeClr val="dk1"/>
                </a:solidFill>
                <a:latin typeface="+mn-lt"/>
                <a:ea typeface="Merriweather"/>
                <a:cs typeface="Merriweather"/>
                <a:sym typeface="Merriweather"/>
              </a:rPr>
              <a:t>We recently conducted a study on crowd outsourcing, examining five job categories, each with ten job descriptions and fifty resumes. We evaluated each job description and resume and compared the results to those generated by a Traditional Applicant Tracking System (ATS). The Traditional ATS was found to be more effective than the crowd outsourcing method. However, we are currently researching the use of advanced deep learning models that incorporate embeddings to further improve the accuracy and efficiency of the Traditional ATS. We aim to enhance the recruitment process, resulting in better hiring decisions and organizational outcomes.</a:t>
            </a:r>
            <a:endParaRPr lang="en-US" sz="600" dirty="0">
              <a:latin typeface="+mn-lt"/>
              <a:ea typeface="Merriweather"/>
              <a:cs typeface="Merriweather"/>
              <a:sym typeface="Merriweather"/>
            </a:endParaRPr>
          </a:p>
          <a:p>
            <a:endParaRPr lang="en-US" sz="600" dirty="0"/>
          </a:p>
        </p:txBody>
      </p:sp>
      <p:pic>
        <p:nvPicPr>
          <p:cNvPr id="8" name="Picture 7" descr="A screenshot of a computer&#10;&#10;Description automatically generated">
            <a:extLst>
              <a:ext uri="{FF2B5EF4-FFF2-40B4-BE49-F238E27FC236}">
                <a16:creationId xmlns:a16="http://schemas.microsoft.com/office/drawing/2014/main" id="{94B5FD60-6A66-1981-33A8-AF9E139A6FB4}"/>
              </a:ext>
            </a:extLst>
          </p:cNvPr>
          <p:cNvPicPr>
            <a:picLocks noChangeAspect="1"/>
          </p:cNvPicPr>
          <p:nvPr/>
        </p:nvPicPr>
        <p:blipFill rotWithShape="1">
          <a:blip r:embed="rId6"/>
          <a:srcRect t="5359"/>
          <a:stretch/>
        </p:blipFill>
        <p:spPr>
          <a:xfrm>
            <a:off x="2475076" y="3211716"/>
            <a:ext cx="3979794" cy="1569588"/>
          </a:xfrm>
          <a:prstGeom prst="rect">
            <a:avLst/>
          </a:prstGeom>
        </p:spPr>
      </p:pic>
      <p:sp>
        <p:nvSpPr>
          <p:cNvPr id="10" name="Google Shape;63;p13">
            <a:extLst>
              <a:ext uri="{FF2B5EF4-FFF2-40B4-BE49-F238E27FC236}">
                <a16:creationId xmlns:a16="http://schemas.microsoft.com/office/drawing/2014/main" id="{CE92DA98-0D03-0ECD-8D32-7C298A94F939}"/>
              </a:ext>
            </a:extLst>
          </p:cNvPr>
          <p:cNvSpPr txBox="1">
            <a:spLocks/>
          </p:cNvSpPr>
          <p:nvPr/>
        </p:nvSpPr>
        <p:spPr>
          <a:xfrm>
            <a:off x="2515538" y="2964473"/>
            <a:ext cx="4010501" cy="222923"/>
          </a:xfrm>
          <a:prstGeom prst="rect">
            <a:avLst/>
          </a:prstGeom>
          <a:solidFill>
            <a:srgbClr val="38761D"/>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nSpc>
                <a:spcPct val="60000"/>
              </a:lnSpc>
              <a:buSzPts val="636"/>
            </a:pPr>
            <a:r>
              <a:rPr lang="en-US" sz="600" b="1" dirty="0">
                <a:solidFill>
                  <a:schemeClr val="lt1"/>
                </a:solidFill>
                <a:latin typeface="+mn-lt"/>
                <a:ea typeface="Merriweather"/>
                <a:cs typeface="Merriweather"/>
                <a:sym typeface="Merriweather"/>
              </a:rPr>
              <a:t>Results</a:t>
            </a:r>
          </a:p>
        </p:txBody>
      </p:sp>
      <p:sp>
        <p:nvSpPr>
          <p:cNvPr id="11" name="TextBox 10">
            <a:extLst>
              <a:ext uri="{FF2B5EF4-FFF2-40B4-BE49-F238E27FC236}">
                <a16:creationId xmlns:a16="http://schemas.microsoft.com/office/drawing/2014/main" id="{33ADA19B-3A6F-A7D0-C632-C9C72CF48C26}"/>
              </a:ext>
            </a:extLst>
          </p:cNvPr>
          <p:cNvSpPr txBox="1"/>
          <p:nvPr/>
        </p:nvSpPr>
        <p:spPr>
          <a:xfrm>
            <a:off x="5866108" y="4262034"/>
            <a:ext cx="45719" cy="307777"/>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45A0665C-8183-77EE-3B17-7051875F7BF8}"/>
              </a:ext>
            </a:extLst>
          </p:cNvPr>
          <p:cNvSpPr txBox="1"/>
          <p:nvPr/>
        </p:nvSpPr>
        <p:spPr>
          <a:xfrm>
            <a:off x="2739732" y="4768325"/>
            <a:ext cx="3938380" cy="184666"/>
          </a:xfrm>
          <a:prstGeom prst="rect">
            <a:avLst/>
          </a:prstGeom>
          <a:noFill/>
        </p:spPr>
        <p:txBody>
          <a:bodyPr wrap="square" rtlCol="0">
            <a:spAutoFit/>
          </a:bodyPr>
          <a:lstStyle/>
          <a:p>
            <a:r>
              <a:rPr lang="en-US" sz="600" dirty="0"/>
              <a:t>Fig 3: Similarity scores extracted in comparison with job descriptions with respective resumes  </a:t>
            </a:r>
          </a:p>
        </p:txBody>
      </p:sp>
      <p:pic>
        <p:nvPicPr>
          <p:cNvPr id="15" name="Picture 14" descr="A diagram of a diagram&#10;&#10;Description automatically generated">
            <a:extLst>
              <a:ext uri="{FF2B5EF4-FFF2-40B4-BE49-F238E27FC236}">
                <a16:creationId xmlns:a16="http://schemas.microsoft.com/office/drawing/2014/main" id="{DBA9794C-8777-CE4C-787F-31DFD6877760}"/>
              </a:ext>
            </a:extLst>
          </p:cNvPr>
          <p:cNvPicPr>
            <a:picLocks noChangeAspect="1"/>
          </p:cNvPicPr>
          <p:nvPr/>
        </p:nvPicPr>
        <p:blipFill>
          <a:blip r:embed="rId7"/>
          <a:stretch>
            <a:fillRect/>
          </a:stretch>
        </p:blipFill>
        <p:spPr>
          <a:xfrm>
            <a:off x="2521724" y="1071219"/>
            <a:ext cx="3986079" cy="177332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708F9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Merriweather</vt:lpstr>
      <vt:lpstr>Arial</vt:lpstr>
      <vt:lpstr>Simple Light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Dronavalli, Sri Chandra</cp:lastModifiedBy>
  <cp:revision>1</cp:revision>
  <dcterms:modified xsi:type="dcterms:W3CDTF">2024-07-29T03:25:59Z</dcterms:modified>
</cp:coreProperties>
</file>