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6" r:id="rId3"/>
  </p:sldMasterIdLst>
  <p:notesMasterIdLst>
    <p:notesMasterId r:id="rId21"/>
  </p:notesMasterIdLst>
  <p:sldIdLst>
    <p:sldId id="345" r:id="rId4"/>
    <p:sldId id="346" r:id="rId5"/>
    <p:sldId id="438" r:id="rId6"/>
    <p:sldId id="448" r:id="rId7"/>
    <p:sldId id="458" r:id="rId8"/>
    <p:sldId id="459" r:id="rId9"/>
    <p:sldId id="450" r:id="rId10"/>
    <p:sldId id="451" r:id="rId11"/>
    <p:sldId id="441" r:id="rId12"/>
    <p:sldId id="452" r:id="rId13"/>
    <p:sldId id="439" r:id="rId14"/>
    <p:sldId id="455" r:id="rId15"/>
    <p:sldId id="453" r:id="rId16"/>
    <p:sldId id="454" r:id="rId17"/>
    <p:sldId id="456" r:id="rId18"/>
    <p:sldId id="442" r:id="rId19"/>
    <p:sldId id="45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4"/>
    <p:restoredTop sz="94909" autoAdjust="0"/>
  </p:normalViewPr>
  <p:slideViewPr>
    <p:cSldViewPr showGuides="1">
      <p:cViewPr varScale="1">
        <p:scale>
          <a:sx n="103" d="100"/>
          <a:sy n="103" d="100"/>
        </p:scale>
        <p:origin x="4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3B785-2EAA-FF41-A4C9-CF537E3302E6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12724-00D6-3B4F-8F3D-52AAF7674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7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2724-00D6-3B4F-8F3D-52AAF7674C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2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2724-00D6-3B4F-8F3D-52AAF7674C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24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2724-00D6-3B4F-8F3D-52AAF7674C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3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2724-00D6-3B4F-8F3D-52AAF7674C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2724-00D6-3B4F-8F3D-52AAF7674C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22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2724-00D6-3B4F-8F3D-52AAF7674C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0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2724-00D6-3B4F-8F3D-52AAF7674C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2724-00D6-3B4F-8F3D-52AAF7674C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4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2724-00D6-3B4F-8F3D-52AAF7674C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2724-00D6-3B4F-8F3D-52AAF7674C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2724-00D6-3B4F-8F3D-52AAF7674C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1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cs typeface="Ebrima" pitchFamily="2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91440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cs typeface="Ebrim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73B2-4BD0-4851-97FA-238A7A34F630}" type="datetimeFigureOut">
              <a:rPr lang="ko-KR" altLang="en-US" smtClean="0"/>
              <a:t>2017. 8. 28.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050" name="Picture 2" descr="E:\My Documents\Downloads\BS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8864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My Documents\Downloads\SNUBI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624" y="6231183"/>
            <a:ext cx="1696752" cy="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261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73B2-4BD0-4851-97FA-238A7A34F630}" type="datetimeFigureOut">
              <a:rPr lang="ko-KR" altLang="en-US" smtClean="0"/>
              <a:t>2017. 8. 28.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73B2-4BD0-4851-97FA-238A7A34F630}" type="datetimeFigureOut">
              <a:rPr lang="ko-KR" altLang="en-US" smtClean="0"/>
              <a:t>2017. 8. 28.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5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585601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6" y="314991"/>
            <a:ext cx="4058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1" y="306860"/>
            <a:ext cx="38783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504266" y="1158269"/>
            <a:ext cx="7686685" cy="514662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28" name="Shape 28"/>
          <p:cNvCxnSpPr/>
          <p:nvPr/>
        </p:nvCxnSpPr>
        <p:spPr>
          <a:xfrm>
            <a:off x="5265651" y="585601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952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58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72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010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32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84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3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jhan\Documents\네이트온 받은 파일\BS01.png"/>
          <p:cNvPicPr>
            <a:picLocks noChangeAspect="1" noChangeArrowheads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1980"/>
          <a:stretch/>
        </p:blipFill>
        <p:spPr bwMode="auto">
          <a:xfrm>
            <a:off x="5562219" y="1124744"/>
            <a:ext cx="3581781" cy="526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6648"/>
            <a:ext cx="9144000" cy="1143000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cs typeface="Ebrima" pitchFamily="2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112568"/>
          </a:xfrm>
        </p:spPr>
        <p:txBody>
          <a:bodyPr>
            <a:normAutofit/>
          </a:bodyPr>
          <a:lstStyle>
            <a:lvl1pPr marL="342900" indent="-342900">
              <a:buClr>
                <a:srgbClr val="003399"/>
              </a:buClr>
              <a:buFont typeface="Wingdings" pitchFamily="2" charset="2"/>
              <a:buChar char="§"/>
              <a:defRPr sz="2800">
                <a:latin typeface="Ebrima" pitchFamily="2" charset="0"/>
                <a:cs typeface="Ebrima" pitchFamily="2" charset="0"/>
              </a:defRPr>
            </a:lvl1pPr>
            <a:lvl2pPr marL="742950" indent="-285750">
              <a:buClr>
                <a:srgbClr val="003399"/>
              </a:buClr>
              <a:buFont typeface="Wingdings" pitchFamily="2" charset="2"/>
              <a:buChar char="§"/>
              <a:defRPr sz="2400">
                <a:latin typeface="Ebrima" pitchFamily="2" charset="0"/>
                <a:cs typeface="Ebrima" pitchFamily="2" charset="0"/>
              </a:defRPr>
            </a:lvl2pPr>
            <a:lvl3pPr marL="1143000" indent="-228600">
              <a:buClr>
                <a:srgbClr val="003399"/>
              </a:buClr>
              <a:buFont typeface="Wingdings" pitchFamily="2" charset="2"/>
              <a:buChar char="§"/>
              <a:defRPr sz="2000">
                <a:latin typeface="Ebrima" pitchFamily="2" charset="0"/>
                <a:cs typeface="Ebrima" pitchFamily="2" charset="0"/>
              </a:defRPr>
            </a:lvl3pPr>
            <a:lvl4pPr marL="1600200" indent="-228600">
              <a:buClr>
                <a:srgbClr val="003399"/>
              </a:buClr>
              <a:buFont typeface="Wingdings" pitchFamily="2" charset="2"/>
              <a:buChar char="§"/>
              <a:defRPr sz="1800">
                <a:latin typeface="Ebrima" pitchFamily="2" charset="0"/>
                <a:cs typeface="Ebrima" pitchFamily="2" charset="0"/>
              </a:defRPr>
            </a:lvl4pPr>
            <a:lvl5pPr marL="2057400" indent="-228600">
              <a:buClr>
                <a:srgbClr val="003399"/>
              </a:buClr>
              <a:buFont typeface="Wingdings" pitchFamily="2" charset="2"/>
              <a:buChar char="§"/>
              <a:defRPr sz="1800">
                <a:latin typeface="Ebrima" pitchFamily="2" charset="0"/>
                <a:cs typeface="Ebrima" pitchFamily="2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73B2-4BD0-4851-97FA-238A7A34F630}" type="datetimeFigureOut">
              <a:rPr lang="ko-KR" altLang="en-US" smtClean="0"/>
              <a:t>2017. 8. 28.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Picture 2" descr="E:\My Documents\Downloads\SNUBI_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624" y="6231183"/>
            <a:ext cx="1696752" cy="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48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27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91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4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1" y="2671852"/>
            <a:ext cx="45236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4" y="4902015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1" y="4524002"/>
            <a:ext cx="566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9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3754566"/>
            <a:ext cx="55914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4" y="3429015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1" y="3051002"/>
            <a:ext cx="566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6" y="2258032"/>
            <a:ext cx="37877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6" y="342900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564916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585601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6" y="314991"/>
            <a:ext cx="4058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1" y="306860"/>
            <a:ext cx="38783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504266" y="1158269"/>
            <a:ext cx="7686685" cy="514662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28" name="Shape 28"/>
          <p:cNvCxnSpPr/>
          <p:nvPr/>
        </p:nvCxnSpPr>
        <p:spPr>
          <a:xfrm>
            <a:off x="5265651" y="585601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385900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23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85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0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73B2-4BD0-4851-97FA-238A7A34F630}" type="datetimeFigureOut">
              <a:rPr lang="ko-KR" altLang="en-US" smtClean="0"/>
              <a:t>2017. 8. 28.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19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704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27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97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489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948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864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969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86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1" y="2671852"/>
            <a:ext cx="45236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4" y="4902015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1" y="4524002"/>
            <a:ext cx="566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3754566"/>
            <a:ext cx="55914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4" y="3429015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1" y="3051002"/>
            <a:ext cx="566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6" y="2258032"/>
            <a:ext cx="37877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6" y="342900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3723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73B2-4BD0-4851-97FA-238A7A34F630}" type="datetimeFigureOut">
              <a:rPr lang="ko-KR" altLang="en-US" smtClean="0"/>
              <a:t>2017. 8. 28.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3041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585601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6" y="314991"/>
            <a:ext cx="4058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1" y="306860"/>
            <a:ext cx="38783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504266" y="1158269"/>
            <a:ext cx="7686685" cy="514662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28" name="Shape 28"/>
          <p:cNvCxnSpPr/>
          <p:nvPr/>
        </p:nvCxnSpPr>
        <p:spPr>
          <a:xfrm>
            <a:off x="5265651" y="585601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7235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73B2-4BD0-4851-97FA-238A7A34F630}" type="datetimeFigureOut">
              <a:rPr lang="ko-KR" altLang="en-US" smtClean="0"/>
              <a:t>2017. 8. 28.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5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73B2-4BD0-4851-97FA-238A7A34F630}" type="datetimeFigureOut">
              <a:rPr lang="ko-KR" altLang="en-US" smtClean="0"/>
              <a:t>2017. 8. 28.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73B2-4BD0-4851-97FA-238A7A34F630}" type="datetimeFigureOut">
              <a:rPr lang="ko-KR" altLang="en-US" smtClean="0"/>
              <a:t>2017. 8. 28.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73B2-4BD0-4851-97FA-238A7A34F630}" type="datetimeFigureOut">
              <a:rPr lang="ko-KR" altLang="en-US" smtClean="0"/>
              <a:t>2017. 8. 28.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16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73B2-4BD0-4851-97FA-238A7A34F630}" type="datetimeFigureOut">
              <a:rPr lang="ko-KR" altLang="en-US" smtClean="0"/>
              <a:t>2017. 8. 28.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7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0.xml"/><Relationship Id="rId15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73B2-4BD0-4851-97FA-238A7A34F630}" type="datetimeFigureOut">
              <a:rPr lang="ko-KR" altLang="en-US" smtClean="0"/>
              <a:t>2017. 8. 28.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0AAB-E546-4627-A42E-C55553887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5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1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BB52-1149-48F5-8ECD-7BD0223542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775-D2C3-4C9E-8305-70ABA66BCE0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6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80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958975"/>
            <a:ext cx="9144000" cy="1470025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Perceptron &amp; ANN with </a:t>
            </a:r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 ’AND’ function</a:t>
            </a:r>
            <a:endParaRPr lang="ko-KR" alt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92696"/>
            <a:ext cx="4657700" cy="5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Perceptron Exercise.</a:t>
            </a:r>
            <a:endParaRPr lang="ko-KR" alt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400" dirty="0" smtClean="0">
                <a:ea typeface="Ebrima" panose="02000000000000000000" pitchFamily="2" charset="0"/>
              </a:rPr>
              <a:t>Change previous code to learn ’OR’ function.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400" dirty="0">
                <a:ea typeface="Ebrima" panose="02000000000000000000" pitchFamily="2" charset="0"/>
              </a:rPr>
              <a:t>Change previous code to learn </a:t>
            </a:r>
            <a:r>
              <a:rPr lang="en-US" altLang="ko-KR" sz="2400" dirty="0" smtClean="0">
                <a:ea typeface="Ebrima" panose="02000000000000000000" pitchFamily="2" charset="0"/>
              </a:rPr>
              <a:t>’XOR</a:t>
            </a:r>
            <a:r>
              <a:rPr lang="en-US" altLang="ko-KR" sz="2400" dirty="0">
                <a:ea typeface="Ebrima" panose="02000000000000000000" pitchFamily="2" charset="0"/>
              </a:rPr>
              <a:t>’ </a:t>
            </a:r>
            <a:r>
              <a:rPr lang="en-US" altLang="ko-KR" sz="2400" dirty="0" smtClean="0">
                <a:ea typeface="Ebrima" panose="02000000000000000000" pitchFamily="2" charset="0"/>
              </a:rPr>
              <a:t>function?</a:t>
            </a:r>
            <a:endParaRPr lang="en-US" altLang="ko-KR" sz="2400" dirty="0">
              <a:ea typeface="Ebrima" panose="02000000000000000000" pitchFamily="2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Perceptron(</a:t>
            </a:r>
            <a:r>
              <a:rPr lang="ko-KR" altLang="en-US" dirty="0" err="1"/>
              <a:t>퍼셉트론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3531" y="1849856"/>
            <a:ext cx="6364706" cy="374783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100" dirty="0">
                <a:solidFill>
                  <a:prstClr val="black"/>
                </a:solidFill>
              </a:rPr>
              <a:t>Then, can perceptron model ‘XOR’ function?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1700" dirty="0">
                <a:solidFill>
                  <a:prstClr val="black"/>
                </a:solidFill>
              </a:rPr>
              <a:t>No, it cannot.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>
                <a:solidFill>
                  <a:prstClr val="black"/>
                </a:solidFill>
              </a:rPr>
              <a:t>To do so, we can separate two classes by drawing a single line on the plot. However, it is not possible.</a:t>
            </a:r>
          </a:p>
          <a:p>
            <a:pPr>
              <a:lnSpc>
                <a:spcPct val="120000"/>
              </a:lnSpc>
            </a:pPr>
            <a:r>
              <a:rPr lang="en-US" altLang="ko-KR" sz="2100" dirty="0">
                <a:solidFill>
                  <a:prstClr val="black"/>
                </a:solidFill>
              </a:rPr>
              <a:t>Perceptron cannot model non linearly separable data!</a:t>
            </a:r>
          </a:p>
          <a:p>
            <a:pPr>
              <a:lnSpc>
                <a:spcPct val="120000"/>
              </a:lnSpc>
            </a:pPr>
            <a:r>
              <a:rPr lang="en-US" altLang="ko-KR" sz="2100" dirty="0">
                <a:solidFill>
                  <a:prstClr val="black"/>
                </a:solidFill>
              </a:rPr>
              <a:t>Multilayer perceptron can represent more complex models.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48237" y="1976186"/>
              <a:ext cx="1754605" cy="1314100"/>
            </p:xfrm>
            <a:graphic>
              <a:graphicData uri="http://schemas.openxmlformats.org/drawingml/2006/table">
                <a:tbl>
                  <a:tblPr firstRow="1" lastCol="1" bandRow="1">
                    <a:tableStyleId>{C083E6E3-FA7D-4D7B-A595-EF9225AFEA82}</a:tableStyleId>
                  </a:tblPr>
                  <a:tblGrid>
                    <a:gridCol w="403058">
                      <a:extLst>
                        <a:ext uri="{9D8B030D-6E8A-4147-A177-3AD203B41FA5}">
                          <a16:colId xmlns:a16="http://schemas.microsoft.com/office/drawing/2014/main" xmlns="" val="3396674632"/>
                        </a:ext>
                      </a:extLst>
                    </a:gridCol>
                    <a:gridCol w="397043">
                      <a:extLst>
                        <a:ext uri="{9D8B030D-6E8A-4147-A177-3AD203B41FA5}">
                          <a16:colId xmlns:a16="http://schemas.microsoft.com/office/drawing/2014/main" xmlns="" val="1913381991"/>
                        </a:ext>
                      </a:extLst>
                    </a:gridCol>
                    <a:gridCol w="954504">
                      <a:extLst>
                        <a:ext uri="{9D8B030D-6E8A-4147-A177-3AD203B41FA5}">
                          <a16:colId xmlns:a16="http://schemas.microsoft.com/office/drawing/2014/main" xmlns="" val="4416032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1" i="0" dirty="0" smtClean="0">
                                    <a:latin typeface="Cambria Math" panose="02040503050406030204" pitchFamily="18" charset="0"/>
                                  </a:rPr>
                                  <m:t>𝐗𝐎𝐑</m:t>
                                </m:r>
                                <m:r>
                                  <a:rPr lang="en-US" altLang="ko-KR" sz="14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744659807"/>
                      </a:ext>
                    </a:extLst>
                  </a:tr>
                  <a:tr h="258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871666463"/>
                      </a:ext>
                    </a:extLst>
                  </a:tr>
                  <a:tr h="258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1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1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594728881"/>
                      </a:ext>
                    </a:extLst>
                  </a:tr>
                  <a:tr h="258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1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1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964537380"/>
                      </a:ext>
                    </a:extLst>
                  </a:tr>
                  <a:tr h="258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1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1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3149926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550610"/>
                  </p:ext>
                </p:extLst>
              </p:nvPr>
            </p:nvGraphicFramePr>
            <p:xfrm>
              <a:off x="9264316" y="1491915"/>
              <a:ext cx="2339472" cy="1828800"/>
            </p:xfrm>
            <a:graphic>
              <a:graphicData uri="http://schemas.openxmlformats.org/drawingml/2006/table">
                <a:tbl>
                  <a:tblPr firstRow="1" lastCol="1" bandRow="1">
                    <a:tableStyleId>{C083E6E3-FA7D-4D7B-A595-EF9225AFEA82}</a:tableStyleId>
                  </a:tblPr>
                  <a:tblGrid>
                    <a:gridCol w="537410">
                      <a:extLst>
                        <a:ext uri="{9D8B030D-6E8A-4147-A177-3AD203B41FA5}">
                          <a16:colId xmlns:a16="http://schemas.microsoft.com/office/drawing/2014/main" val="3396674632"/>
                        </a:ext>
                      </a:extLst>
                    </a:gridCol>
                    <a:gridCol w="529390">
                      <a:extLst>
                        <a:ext uri="{9D8B030D-6E8A-4147-A177-3AD203B41FA5}">
                          <a16:colId xmlns:a16="http://schemas.microsoft.com/office/drawing/2014/main" val="1913381991"/>
                        </a:ext>
                      </a:extLst>
                    </a:gridCol>
                    <a:gridCol w="1272672">
                      <a:extLst>
                        <a:ext uri="{9D8B030D-6E8A-4147-A177-3AD203B41FA5}">
                          <a16:colId xmlns:a16="http://schemas.microsoft.com/office/drawing/2014/main" val="44160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1667" r="-33863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67" r="-23863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84211" t="-1667" r="-478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6598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16664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47288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5373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9262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80" y="3558339"/>
            <a:ext cx="2321719" cy="18288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321780" y="3119186"/>
            <a:ext cx="6858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Multilayer perceptron(MLP)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583531" y="1849856"/>
                <a:ext cx="6364706" cy="1654342"/>
              </a:xfrm>
              <a:prstGeom prst="rect">
                <a:avLst/>
              </a:prstGeom>
            </p:spPr>
            <p:txBody>
              <a:bodyPr vert="horz" lIns="68569" tIns="68569" rIns="68569" bIns="68569" rtlCol="0" anchor="t" anchorCtr="0">
                <a:normAutofit lnSpcReduction="10000"/>
              </a:bodyPr>
              <a:lstStyle>
                <a:lvl1pPr marL="228600" lvl="0" indent="-22860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FFCD00"/>
                  </a:buClr>
                  <a:buSzPct val="100000"/>
                  <a:buFont typeface="Quattrocento Sans"/>
                  <a:buChar char="◉"/>
                  <a:defRPr sz="32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1pPr>
                <a:lvl2pPr marL="685800" lvl="1" indent="-228600" algn="l" defTabSz="914400" rtl="0" eaLnBrk="1" latinLnBrk="1" hangingPunct="1">
                  <a:lnSpc>
                    <a:spcPct val="90000"/>
                  </a:lnSpc>
                  <a:spcBef>
                    <a:spcPts val="64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667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2pPr>
                <a:lvl3pPr marL="1143000" lvl="2" indent="-228600" algn="l" defTabSz="914400" rtl="0" eaLnBrk="1" latinLnBrk="1" hangingPunct="1">
                  <a:lnSpc>
                    <a:spcPct val="90000"/>
                  </a:lnSpc>
                  <a:spcBef>
                    <a:spcPts val="64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667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3pPr>
                <a:lvl4pPr marL="1600200" lvl="3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4pPr>
                <a:lvl5pPr marL="2057400" lvl="4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5pPr>
                <a:lvl6pPr marL="2514600" lvl="5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6pPr>
                <a:lvl7pPr marL="2971800" lvl="6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7pPr>
                <a:lvl8pPr marL="3429000" lvl="7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8pPr>
                <a:lvl9pPr marL="3886200" lvl="8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ko-KR" sz="2100" dirty="0"/>
                  <a:t>Modeling ‘XOR’ function with MLP?</a:t>
                </a:r>
                <a:endParaRPr lang="en-US" altLang="ko-KR" sz="1001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altLang="ko-KR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700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i="1">
                                <a:solidFill>
                                  <a:schemeClr val="accent4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7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7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ko-KR" sz="1700" i="1">
                                <a:solidFill>
                                  <a:schemeClr val="accent4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7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7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ko-KR" sz="1700" i="1">
                            <a:solidFill>
                              <a:schemeClr val="accent5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7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ko-KR" sz="17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7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ko-KR" sz="17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700" dirty="0"/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ko-KR" sz="1700" dirty="0"/>
                  <a:t>: ‘AND’,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1700" dirty="0"/>
                  <a:t>: ‘OR’,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ko-KR" sz="1700" dirty="0"/>
                  <a:t>: ‘NOT’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700" dirty="0"/>
                  <a:t>With two layers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ko-KR" sz="1700" dirty="0"/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31" y="1849856"/>
                <a:ext cx="6364706" cy="1654342"/>
              </a:xfrm>
              <a:prstGeom prst="rect">
                <a:avLst/>
              </a:prstGeom>
              <a:blipFill rotWithShape="0">
                <a:blip r:embed="rId2"/>
                <a:stretch>
                  <a:fillRect l="-1149" t="-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6948237" y="1976186"/>
              <a:ext cx="1754605" cy="1409700"/>
            </p:xfrm>
            <a:graphic>
              <a:graphicData uri="http://schemas.openxmlformats.org/drawingml/2006/table">
                <a:tbl>
                  <a:tblPr firstRow="1" lastCol="1" bandRow="1">
                    <a:tableStyleId>{C083E6E3-FA7D-4D7B-A595-EF9225AFEA82}</a:tableStyleId>
                  </a:tblPr>
                  <a:tblGrid>
                    <a:gridCol w="403058">
                      <a:extLst>
                        <a:ext uri="{9D8B030D-6E8A-4147-A177-3AD203B41FA5}">
                          <a16:colId xmlns:a16="http://schemas.microsoft.com/office/drawing/2014/main" xmlns="" val="3396674632"/>
                        </a:ext>
                      </a:extLst>
                    </a:gridCol>
                    <a:gridCol w="397043">
                      <a:extLst>
                        <a:ext uri="{9D8B030D-6E8A-4147-A177-3AD203B41FA5}">
                          <a16:colId xmlns:a16="http://schemas.microsoft.com/office/drawing/2014/main" xmlns="" val="1913381991"/>
                        </a:ext>
                      </a:extLst>
                    </a:gridCol>
                    <a:gridCol w="954504">
                      <a:extLst>
                        <a:ext uri="{9D8B030D-6E8A-4147-A177-3AD203B41FA5}">
                          <a16:colId xmlns:a16="http://schemas.microsoft.com/office/drawing/2014/main" xmlns="" val="4416032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1" i="0" dirty="0" smtClean="0">
                                    <a:latin typeface="Cambria Math" panose="02040503050406030204" pitchFamily="18" charset="0"/>
                                  </a:rPr>
                                  <m:t>𝐗𝐎𝐑</m:t>
                                </m:r>
                                <m:r>
                                  <a:rPr lang="en-US" altLang="ko-KR" sz="14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7446598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8716664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5947288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9645373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3149926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9264316" y="1491915"/>
              <a:ext cx="2339472" cy="1828800"/>
            </p:xfrm>
            <a:graphic>
              <a:graphicData uri="http://schemas.openxmlformats.org/drawingml/2006/table">
                <a:tbl>
                  <a:tblPr firstRow="1" lastCol="1" bandRow="1">
                    <a:tableStyleId>{C083E6E3-FA7D-4D7B-A595-EF9225AFEA82}</a:tableStyleId>
                  </a:tblPr>
                  <a:tblGrid>
                    <a:gridCol w="537410">
                      <a:extLst>
                        <a:ext uri="{9D8B030D-6E8A-4147-A177-3AD203B41FA5}">
                          <a16:colId xmlns:a16="http://schemas.microsoft.com/office/drawing/2014/main" val="3396674632"/>
                        </a:ext>
                      </a:extLst>
                    </a:gridCol>
                    <a:gridCol w="529390">
                      <a:extLst>
                        <a:ext uri="{9D8B030D-6E8A-4147-A177-3AD203B41FA5}">
                          <a16:colId xmlns:a16="http://schemas.microsoft.com/office/drawing/2014/main" val="1913381991"/>
                        </a:ext>
                      </a:extLst>
                    </a:gridCol>
                    <a:gridCol w="1272672">
                      <a:extLst>
                        <a:ext uri="{9D8B030D-6E8A-4147-A177-3AD203B41FA5}">
                          <a16:colId xmlns:a16="http://schemas.microsoft.com/office/drawing/2014/main" val="44160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667" r="-33863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67" r="-23863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4211" t="-1667" r="-478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6598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16664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47288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5373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9262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타원 5"/>
          <p:cNvSpPr/>
          <p:nvPr/>
        </p:nvSpPr>
        <p:spPr>
          <a:xfrm>
            <a:off x="1381250" y="3726781"/>
            <a:ext cx="499311" cy="487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+1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1381250" y="4382502"/>
                <a:ext cx="499311" cy="487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667" y="4700336"/>
                <a:ext cx="665748" cy="6497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1381250" y="5038222"/>
                <a:ext cx="499311" cy="487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667" y="5574630"/>
                <a:ext cx="665748" cy="6497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2722772" y="3726781"/>
            <a:ext cx="499311" cy="48728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+1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2722772" y="4382502"/>
                <a:ext cx="499311" cy="487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362" y="4700336"/>
                <a:ext cx="665748" cy="64970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2722772" y="5038222"/>
                <a:ext cx="499311" cy="487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35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362" y="5574630"/>
                <a:ext cx="665748" cy="64970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4064293" y="4382502"/>
                <a:ext cx="499311" cy="487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057" y="4700336"/>
                <a:ext cx="665748" cy="6497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6" idx="6"/>
            <a:endCxn id="13" idx="2"/>
          </p:cNvCxnSpPr>
          <p:nvPr/>
        </p:nvCxnSpPr>
        <p:spPr>
          <a:xfrm>
            <a:off x="1880562" y="3970421"/>
            <a:ext cx="842210" cy="65572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6"/>
            <a:endCxn id="13" idx="2"/>
          </p:cNvCxnSpPr>
          <p:nvPr/>
        </p:nvCxnSpPr>
        <p:spPr>
          <a:xfrm>
            <a:off x="1880562" y="4626142"/>
            <a:ext cx="842210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6"/>
            <a:endCxn id="13" idx="2"/>
          </p:cNvCxnSpPr>
          <p:nvPr/>
        </p:nvCxnSpPr>
        <p:spPr>
          <a:xfrm flipV="1">
            <a:off x="1880562" y="4626142"/>
            <a:ext cx="842210" cy="65572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6" idx="6"/>
            <a:endCxn id="15" idx="1"/>
          </p:cNvCxnSpPr>
          <p:nvPr/>
        </p:nvCxnSpPr>
        <p:spPr>
          <a:xfrm>
            <a:off x="1880561" y="3970421"/>
            <a:ext cx="915333" cy="1139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6"/>
            <a:endCxn id="15" idx="1"/>
          </p:cNvCxnSpPr>
          <p:nvPr/>
        </p:nvCxnSpPr>
        <p:spPr>
          <a:xfrm>
            <a:off x="1880561" y="4626142"/>
            <a:ext cx="915333" cy="4834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6"/>
            <a:endCxn id="15" idx="1"/>
          </p:cNvCxnSpPr>
          <p:nvPr/>
        </p:nvCxnSpPr>
        <p:spPr>
          <a:xfrm flipV="1">
            <a:off x="1880561" y="5109583"/>
            <a:ext cx="915333" cy="1722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6"/>
            <a:endCxn id="16" idx="2"/>
          </p:cNvCxnSpPr>
          <p:nvPr/>
        </p:nvCxnSpPr>
        <p:spPr>
          <a:xfrm>
            <a:off x="3222083" y="3970421"/>
            <a:ext cx="842210" cy="6557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3" idx="6"/>
            <a:endCxn id="16" idx="2"/>
          </p:cNvCxnSpPr>
          <p:nvPr/>
        </p:nvCxnSpPr>
        <p:spPr>
          <a:xfrm>
            <a:off x="3222083" y="4626142"/>
            <a:ext cx="842210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5" idx="6"/>
            <a:endCxn id="16" idx="2"/>
          </p:cNvCxnSpPr>
          <p:nvPr/>
        </p:nvCxnSpPr>
        <p:spPr>
          <a:xfrm flipV="1">
            <a:off x="3222083" y="4626142"/>
            <a:ext cx="842210" cy="6557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16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Perceptron Exercise.</a:t>
            </a:r>
            <a:endParaRPr lang="ko-KR" alt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400" dirty="0" smtClean="0">
                <a:ea typeface="Ebrima" panose="02000000000000000000" pitchFamily="2" charset="0"/>
              </a:rPr>
              <a:t>Change </a:t>
            </a:r>
            <a:r>
              <a:rPr lang="en-US" altLang="ko-KR" sz="2400" dirty="0">
                <a:ea typeface="Ebrima" panose="02000000000000000000" pitchFamily="2" charset="0"/>
              </a:rPr>
              <a:t>previous code to learn </a:t>
            </a:r>
            <a:r>
              <a:rPr lang="en-US" altLang="ko-KR" sz="2400" dirty="0" smtClean="0">
                <a:ea typeface="Ebrima" panose="02000000000000000000" pitchFamily="2" charset="0"/>
              </a:rPr>
              <a:t>’XOR</a:t>
            </a:r>
            <a:r>
              <a:rPr lang="en-US" altLang="ko-KR" sz="2400" dirty="0">
                <a:ea typeface="Ebrima" panose="02000000000000000000" pitchFamily="2" charset="0"/>
              </a:rPr>
              <a:t>’ function</a:t>
            </a:r>
            <a:r>
              <a:rPr lang="en-US" altLang="ko-KR" sz="2400" dirty="0" smtClean="0">
                <a:ea typeface="Ebrima" panose="02000000000000000000" pitchFamily="2" charset="0"/>
              </a:rPr>
              <a:t>.</a:t>
            </a:r>
          </a:p>
          <a:p>
            <a:pPr marL="85725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000" dirty="0" smtClean="0">
                <a:ea typeface="Ebrima" panose="02000000000000000000" pitchFamily="2" charset="0"/>
              </a:rPr>
              <a:t>By adding additional layer.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Multiclass-classification</a:t>
            </a:r>
            <a:endParaRPr lang="ko-KR" alt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4896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ko-KR" sz="2400" dirty="0" smtClean="0">
                    <a:ea typeface="Ebrima" panose="02000000000000000000" pitchFamily="2" charset="0"/>
                  </a:rPr>
                  <a:t>Logistic loss -&gt; </a:t>
                </a:r>
                <a:r>
                  <a:rPr lang="en-US" altLang="ko-KR" sz="2400" dirty="0" err="1" smtClean="0">
                    <a:ea typeface="Ebrima" panose="02000000000000000000" pitchFamily="2" charset="0"/>
                  </a:rPr>
                  <a:t>softmax</a:t>
                </a:r>
                <a:r>
                  <a:rPr lang="en-US" altLang="ko-KR" sz="2400" dirty="0" smtClean="0">
                    <a:ea typeface="Ebrima" panose="02000000000000000000" pitchFamily="2" charset="0"/>
                  </a:rPr>
                  <a:t> loss</a:t>
                </a:r>
                <a:endParaRPr lang="en-US" altLang="ko-KR" sz="2000" dirty="0">
                  <a:ea typeface="Ebrima" panose="02000000000000000000" pitchFamily="2" charset="0"/>
                </a:endParaRPr>
              </a:p>
              <a:p>
                <a:pPr lvl="1">
                  <a:lnSpc>
                    <a:spcPct val="140000"/>
                  </a:lnSpc>
                </a:pPr>
                <a:r>
                  <a:rPr lang="en-US" altLang="ko-KR" sz="2000" dirty="0" smtClean="0">
                    <a:ea typeface="Ebrima" panose="02000000000000000000" pitchFamily="2" charset="0"/>
                  </a:rPr>
                  <a:t>Sigmoid (logistic):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charset="0"/>
                            <a:ea typeface="Ebrima" panose="02000000000000000000" pitchFamily="2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charset="0"/>
                            <a:ea typeface="Ebrima" panose="02000000000000000000" pitchFamily="2" charset="0"/>
                          </a:rPr>
                          <m:t>x</m:t>
                        </m:r>
                      </m:e>
                    </m:d>
                    <m:r>
                      <a:rPr lang="en-US" altLang="ko-KR" sz="2000" b="0" i="0" smtClean="0">
                        <a:latin typeface="Cambria Math" charset="0"/>
                        <a:ea typeface="Ebrima" panose="02000000000000000000" pitchFamily="2" charset="0"/>
                      </a:rPr>
                      <m:t>=</m:t>
                    </m:r>
                    <m:f>
                      <m:fPr>
                        <m:ctrlPr>
                          <a:rPr lang="bg-BG" altLang="ko-KR" sz="2000" i="1" smtClean="0">
                            <a:latin typeface="Cambria Math" charset="0"/>
                            <a:ea typeface="Ebrima" panose="02000000000000000000" pitchFamily="2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charset="0"/>
                            <a:ea typeface="Ebrima" panose="02000000000000000000" pitchFamily="2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charset="0"/>
                            <a:ea typeface="Ebrima" panose="02000000000000000000" pitchFamily="2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charset="0"/>
                                <a:ea typeface="Ebrima" panose="02000000000000000000" pitchFamily="2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charset="0"/>
                                <a:ea typeface="Ebrima" panose="02000000000000000000" pitchFamily="2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charset="0"/>
                                <a:ea typeface="Ebrima" panose="02000000000000000000" pitchFamily="2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charset="0"/>
                                <a:ea typeface="Ebrima" panose="02000000000000000000" pitchFamily="2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charset="0"/>
                        <a:ea typeface="Ebrima" panose="02000000000000000000" pitchFamily="2" charset="0"/>
                      </a:rPr>
                      <m:t>=</m:t>
                    </m:r>
                    <m:f>
                      <m:fPr>
                        <m:ctrlPr>
                          <a:rPr lang="bg-BG" altLang="ko-KR" sz="2000" b="0" i="1" smtClean="0">
                            <a:latin typeface="Cambria Math" charset="0"/>
                            <a:ea typeface="Ebrima" panose="02000000000000000000" pitchFamily="2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altLang="ko-KR" sz="2000" b="0" i="1" smtClean="0">
                                <a:latin typeface="Cambria Math" charset="0"/>
                                <a:ea typeface="Ebrima" panose="02000000000000000000" pitchFamily="2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charset="0"/>
                                <a:ea typeface="Ebrima" panose="02000000000000000000" pitchFamily="2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charset="0"/>
                                <a:ea typeface="Ebrima" panose="02000000000000000000" pitchFamily="2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bg-BG" altLang="ko-KR" sz="2000" b="0" i="1" smtClean="0">
                                <a:latin typeface="Cambria Math" charset="0"/>
                                <a:ea typeface="Ebrima" panose="02000000000000000000" pitchFamily="2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charset="0"/>
                                <a:ea typeface="Ebrima" panose="02000000000000000000" pitchFamily="2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charset="0"/>
                                <a:ea typeface="Ebrima" panose="02000000000000000000" pitchFamily="2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charset="0"/>
                            <a:ea typeface="Ebrima" panose="02000000000000000000" pitchFamily="2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ko-KR" sz="2000" dirty="0" smtClean="0">
                  <a:ea typeface="Ebrima" panose="02000000000000000000" pitchFamily="2" charset="0"/>
                </a:endParaRPr>
              </a:p>
              <a:p>
                <a:pPr lvl="1">
                  <a:lnSpc>
                    <a:spcPct val="140000"/>
                  </a:lnSpc>
                </a:pPr>
                <a:r>
                  <a:rPr lang="en-US" altLang="ko-KR" sz="2000" dirty="0" err="1" smtClean="0">
                    <a:ea typeface="Ebrima" panose="02000000000000000000" pitchFamily="2" charset="0"/>
                  </a:rPr>
                  <a:t>Softmax</a:t>
                </a:r>
                <a:r>
                  <a:rPr lang="en-US" altLang="ko-KR" sz="2000" dirty="0" smtClean="0">
                    <a:ea typeface="Ebrima" panose="02000000000000000000" pitchFamily="2" charset="0"/>
                  </a:rPr>
                  <a:t>:</a:t>
                </a:r>
                <a:r>
                  <a:rPr lang="el-GR" altLang="ko-KR" sz="2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  <m:r>
                          <a:rPr lang="en-US" altLang="ko-KR" sz="2000" i="1">
                            <a:latin typeface="Cambria Math" charset="0"/>
                            <a:ea typeface="Ebrima" panose="02000000000000000000" pitchFamily="2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Χ</m:t>
                        </m:r>
                        <m:r>
                          <a:rPr lang="en-US" altLang="ko-KR" sz="2000" i="1">
                            <a:latin typeface="Cambria Math" charset="0"/>
                            <a:ea typeface="Ebrima" panose="02000000000000000000" pitchFamily="2" charset="0"/>
                          </a:rPr>
                          <m:t>)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altLang="ko-KR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bg-BG" altLang="ko-KR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bg-BG" altLang="ko-KR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2000" dirty="0" smtClean="0">
                  <a:ea typeface="Ebrima" panose="02000000000000000000" pitchFamily="2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ko-KR" sz="2400" dirty="0" smtClean="0">
                    <a:ea typeface="Ebrima" panose="02000000000000000000" pitchFamily="2" charset="0"/>
                  </a:rPr>
                  <a:t>Cross entropy</a:t>
                </a:r>
                <a:endParaRPr lang="en-US" altLang="ko-KR" sz="2000" dirty="0">
                  <a:ea typeface="Ebrima" panose="02000000000000000000" pitchFamily="2" charset="0"/>
                </a:endParaRPr>
              </a:p>
              <a:p>
                <a:pPr lvl="1">
                  <a:lnSpc>
                    <a:spcPct val="140000"/>
                  </a:lnSpc>
                </a:pPr>
                <a:endParaRPr lang="en-US" altLang="ko-KR" sz="2000" dirty="0" smtClean="0">
                  <a:ea typeface="Ebrima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4896544"/>
              </a:xfrm>
              <a:blipFill rotWithShape="0">
                <a:blip r:embed="rId3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620688"/>
            <a:ext cx="2862312" cy="19800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4077072"/>
            <a:ext cx="5880100" cy="457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653136"/>
            <a:ext cx="3670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 for real data</a:t>
            </a:r>
            <a:endParaRPr lang="ko-KR" alt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89654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dirty="0" smtClean="0">
                <a:ea typeface="Ebrima" panose="02000000000000000000" pitchFamily="2" charset="0"/>
              </a:rPr>
              <a:t>Iris data from </a:t>
            </a:r>
            <a:r>
              <a:rPr lang="en-US" altLang="ko-KR" sz="2400" dirty="0" err="1" smtClean="0">
                <a:ea typeface="Ebrima" panose="02000000000000000000" pitchFamily="2" charset="0"/>
              </a:rPr>
              <a:t>sklearn.dataset</a:t>
            </a:r>
            <a:endParaRPr lang="en-US" altLang="ko-KR" sz="2000" dirty="0">
              <a:ea typeface="Ebrima" panose="02000000000000000000" pitchFamily="2" charset="0"/>
            </a:endParaRPr>
          </a:p>
          <a:p>
            <a:pPr lvl="1">
              <a:lnSpc>
                <a:spcPct val="140000"/>
              </a:lnSpc>
            </a:pPr>
            <a:r>
              <a:rPr lang="en-US" altLang="ko-KR" sz="2000" dirty="0" smtClean="0">
                <a:ea typeface="Ebrima" panose="02000000000000000000" pitchFamily="2" charset="0"/>
              </a:rPr>
              <a:t>Multiclass-classification problem.</a:t>
            </a:r>
          </a:p>
          <a:p>
            <a:pPr lvl="1">
              <a:lnSpc>
                <a:spcPct val="140000"/>
              </a:lnSpc>
            </a:pPr>
            <a:r>
              <a:rPr lang="en-US" altLang="ko-KR" sz="2000" dirty="0" smtClean="0">
                <a:ea typeface="Ebrima" panose="02000000000000000000" pitchFamily="2" charset="0"/>
              </a:rPr>
              <a:t>3 classes.</a:t>
            </a:r>
          </a:p>
          <a:p>
            <a:pPr lvl="1">
              <a:lnSpc>
                <a:spcPct val="140000"/>
              </a:lnSpc>
            </a:pPr>
            <a:r>
              <a:rPr lang="en-US" altLang="ko-KR" sz="2000" dirty="0" smtClean="0">
                <a:ea typeface="Ebrima" panose="02000000000000000000" pitchFamily="2" charset="0"/>
              </a:rPr>
              <a:t>4 features.</a:t>
            </a:r>
          </a:p>
          <a:p>
            <a:pPr lvl="1">
              <a:lnSpc>
                <a:spcPct val="140000"/>
              </a:lnSpc>
            </a:pPr>
            <a:r>
              <a:rPr lang="en-US" altLang="ko-KR" sz="2000" dirty="0" smtClean="0">
                <a:ea typeface="Ebrima" panose="02000000000000000000" pitchFamily="2" charset="0"/>
              </a:rPr>
              <a:t>150 samples.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 Exercise.</a:t>
            </a:r>
            <a:endParaRPr lang="ko-KR" alt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400" dirty="0" smtClean="0">
                <a:ea typeface="Ebrima" panose="02000000000000000000" pitchFamily="2" charset="0"/>
              </a:rPr>
              <a:t>Build new model.</a:t>
            </a:r>
          </a:p>
          <a:p>
            <a:pPr marL="85725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000" dirty="0" smtClean="0">
                <a:ea typeface="Ebrima" panose="02000000000000000000" pitchFamily="2" charset="0"/>
              </a:rPr>
              <a:t>Consists of four hidden layers.</a:t>
            </a:r>
          </a:p>
          <a:p>
            <a:pPr marL="85725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000" dirty="0" smtClean="0">
                <a:ea typeface="Ebrima" panose="02000000000000000000" pitchFamily="2" charset="0"/>
              </a:rPr>
              <a:t>Each layer consists of (10, 20, 10, 20) units with biases.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400" dirty="0" smtClean="0">
                <a:ea typeface="Ebrima" panose="02000000000000000000" pitchFamily="2" charset="0"/>
              </a:rPr>
              <a:t>Does accuracy increase or decrease?</a:t>
            </a:r>
          </a:p>
          <a:p>
            <a:pPr marL="85725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000" dirty="0" smtClean="0">
                <a:ea typeface="Ebrima" panose="02000000000000000000" pitchFamily="2" charset="0"/>
              </a:rPr>
              <a:t>Explain why.</a:t>
            </a:r>
            <a:endParaRPr lang="en-US" altLang="ko-KR" sz="2000" dirty="0">
              <a:ea typeface="Ebrima" panose="02000000000000000000" pitchFamily="2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ea typeface="Ebrima" panose="02000000000000000000" pitchFamily="2" charset="0"/>
              </a:rPr>
              <a:t>Tensorflow</a:t>
            </a:r>
            <a:r>
              <a:rPr lang="en-US" altLang="ko-KR" dirty="0" smtClean="0">
                <a:ea typeface="Ebrima" panose="02000000000000000000" pitchFamily="2" charset="0"/>
              </a:rPr>
              <a:t>.</a:t>
            </a:r>
          </a:p>
          <a:p>
            <a:pPr lvl="1"/>
            <a:r>
              <a:rPr lang="en-US" altLang="ko-KR" dirty="0" smtClean="0">
                <a:ea typeface="Ebrima" panose="02000000000000000000" pitchFamily="2" charset="0"/>
              </a:rPr>
              <a:t>Overview.</a:t>
            </a:r>
          </a:p>
          <a:p>
            <a:r>
              <a:rPr lang="en-US" altLang="ko-KR" dirty="0" smtClean="0">
                <a:ea typeface="Ebrima" panose="02000000000000000000" pitchFamily="2" charset="0"/>
              </a:rPr>
              <a:t>Perceptron with </a:t>
            </a:r>
            <a:r>
              <a:rPr lang="en-US" altLang="ko-KR" dirty="0" err="1" smtClean="0">
                <a:ea typeface="Ebrima" panose="02000000000000000000" pitchFamily="2" charset="0"/>
              </a:rPr>
              <a:t>tensorflow</a:t>
            </a:r>
            <a:r>
              <a:rPr lang="en-US" altLang="ko-KR" dirty="0" smtClean="0">
                <a:ea typeface="Ebrima" panose="02000000000000000000" pitchFamily="2" charset="0"/>
              </a:rPr>
              <a:t>.</a:t>
            </a:r>
          </a:p>
          <a:p>
            <a:pPr lvl="1"/>
            <a:r>
              <a:rPr lang="en-US" altLang="ko-KR" dirty="0" smtClean="0">
                <a:ea typeface="Ebrima" panose="02000000000000000000" pitchFamily="2" charset="0"/>
              </a:rPr>
              <a:t>Implement ‘AND’ function</a:t>
            </a:r>
          </a:p>
          <a:p>
            <a:pPr lvl="2"/>
            <a:r>
              <a:rPr lang="en-US" altLang="ko-KR" dirty="0">
                <a:ea typeface="Ebrima" panose="02000000000000000000" pitchFamily="2" charset="0"/>
              </a:rPr>
              <a:t>With single layer perceptron</a:t>
            </a:r>
            <a:r>
              <a:rPr lang="en-US" altLang="ko-KR" dirty="0" smtClean="0">
                <a:ea typeface="Ebrima" panose="02000000000000000000" pitchFamily="2" charset="0"/>
              </a:rPr>
              <a:t>.</a:t>
            </a:r>
          </a:p>
          <a:p>
            <a:pPr lvl="1"/>
            <a:r>
              <a:rPr lang="en-US" altLang="ko-KR" dirty="0" smtClean="0">
                <a:ea typeface="Ebrima" panose="02000000000000000000" pitchFamily="2" charset="0"/>
              </a:rPr>
              <a:t>Implement ‘XOR’ function</a:t>
            </a:r>
          </a:p>
          <a:p>
            <a:pPr lvl="2"/>
            <a:r>
              <a:rPr lang="en-US" altLang="ko-KR" dirty="0" smtClean="0">
                <a:ea typeface="Ebrima" panose="02000000000000000000" pitchFamily="2" charset="0"/>
              </a:rPr>
              <a:t>With multi layer perceptron.</a:t>
            </a:r>
          </a:p>
          <a:p>
            <a:pPr lvl="1"/>
            <a:r>
              <a:rPr lang="en-US" altLang="ko-KR" dirty="0" smtClean="0">
                <a:ea typeface="Ebrima" panose="02000000000000000000" pitchFamily="2" charset="0"/>
              </a:rPr>
              <a:t>Implement custom neural network.</a:t>
            </a:r>
          </a:p>
          <a:p>
            <a:pPr lvl="1"/>
            <a:endParaRPr lang="en-US" altLang="ko-KR" dirty="0" smtClean="0">
              <a:ea typeface="Ebrima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3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endParaRPr lang="ko-KR" alt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dirty="0" smtClean="0">
                <a:ea typeface="Ebrima" panose="02000000000000000000" pitchFamily="2" charset="0"/>
              </a:rPr>
              <a:t>Tensor</a:t>
            </a:r>
          </a:p>
          <a:p>
            <a:pPr lvl="1">
              <a:lnSpc>
                <a:spcPct val="140000"/>
              </a:lnSpc>
            </a:pPr>
            <a:r>
              <a:rPr lang="en-US" altLang="ko-KR" dirty="0" smtClean="0">
                <a:ea typeface="Ebrima" panose="02000000000000000000" pitchFamily="2" charset="0"/>
              </a:rPr>
              <a:t>N-dimensional array.</a:t>
            </a:r>
          </a:p>
          <a:p>
            <a:pPr lvl="2">
              <a:lnSpc>
                <a:spcPct val="140000"/>
              </a:lnSpc>
            </a:pPr>
            <a:r>
              <a:rPr lang="en-US" altLang="ko-KR" sz="1800" dirty="0" smtClean="0">
                <a:ea typeface="Ebrima" panose="02000000000000000000" pitchFamily="2" charset="0"/>
              </a:rPr>
              <a:t>Like </a:t>
            </a:r>
            <a:r>
              <a:rPr lang="en-US" altLang="ko-KR" sz="1800" i="1" dirty="0" err="1" smtClean="0">
                <a:ea typeface="Ebrima" panose="02000000000000000000" pitchFamily="2" charset="0"/>
              </a:rPr>
              <a:t>np.array</a:t>
            </a:r>
            <a:endParaRPr lang="en-US" altLang="ko-KR" sz="1800" i="1" dirty="0" smtClean="0">
              <a:ea typeface="Ebrima" panose="02000000000000000000" pitchFamily="2" charset="0"/>
            </a:endParaRPr>
          </a:p>
          <a:p>
            <a:pPr>
              <a:lnSpc>
                <a:spcPct val="140000"/>
              </a:lnSpc>
            </a:pPr>
            <a:r>
              <a:rPr lang="en-US" altLang="ko-KR" dirty="0" err="1" smtClean="0">
                <a:ea typeface="Ebrima" panose="02000000000000000000" pitchFamily="2" charset="0"/>
              </a:rPr>
              <a:t>Tensorflow</a:t>
            </a:r>
            <a:endParaRPr lang="en-US" altLang="ko-KR" dirty="0" smtClean="0">
              <a:ea typeface="Ebrima" panose="02000000000000000000" pitchFamily="2" charset="0"/>
            </a:endParaRPr>
          </a:p>
          <a:p>
            <a:pPr lvl="1">
              <a:lnSpc>
                <a:spcPct val="140000"/>
              </a:lnSpc>
            </a:pPr>
            <a:r>
              <a:rPr lang="en-US" altLang="ko-KR" dirty="0" smtClean="0">
                <a:ea typeface="Ebrima" panose="02000000000000000000" pitchFamily="2" charset="0"/>
              </a:rPr>
              <a:t>Library for machine learning.</a:t>
            </a:r>
          </a:p>
          <a:p>
            <a:pPr lvl="2">
              <a:lnSpc>
                <a:spcPct val="140000"/>
              </a:lnSpc>
            </a:pPr>
            <a:r>
              <a:rPr lang="en-US" altLang="ko-KR" dirty="0" smtClean="0">
                <a:ea typeface="Ebrima" panose="02000000000000000000" pitchFamily="2" charset="0"/>
              </a:rPr>
              <a:t>From the </a:t>
            </a:r>
            <a:r>
              <a:rPr lang="en-US" altLang="ko-KR" dirty="0" err="1" smtClean="0">
                <a:ea typeface="Ebrima" panose="02000000000000000000" pitchFamily="2" charset="0"/>
              </a:rPr>
              <a:t>definion</a:t>
            </a:r>
            <a:r>
              <a:rPr lang="en-US" altLang="ko-KR" dirty="0" smtClean="0">
                <a:ea typeface="Ebrima" panose="02000000000000000000" pitchFamily="2" charset="0"/>
              </a:rPr>
              <a:t> of flow of tensors (data), </a:t>
            </a:r>
            <a:r>
              <a:rPr lang="en-US" altLang="ko-KR" dirty="0" err="1" smtClean="0">
                <a:ea typeface="Ebrima" panose="02000000000000000000" pitchFamily="2" charset="0"/>
              </a:rPr>
              <a:t>tensorflow</a:t>
            </a:r>
            <a:r>
              <a:rPr lang="en-US" altLang="ko-KR" dirty="0" smtClean="0">
                <a:ea typeface="Ebrima" panose="02000000000000000000" pitchFamily="2" charset="0"/>
              </a:rPr>
              <a:t> can </a:t>
            </a:r>
            <a:r>
              <a:rPr lang="en-US" altLang="ko-KR" dirty="0" err="1" smtClean="0">
                <a:ea typeface="Ebrima" panose="02000000000000000000" pitchFamily="2" charset="0"/>
              </a:rPr>
              <a:t>calcuate</a:t>
            </a:r>
            <a:r>
              <a:rPr lang="en-US" altLang="ko-KR" dirty="0" smtClean="0">
                <a:ea typeface="Ebrima" panose="02000000000000000000" pitchFamily="2" charset="0"/>
              </a:rPr>
              <a:t> gradients of parameters automatically.</a:t>
            </a:r>
          </a:p>
          <a:p>
            <a:pPr lvl="1">
              <a:lnSpc>
                <a:spcPct val="140000"/>
              </a:lnSpc>
            </a:pPr>
            <a:r>
              <a:rPr lang="en-US" altLang="ko-KR" dirty="0" smtClean="0">
                <a:ea typeface="Ebrima" panose="02000000000000000000" pitchFamily="2" charset="0"/>
              </a:rPr>
              <a:t>There are similar libraries such as </a:t>
            </a:r>
            <a:r>
              <a:rPr lang="en-US" altLang="ko-KR" dirty="0" err="1" smtClean="0">
                <a:ea typeface="Ebrima" panose="02000000000000000000" pitchFamily="2" charset="0"/>
              </a:rPr>
              <a:t>Caffe</a:t>
            </a:r>
            <a:r>
              <a:rPr lang="en-US" altLang="ko-KR" dirty="0" smtClean="0">
                <a:ea typeface="Ebrima" panose="02000000000000000000" pitchFamily="2" charset="0"/>
              </a:rPr>
              <a:t>, Torch, </a:t>
            </a:r>
            <a:r>
              <a:rPr lang="is-IS" altLang="ko-KR" dirty="0" smtClean="0">
                <a:ea typeface="Ebrima" panose="02000000000000000000" pitchFamily="2" charset="0"/>
              </a:rPr>
              <a:t>…</a:t>
            </a:r>
            <a:endParaRPr lang="en-US" altLang="ko-KR" dirty="0" smtClean="0">
              <a:ea typeface="Ebrima" panose="02000000000000000000" pitchFamily="2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endParaRPr lang="ko-KR" alt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ea typeface="Ebrima" panose="02000000000000000000" pitchFamily="2" charset="0"/>
              </a:rPr>
              <a:t>Tensor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ea typeface="Ebrima" panose="02000000000000000000" pitchFamily="2" charset="0"/>
              </a:rPr>
              <a:t>Variable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ea typeface="Ebrima" panose="02000000000000000000" pitchFamily="2" charset="0"/>
              </a:rPr>
              <a:t>Mutable tensor.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>
                <a:ea typeface="Ebrima" panose="02000000000000000000" pitchFamily="2" charset="0"/>
              </a:rPr>
              <a:t>For example, weight.</a:t>
            </a:r>
          </a:p>
          <a:p>
            <a:pPr lvl="1">
              <a:lnSpc>
                <a:spcPct val="130000"/>
              </a:lnSpc>
            </a:pPr>
            <a:r>
              <a:rPr lang="en-US" altLang="ko-KR" sz="2200" dirty="0" smtClean="0">
                <a:ea typeface="Ebrima" panose="02000000000000000000" pitchFamily="2" charset="0"/>
              </a:rPr>
              <a:t>Non-Variable</a:t>
            </a:r>
          </a:p>
          <a:p>
            <a:pPr lvl="2">
              <a:lnSpc>
                <a:spcPct val="130000"/>
              </a:lnSpc>
            </a:pPr>
            <a:r>
              <a:rPr lang="en-US" altLang="ko-KR" sz="1800" dirty="0" smtClean="0">
                <a:ea typeface="Ebrima" panose="02000000000000000000" pitchFamily="2" charset="0"/>
              </a:rPr>
              <a:t>Immutable tensor.</a:t>
            </a:r>
          </a:p>
          <a:p>
            <a:pPr lvl="2">
              <a:lnSpc>
                <a:spcPct val="130000"/>
              </a:lnSpc>
            </a:pPr>
            <a:r>
              <a:rPr lang="en-US" altLang="ko-KR" sz="1800" dirty="0" smtClean="0">
                <a:ea typeface="Ebrima" panose="02000000000000000000" pitchFamily="2" charset="0"/>
              </a:rPr>
              <a:t>For example, constant.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>
                <a:ea typeface="Ebrima" panose="02000000000000000000" pitchFamily="2" charset="0"/>
              </a:rPr>
              <a:t>Dataflow graph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ea typeface="Ebrima" panose="02000000000000000000" pitchFamily="2" charset="0"/>
              </a:rPr>
              <a:t>Parallelism, Distributed execution, Portability, </a:t>
            </a:r>
            <a:r>
              <a:rPr lang="is-IS" altLang="ko-KR" dirty="0" smtClean="0">
                <a:ea typeface="Ebrima" panose="02000000000000000000" pitchFamily="2" charset="0"/>
              </a:rPr>
              <a:t>…</a:t>
            </a:r>
            <a:endParaRPr lang="en-US" altLang="ko-KR" dirty="0" smtClean="0">
              <a:ea typeface="Ebrima" panose="02000000000000000000" pitchFamily="2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exercise</a:t>
            </a:r>
            <a:endParaRPr lang="ko-KR" alt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ea typeface="Ebrima" panose="02000000000000000000" pitchFamily="2" charset="0"/>
              </a:rPr>
              <a:t>Remind ‘Least Squares’.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>
                <a:ea typeface="Ebrima" panose="02000000000000000000" pitchFamily="2" charset="0"/>
              </a:rPr>
              <a:t>Let’s implement least squares with </a:t>
            </a:r>
            <a:r>
              <a:rPr lang="en-US" altLang="ko-KR" dirty="0" err="1" smtClean="0">
                <a:ea typeface="Ebrima" panose="02000000000000000000" pitchFamily="2" charset="0"/>
              </a:rPr>
              <a:t>tensorflow</a:t>
            </a:r>
            <a:r>
              <a:rPr lang="en-US" altLang="ko-KR" smtClean="0">
                <a:ea typeface="Ebrima" panose="02000000000000000000" pitchFamily="2" charset="0"/>
              </a:rPr>
              <a:t>.</a:t>
            </a:r>
            <a:endParaRPr lang="en-US" altLang="ko-KR" dirty="0" smtClean="0">
              <a:ea typeface="Ebrima" panose="02000000000000000000" pitchFamily="2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Least Squares Estimation (Linear Regression)</a:t>
            </a:r>
            <a:endParaRPr lang="ko-KR" alt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23" y="764704"/>
            <a:ext cx="3781787" cy="51845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764704"/>
            <a:ext cx="4605211" cy="28803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7" y="3710505"/>
            <a:ext cx="3819488" cy="28369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39952" y="692696"/>
            <a:ext cx="482453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5157192"/>
            <a:ext cx="4104456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9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Perceptron(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583532" y="1849856"/>
                <a:ext cx="3976437" cy="3747836"/>
              </a:xfrm>
              <a:prstGeom prst="rect">
                <a:avLst/>
              </a:prstGeom>
            </p:spPr>
            <p:txBody>
              <a:bodyPr vert="horz" lIns="68569" tIns="68569" rIns="68569" bIns="68569" rtlCol="0" anchor="t" anchorCtr="0">
                <a:normAutofit/>
              </a:bodyPr>
              <a:lstStyle>
                <a:lvl1pPr marL="228600" lvl="0" indent="-22860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FFCD00"/>
                  </a:buClr>
                  <a:buSzPct val="100000"/>
                  <a:buFont typeface="Quattrocento Sans"/>
                  <a:buChar char="◉"/>
                  <a:defRPr sz="32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1pPr>
                <a:lvl2pPr marL="685800" lvl="1" indent="-228600" algn="l" defTabSz="914400" rtl="0" eaLnBrk="1" latinLnBrk="1" hangingPunct="1">
                  <a:lnSpc>
                    <a:spcPct val="90000"/>
                  </a:lnSpc>
                  <a:spcBef>
                    <a:spcPts val="64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667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2pPr>
                <a:lvl3pPr marL="1143000" lvl="2" indent="-228600" algn="l" defTabSz="914400" rtl="0" eaLnBrk="1" latinLnBrk="1" hangingPunct="1">
                  <a:lnSpc>
                    <a:spcPct val="90000"/>
                  </a:lnSpc>
                  <a:spcBef>
                    <a:spcPts val="64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667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3pPr>
                <a:lvl4pPr marL="1600200" lvl="3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4pPr>
                <a:lvl5pPr marL="2057400" lvl="4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5pPr>
                <a:lvl6pPr marL="2514600" lvl="5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6pPr>
                <a:lvl7pPr marL="2971800" lvl="6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7pPr>
                <a:lvl8pPr marL="3429000" lvl="7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8pPr>
                <a:lvl9pPr marL="3886200" lvl="8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ko-KR" sz="2100" dirty="0"/>
                  <a:t>Simplest form of artificial neuron.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2100" dirty="0"/>
                  <a:t>Linear classification algorithm.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2100" dirty="0"/>
                  <a:t>Formulation.</a:t>
                </a:r>
              </a:p>
              <a:p>
                <a:pPr lvl="1">
                  <a:lnSpc>
                    <a:spcPct val="124000"/>
                  </a:lnSpc>
                </a:pPr>
                <a:r>
                  <a:rPr lang="en-US" altLang="ko-KR" sz="1400" dirty="0"/>
                  <a:t>Data: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={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ko-KR" sz="1400" dirty="0"/>
              </a:p>
              <a:p>
                <a:pPr lvl="1">
                  <a:lnSpc>
                    <a:spcPct val="124000"/>
                  </a:lnSpc>
                </a:pPr>
                <a:r>
                  <a:rPr lang="en-US" altLang="ko-KR" sz="1400" dirty="0"/>
                  <a:t>Input features: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124000"/>
                  </a:lnSpc>
                </a:pPr>
                <a:r>
                  <a:rPr lang="en-US" altLang="ko-KR" sz="1400" dirty="0"/>
                  <a:t>Output: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∈{−1, 1}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124000"/>
                  </a:lnSpc>
                </a:pPr>
                <a:r>
                  <a:rPr lang="en-US" altLang="ko-KR" sz="1400" dirty="0"/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400" dirty="0"/>
                  <a:t/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400" dirty="0"/>
              </a:p>
              <a:p>
                <a:pPr lvl="1">
                  <a:lnSpc>
                    <a:spcPct val="120000"/>
                  </a:lnSpc>
                </a:pPr>
                <a:endParaRPr lang="en-US" altLang="ko-KR" sz="1700" dirty="0"/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32" y="1849856"/>
                <a:ext cx="3976437" cy="3747836"/>
              </a:xfrm>
              <a:prstGeom prst="rect">
                <a:avLst/>
              </a:prstGeom>
              <a:blipFill rotWithShape="0">
                <a:blip r:embed="rId2"/>
                <a:stretch>
                  <a:fillRect l="-1840" r="-3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50" y="979519"/>
            <a:ext cx="3132690" cy="1939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50" y="3027263"/>
            <a:ext cx="3514725" cy="26360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87979" y="3101140"/>
            <a:ext cx="1937084" cy="354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>
            <a:off x="2843808" y="3278606"/>
            <a:ext cx="3244171" cy="1230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03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Perceptron(</a:t>
            </a:r>
            <a:r>
              <a:rPr lang="ko-KR" altLang="en-US" dirty="0" err="1"/>
              <a:t>퍼셉트론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583531" y="1849856"/>
                <a:ext cx="6364706" cy="3747836"/>
              </a:xfrm>
              <a:prstGeom prst="rect">
                <a:avLst/>
              </a:prstGeom>
            </p:spPr>
            <p:txBody>
              <a:bodyPr vert="horz" lIns="68569" tIns="68569" rIns="68569" bIns="68569" rtlCol="0" anchor="t" anchorCtr="0">
                <a:normAutofit fontScale="77500" lnSpcReduction="20000"/>
              </a:bodyPr>
              <a:lstStyle>
                <a:lvl1pPr marL="228600" lvl="0" indent="-22860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FFCD00"/>
                  </a:buClr>
                  <a:buSzPct val="100000"/>
                  <a:buFont typeface="Quattrocento Sans"/>
                  <a:buChar char="◉"/>
                  <a:defRPr sz="32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1pPr>
                <a:lvl2pPr marL="685800" lvl="1" indent="-228600" algn="l" defTabSz="914400" rtl="0" eaLnBrk="1" latinLnBrk="1" hangingPunct="1">
                  <a:lnSpc>
                    <a:spcPct val="90000"/>
                  </a:lnSpc>
                  <a:spcBef>
                    <a:spcPts val="64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667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2pPr>
                <a:lvl3pPr marL="1143000" lvl="2" indent="-228600" algn="l" defTabSz="914400" rtl="0" eaLnBrk="1" latinLnBrk="1" hangingPunct="1">
                  <a:lnSpc>
                    <a:spcPct val="90000"/>
                  </a:lnSpc>
                  <a:spcBef>
                    <a:spcPts val="64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667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3pPr>
                <a:lvl4pPr marL="1600200" lvl="3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4pPr>
                <a:lvl5pPr marL="2057400" lvl="4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5pPr>
                <a:lvl6pPr marL="2514600" lvl="5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6pPr>
                <a:lvl7pPr marL="2971800" lvl="6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7pPr>
                <a:lvl8pPr marL="3429000" lvl="7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8pPr>
                <a:lvl9pPr marL="3886200" lvl="8" indent="-228600" algn="l" defTabSz="914400" rtl="0" eaLnBrk="1" latinLnBrk="1" hangingPunct="1">
                  <a:lnSpc>
                    <a:spcPct val="90000"/>
                  </a:lnSpc>
                  <a:spcBef>
                    <a:spcPts val="480"/>
                  </a:spcBef>
                  <a:buClr>
                    <a:srgbClr val="FFCD00"/>
                  </a:buClr>
                  <a:buSzPct val="100000"/>
                  <a:buFont typeface="Quattrocento Sans"/>
                  <a:buChar char="•"/>
                  <a:defRPr sz="2400" kern="1200">
                    <a:solidFill>
                      <a:schemeClr val="tx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ko-KR" sz="2100" dirty="0">
                    <a:solidFill>
                      <a:prstClr val="black"/>
                    </a:solidFill>
                  </a:rPr>
                  <a:t>Example) Make ‘AND’ function with perceptron.</a:t>
                </a:r>
              </a:p>
              <a:p>
                <a:pPr lvl="1">
                  <a:lnSpc>
                    <a:spcPct val="124000"/>
                  </a:lnSpc>
                </a:pPr>
                <a:r>
                  <a:rPr lang="en-US" altLang="ko-KR" sz="1800" dirty="0">
                    <a:solidFill>
                      <a:prstClr val="black"/>
                    </a:solidFill>
                  </a:rPr>
                  <a:t>Data: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sSup>
                          <m:sSup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1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ko-KR" sz="1800" dirty="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24000"/>
                  </a:lnSpc>
                </a:pPr>
                <a:r>
                  <a:rPr lang="en-US" altLang="ko-KR" sz="1800" dirty="0">
                    <a:solidFill>
                      <a:prstClr val="black"/>
                    </a:solidFill>
                  </a:rPr>
                  <a:t>Input features: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=(</m:t>
                    </m:r>
                    <m:sSub>
                      <m:sSubPr>
                        <m:ctrlP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24000"/>
                  </a:lnSpc>
                </a:pPr>
                <a:r>
                  <a:rPr lang="en-US" altLang="ko-KR" sz="1800" dirty="0">
                    <a:solidFill>
                      <a:prstClr val="black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1}</m:t>
                    </m:r>
                  </m:oMath>
                </a14:m>
                <a:endParaRPr lang="en-US" altLang="ko-KR" sz="1800" dirty="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24000"/>
                  </a:lnSpc>
                </a:pPr>
                <a:r>
                  <a:rPr lang="en-US" altLang="ko-KR" sz="1800" dirty="0">
                    <a:solidFill>
                      <a:prstClr val="black"/>
                    </a:solidFill>
                  </a:rPr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1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800" dirty="0">
                    <a:solidFill>
                      <a:prstClr val="black"/>
                    </a:solidFill>
                  </a:rPr>
                  <a:t/>
                </a:r>
                <a:br>
                  <a:rPr lang="en-US" altLang="ko-KR" sz="1800" dirty="0">
                    <a:solidFill>
                      <a:prstClr val="black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prstClr val="black"/>
                    </a:solidFill>
                  </a:rPr>
                  <a:t/>
                </a:r>
                <a:br>
                  <a:rPr lang="en-US" altLang="ko-KR" sz="1800" dirty="0">
                    <a:solidFill>
                      <a:prstClr val="black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&amp;1,  </m:t>
                            </m:r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4000"/>
                  </a:lnSpc>
                </a:pPr>
                <a:r>
                  <a:rPr lang="en-US" altLang="ko-KR" sz="1800" dirty="0">
                    <a:solidFill>
                      <a:prstClr val="black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altLang="ko-KR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800" dirty="0">
                    <a:solidFill>
                      <a:prstClr val="black"/>
                    </a:solidFill>
                  </a:rPr>
                  <a:t>that makes model as logical ‘AND’ function.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2200" dirty="0">
                    <a:solidFill>
                      <a:prstClr val="black"/>
                    </a:solidFill>
                  </a:rPr>
                  <a:t>There are multiple answers!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800" dirty="0">
                    <a:solidFill>
                      <a:prstClr val="black"/>
                    </a:solidFill>
                  </a:rPr>
                  <a:t>One possible answer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=(−0.8, 0.5, 0.5)</m:t>
                    </m:r>
                  </m:oMath>
                </a14:m>
                <a:r>
                  <a:rPr lang="en-US" altLang="ko-KR" sz="18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1" y="1323474"/>
                <a:ext cx="8486275" cy="4997115"/>
              </a:xfrm>
              <a:prstGeom prst="rect">
                <a:avLst/>
              </a:prstGeom>
              <a:blipFill>
                <a:blip r:embed="rId2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48237" y="1976186"/>
              <a:ext cx="1754605" cy="1314100"/>
            </p:xfrm>
            <a:graphic>
              <a:graphicData uri="http://schemas.openxmlformats.org/drawingml/2006/table">
                <a:tbl>
                  <a:tblPr firstRow="1" lastCol="1" bandRow="1">
                    <a:tableStyleId>{C083E6E3-FA7D-4D7B-A595-EF9225AFEA82}</a:tableStyleId>
                  </a:tblPr>
                  <a:tblGrid>
                    <a:gridCol w="403058">
                      <a:extLst>
                        <a:ext uri="{9D8B030D-6E8A-4147-A177-3AD203B41FA5}">
                          <a16:colId xmlns:a16="http://schemas.microsoft.com/office/drawing/2014/main" xmlns="" val="3396674632"/>
                        </a:ext>
                      </a:extLst>
                    </a:gridCol>
                    <a:gridCol w="397043">
                      <a:extLst>
                        <a:ext uri="{9D8B030D-6E8A-4147-A177-3AD203B41FA5}">
                          <a16:colId xmlns:a16="http://schemas.microsoft.com/office/drawing/2014/main" xmlns="" val="1913381991"/>
                        </a:ext>
                      </a:extLst>
                    </a:gridCol>
                    <a:gridCol w="954504">
                      <a:extLst>
                        <a:ext uri="{9D8B030D-6E8A-4147-A177-3AD203B41FA5}">
                          <a16:colId xmlns:a16="http://schemas.microsoft.com/office/drawing/2014/main" xmlns="" val="4416032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dirty="0" smtClean="0">
                                    <a:latin typeface="Cambria Math" panose="02040503050406030204" pitchFamily="18" charset="0"/>
                                  </a:rPr>
                                  <m:t>𝑨𝑵𝑫</m:t>
                                </m:r>
                                <m:r>
                                  <a:rPr lang="en-US" altLang="ko-KR" sz="14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744659807"/>
                      </a:ext>
                    </a:extLst>
                  </a:tr>
                  <a:tr h="258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871666463"/>
                      </a:ext>
                    </a:extLst>
                  </a:tr>
                  <a:tr h="258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1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594728881"/>
                      </a:ext>
                    </a:extLst>
                  </a:tr>
                  <a:tr h="258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1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964537380"/>
                      </a:ext>
                    </a:extLst>
                  </a:tr>
                  <a:tr h="258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1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1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1</a:t>
                          </a:r>
                          <a:endParaRPr lang="ko-KR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3149926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60286"/>
                  </p:ext>
                </p:extLst>
              </p:nvPr>
            </p:nvGraphicFramePr>
            <p:xfrm>
              <a:off x="9264316" y="1491915"/>
              <a:ext cx="2339472" cy="1828800"/>
            </p:xfrm>
            <a:graphic>
              <a:graphicData uri="http://schemas.openxmlformats.org/drawingml/2006/table">
                <a:tbl>
                  <a:tblPr firstRow="1" lastCol="1" bandRow="1">
                    <a:tableStyleId>{C083E6E3-FA7D-4D7B-A595-EF9225AFEA82}</a:tableStyleId>
                  </a:tblPr>
                  <a:tblGrid>
                    <a:gridCol w="537410">
                      <a:extLst>
                        <a:ext uri="{9D8B030D-6E8A-4147-A177-3AD203B41FA5}">
                          <a16:colId xmlns:a16="http://schemas.microsoft.com/office/drawing/2014/main" val="3396674632"/>
                        </a:ext>
                      </a:extLst>
                    </a:gridCol>
                    <a:gridCol w="529390">
                      <a:extLst>
                        <a:ext uri="{9D8B030D-6E8A-4147-A177-3AD203B41FA5}">
                          <a16:colId xmlns:a16="http://schemas.microsoft.com/office/drawing/2014/main" val="1913381991"/>
                        </a:ext>
                      </a:extLst>
                    </a:gridCol>
                    <a:gridCol w="1272672">
                      <a:extLst>
                        <a:ext uri="{9D8B030D-6E8A-4147-A177-3AD203B41FA5}">
                          <a16:colId xmlns:a16="http://schemas.microsoft.com/office/drawing/2014/main" val="44160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667" r="-33863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67" r="-23863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4211" t="-1667" r="-478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6598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16664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47288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5373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9262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874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 ’AND’ function</a:t>
            </a:r>
            <a:endParaRPr lang="ko-KR" alt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0AAB-E546-4627-A42E-C5555388742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48680"/>
            <a:ext cx="6038517" cy="62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8711</TotalTime>
  <Words>428</Words>
  <Application>Microsoft Macintosh PowerPoint</Application>
  <PresentationFormat>화면 슬라이드 쇼(4:3)</PresentationFormat>
  <Paragraphs>160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맑은 고딕</vt:lpstr>
      <vt:lpstr>Calibri</vt:lpstr>
      <vt:lpstr>Cambria Math</vt:lpstr>
      <vt:lpstr>Ebrima</vt:lpstr>
      <vt:lpstr>Lora</vt:lpstr>
      <vt:lpstr>Quattrocento Sans</vt:lpstr>
      <vt:lpstr>Times New Roman</vt:lpstr>
      <vt:lpstr>Wingdings</vt:lpstr>
      <vt:lpstr>Arial</vt:lpstr>
      <vt:lpstr>Office 테마</vt:lpstr>
      <vt:lpstr>1_Office 테마</vt:lpstr>
      <vt:lpstr>2_Office 테마</vt:lpstr>
      <vt:lpstr>4. Perceptron &amp; ANN with Tensorflow</vt:lpstr>
      <vt:lpstr>Table of Contents</vt:lpstr>
      <vt:lpstr>Tensorflow</vt:lpstr>
      <vt:lpstr>Tensorflow</vt:lpstr>
      <vt:lpstr>Tensorflow exercise</vt:lpstr>
      <vt:lpstr>Least Squares Estimation (Linear Regression)</vt:lpstr>
      <vt:lpstr>Perceptron(퍼셉트론)</vt:lpstr>
      <vt:lpstr>Perceptron(퍼셉트론)</vt:lpstr>
      <vt:lpstr>Implement ’AND’ function</vt:lpstr>
      <vt:lpstr>Implement ’AND’ function</vt:lpstr>
      <vt:lpstr>Perceptron Exercise.</vt:lpstr>
      <vt:lpstr>Perceptron(퍼셉트론)</vt:lpstr>
      <vt:lpstr>Multilayer perceptron(MLP)</vt:lpstr>
      <vt:lpstr>Perceptron Exercise.</vt:lpstr>
      <vt:lpstr>Multiclass-classification</vt:lpstr>
      <vt:lpstr>Neural network for real data</vt:lpstr>
      <vt:lpstr>Neural network Exercise.</vt:lpstr>
    </vt:vector>
  </TitlesOfParts>
  <Company>Microsoft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jhan</dc:creator>
  <cp:lastModifiedBy>Microsoft Office 사용자</cp:lastModifiedBy>
  <cp:revision>326</cp:revision>
  <dcterms:created xsi:type="dcterms:W3CDTF">2012-09-25T04:54:30Z</dcterms:created>
  <dcterms:modified xsi:type="dcterms:W3CDTF">2017-08-28T04:37:40Z</dcterms:modified>
</cp:coreProperties>
</file>