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71" r:id="rId12"/>
    <p:sldId id="270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1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9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7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3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1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2EB47-45B4-4EF5-A743-B4885DD2F060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9/6/2025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3.201.125.15:500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123" y="900237"/>
            <a:ext cx="9603275" cy="902778"/>
          </a:xfrm>
        </p:spPr>
        <p:txBody>
          <a:bodyPr>
            <a:normAutofit fontScale="90000"/>
          </a:bodyPr>
          <a:lstStyle/>
          <a:p>
            <a:r>
              <a:rPr lang="en-US" dirty="0"/>
              <a:t>Pharmacy Benefit Management(PBM)      Optimization </a:t>
            </a:r>
            <a:endParaRPr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4FBA0-F49A-E8FF-C36E-DF8205D074F0}"/>
              </a:ext>
            </a:extLst>
          </p:cNvPr>
          <p:cNvSpPr txBox="1"/>
          <p:nvPr/>
        </p:nvSpPr>
        <p:spPr>
          <a:xfrm rot="10800000" flipV="1">
            <a:off x="2832354" y="2163782"/>
            <a:ext cx="3760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1"/>
            <a:r>
              <a:rPr lang="en-IN" sz="2800" dirty="0">
                <a:solidFill>
                  <a:schemeClr val="tx1"/>
                </a:solidFill>
              </a:rPr>
              <a:t>Project Team: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8C9EE-7385-4401-5B82-82B66D61C8D6}"/>
              </a:ext>
            </a:extLst>
          </p:cNvPr>
          <p:cNvSpPr txBox="1"/>
          <p:nvPr/>
        </p:nvSpPr>
        <p:spPr>
          <a:xfrm>
            <a:off x="5093208" y="2556408"/>
            <a:ext cx="4599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 err="1"/>
              <a:t>Asvanth.S</a:t>
            </a:r>
            <a:endParaRPr lang="en-IN" sz="2400" dirty="0"/>
          </a:p>
          <a:p>
            <a:pPr algn="l"/>
            <a:r>
              <a:rPr lang="en-IN" sz="2400" dirty="0" err="1"/>
              <a:t>Jeevashri.S</a:t>
            </a:r>
            <a:endParaRPr lang="en-IN" sz="2400" dirty="0"/>
          </a:p>
          <a:p>
            <a:pPr algn="l"/>
            <a:r>
              <a:rPr lang="en-IN" sz="2400" dirty="0" err="1"/>
              <a:t>Santhanalakshme.NS</a:t>
            </a:r>
            <a:endParaRPr lang="en-IN" sz="2400" dirty="0"/>
          </a:p>
          <a:p>
            <a:pPr algn="l"/>
            <a:r>
              <a:rPr lang="en-IN" sz="2400" dirty="0"/>
              <a:t>Roshini </a:t>
            </a:r>
            <a:r>
              <a:rPr lang="en-IN" sz="2400" dirty="0" err="1"/>
              <a:t>Nivada.P</a:t>
            </a:r>
            <a:endParaRPr lang="en-IN" sz="2400" dirty="0"/>
          </a:p>
          <a:p>
            <a:pPr algn="l"/>
            <a:r>
              <a:rPr lang="en-IN" sz="2400" dirty="0" err="1"/>
              <a:t>Ganesh.P</a:t>
            </a:r>
            <a:endParaRPr lang="en-IN" sz="2400" dirty="0"/>
          </a:p>
          <a:p>
            <a:pPr algn="l"/>
            <a:r>
              <a:rPr lang="en-IN" sz="2400" dirty="0" err="1"/>
              <a:t>Karthikeyan.C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95A0F-53E1-F7FD-E51E-A7354EDC0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518160"/>
            <a:ext cx="10861040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1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EB9-5762-9D47-3F6A-96584BB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BA71-E36F-2145-186D-6FC08A79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@app.route('/upload', methods=['POST'])</a:t>
            </a:r>
          </a:p>
          <a:p>
            <a:r>
              <a:rPr lang="en-IN" dirty="0"/>
              <a:t>def </a:t>
            </a:r>
            <a:r>
              <a:rPr lang="en-IN" dirty="0" err="1"/>
              <a:t>upload_csv</a:t>
            </a:r>
            <a:r>
              <a:rPr lang="en-IN" dirty="0"/>
              <a:t>():</a:t>
            </a:r>
          </a:p>
          <a:p>
            <a:r>
              <a:rPr lang="en-IN" dirty="0"/>
              <a:t>    file = </a:t>
            </a:r>
            <a:r>
              <a:rPr lang="en-IN" dirty="0" err="1"/>
              <a:t>request.files</a:t>
            </a:r>
            <a:r>
              <a:rPr lang="en-IN" dirty="0"/>
              <a:t>['file']          # 📂 Get uploaded CSV</a:t>
            </a:r>
          </a:p>
          <a:p>
            <a:r>
              <a:rPr lang="en-IN" dirty="0"/>
              <a:t>   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(file)                # 📊 Read into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    preds = </a:t>
            </a:r>
            <a:r>
              <a:rPr lang="en-IN" dirty="0" err="1"/>
              <a:t>trend_model.predict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)       # 🤖 Run ML prediction</a:t>
            </a:r>
          </a:p>
          <a:p>
            <a:r>
              <a:rPr lang="en-IN" dirty="0"/>
              <a:t>    return </a:t>
            </a:r>
            <a:r>
              <a:rPr lang="en-IN" dirty="0" err="1"/>
              <a:t>jsonify</a:t>
            </a:r>
            <a:r>
              <a:rPr lang="en-IN" dirty="0"/>
              <a:t>(</a:t>
            </a:r>
            <a:r>
              <a:rPr lang="en-IN" dirty="0" err="1"/>
              <a:t>preds.tolist</a:t>
            </a:r>
            <a:r>
              <a:rPr lang="en-IN" dirty="0"/>
              <a:t>())        # 📤 Return results as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54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D082-E5E3-4C4A-2C0B-8A241F94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75BB-6ABA-2324-3680-C98B739A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🚩 Issues Faced in PBM Web Application</a:t>
            </a:r>
          </a:p>
          <a:p>
            <a:r>
              <a:rPr lang="en-US" dirty="0"/>
              <a:t>Dataset Compatibility</a:t>
            </a:r>
          </a:p>
          <a:p>
            <a:r>
              <a:rPr lang="en-US" dirty="0"/>
              <a:t>Data Quality Problems</a:t>
            </a:r>
          </a:p>
          <a:p>
            <a:r>
              <a:rPr lang="en-US" dirty="0"/>
              <a:t>Therapeutic Equivalence Mismatch</a:t>
            </a:r>
          </a:p>
          <a:p>
            <a:r>
              <a:rPr lang="en-US" dirty="0"/>
              <a:t>Model Loading Issue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Workaround</a:t>
            </a:r>
            <a:endParaRPr lang="en-US" dirty="0"/>
          </a:p>
          <a:p>
            <a:r>
              <a:rPr lang="en-US" dirty="0"/>
              <a:t>Used a </a:t>
            </a:r>
            <a:r>
              <a:rPr lang="en-US" b="1" dirty="0"/>
              <a:t>Kaggle dataset</a:t>
            </a:r>
            <a:r>
              <a:rPr lang="en-US" dirty="0"/>
              <a:t> instead of the local dataset.</a:t>
            </a:r>
          </a:p>
          <a:p>
            <a:r>
              <a:rPr lang="en-US" dirty="0"/>
              <a:t>Kaggle data was </a:t>
            </a:r>
            <a:r>
              <a:rPr lang="en-US" b="1" dirty="0"/>
              <a:t>clean, standardized, and compatible</a:t>
            </a:r>
            <a:r>
              <a:rPr lang="en-US" dirty="0"/>
              <a:t> → model worked correctly.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78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A18-54CB-5B8A-B035-700A67B0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6825"/>
            <a:ext cx="9603275" cy="586929"/>
          </a:xfrm>
        </p:spPr>
        <p:txBody>
          <a:bodyPr/>
          <a:lstStyle/>
          <a:p>
            <a:r>
              <a:rPr lang="en-US" dirty="0"/>
              <a:t>WEBSITE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FE73-4BCB-572D-C143-2A20B751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🌐 </a:t>
            </a:r>
            <a:r>
              <a:rPr lang="en-US" b="1" dirty="0"/>
              <a:t>Live Web Application (AWS Deployment)</a:t>
            </a:r>
            <a:endParaRPr lang="en-US" dirty="0"/>
          </a:p>
          <a:p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Click here to access:</a:t>
            </a:r>
            <a:br>
              <a:rPr lang="en-US" dirty="0"/>
            </a:br>
            <a:r>
              <a:rPr lang="en-US" dirty="0">
                <a:hlinkClick r:id="rId2"/>
              </a:rPr>
              <a:t>http://13.201.125.15:5000/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7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46ED3-C421-ADE6-2744-7DC859B9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pic>
        <p:nvPicPr>
          <p:cNvPr id="22" name="Graphic 21" descr="Handshake">
            <a:extLst>
              <a:ext uri="{FF2B5EF4-FFF2-40B4-BE49-F238E27FC236}">
                <a16:creationId xmlns:a16="http://schemas.microsoft.com/office/drawing/2014/main" id="{F8611C0C-D722-BA44-27E7-459B5CE17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22A-63D0-1CF6-B5E3-FECEBE1E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7864"/>
            <a:ext cx="9603275" cy="655890"/>
          </a:xfrm>
        </p:spPr>
        <p:txBody>
          <a:bodyPr/>
          <a:lstStyle/>
          <a:p>
            <a:r>
              <a:rPr lang="en-US"/>
              <a:t>Introduction to Understanding the PBM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7752-59CA-02B3-CCB8-9389661A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Pharmacy Benefit Management (PBM)?</a:t>
            </a:r>
          </a:p>
          <a:p>
            <a:r>
              <a:rPr lang="en-US" dirty="0"/>
              <a:t>Key functions of PBMs:</a:t>
            </a:r>
          </a:p>
          <a:p>
            <a:pPr lvl="1"/>
            <a:r>
              <a:rPr lang="en-US" dirty="0"/>
              <a:t>Formulary management: Designing drug lists to manage costs and efficacy.</a:t>
            </a:r>
          </a:p>
          <a:p>
            <a:pPr lvl="1"/>
            <a:r>
              <a:rPr lang="en-US" dirty="0"/>
              <a:t>Claims processing: Adjudicating prescription drug claims efficiently.</a:t>
            </a:r>
          </a:p>
          <a:p>
            <a:pPr lvl="1"/>
            <a:r>
              <a:rPr lang="en-US" dirty="0"/>
              <a:t>Rebate negotiation: Securing discounts from drug manufacturers.</a:t>
            </a:r>
          </a:p>
          <a:p>
            <a:pPr lvl="1"/>
            <a:r>
              <a:rPr lang="en-US" dirty="0"/>
              <a:t>Clinical programs: Supporting appropriate medication use and patient outcomes.</a:t>
            </a:r>
          </a:p>
          <a:p>
            <a:r>
              <a:rPr lang="en-US" dirty="0"/>
              <a:t>The complex ecosystem: Payers, pharmacies, manufacturers, and patients.</a:t>
            </a:r>
          </a:p>
          <a:p>
            <a:r>
              <a:rPr lang="en-US" dirty="0"/>
              <a:t>The need for optimization: Addressing the challenges of rising drug costs, administrative inefficiencies, and ensuring patient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5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Usecase: Addressing Rising Drug Costs and Inefficiencies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High expenditure on specialty and high-cost medications: These represent a significant portion of drug spend.</a:t>
            </a:r>
          </a:p>
          <a:p>
            <a:r>
              <a:rPr sz="2000" dirty="0"/>
              <a:t>Lack of transparency in PBM pricing and rebate structures: Makes it difficult to assess true cost-effectiveness.</a:t>
            </a:r>
          </a:p>
          <a:p>
            <a:r>
              <a:rPr sz="2000" dirty="0"/>
              <a:t>Suboptimal formulary design leading to higher out-of-pocket costs for patients: Patients may be steered to more expensive alternatives.</a:t>
            </a:r>
          </a:p>
          <a:p>
            <a:r>
              <a:rPr sz="2000" dirty="0"/>
              <a:t>Inefficient claims processing and adjudication: Can lead to delays, errors, and increased administrative overhead.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Technology Stack for PBM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Data Analytics Platforms: For deep analysis of claims data, cost trends, and utilization patterns to identify optimization opportunities.</a:t>
            </a:r>
          </a:p>
          <a:p>
            <a:r>
              <a:rPr sz="2000"/>
              <a:t>Machine Learning (ML) and Artificial Intelligence (AI): Enabling predictive modeling, fraud detection, personalized patient interventions, and intelligent automation.</a:t>
            </a:r>
          </a:p>
          <a:p>
            <a:r>
              <a:rPr sz="2000"/>
              <a:t>Cloud Computing: Providing scalable infrastructure for data storage, processing, and accessible deployment of PBM solutions.</a:t>
            </a:r>
          </a:p>
          <a:p>
            <a:r>
              <a:rPr sz="2000"/>
              <a:t>APIs and Integration Tools: Ensuring seamless and real-time data exchange between PBM systems, payers, pharmacies, and other healthcare stakeholders.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Proposed Solution: A Data-Driven PBM Optimization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Leveraging advanced analytics to identify cost-saving opportunities and optimize contract terms.</a:t>
            </a:r>
          </a:p>
          <a:p>
            <a:r>
              <a:rPr sz="2000"/>
              <a:t>Implementing AI-powered formulary optimization and dynamic price benchmarking to ensure competitive pricing.</a:t>
            </a:r>
          </a:p>
          <a:p>
            <a:r>
              <a:rPr sz="2000"/>
              <a:t>Developing personalized patient programs using AI to improve medication adherence, manage chronic conditions, and reduce waste.</a:t>
            </a:r>
          </a:p>
          <a:p>
            <a:r>
              <a:rPr sz="2000"/>
              <a:t>Streamlining claims processing and adjudication with intelligent automation and fraud detection mechanisms.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Key Components of the Optimization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000"/>
              <a:t>Predictive Cost Modeling: Forecasting drug spend and identifying high-impact interventions with advanced statistical methods.</a:t>
            </a:r>
          </a:p>
          <a:p>
            <a:r>
              <a:rPr sz="2000"/>
              <a:t>Rebate Transparency Dashboard: Interactive visualization of rebate flows, ensuring fair and accurate accounting and identifying optimization opportunities.</a:t>
            </a:r>
          </a:p>
          <a:p>
            <a:r>
              <a:rPr sz="2000"/>
              <a:t>Personalized Medication Management: AI-driven recommendations for optimal drug selection, dosage, and adherence support tailored to individual patient needs.</a:t>
            </a:r>
          </a:p>
          <a:p>
            <a:r>
              <a:rPr sz="2000"/>
              <a:t>Pharmacy Network Analysis: Optimizing pharmacy network design and performance based on cost, access, and quality metrics.</a:t>
            </a:r>
          </a:p>
          <a:p>
            <a:r>
              <a:rPr sz="2000"/>
              <a:t>Real-time Claims Auditing: Proactive identification and prevention of errors, waste, fraud, and abuse in claims processing.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Benefits of PBM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000"/>
              <a:t>Significant reduction in overall drug spend for payers and employers, leading to substantial cost savings.</a:t>
            </a:r>
          </a:p>
          <a:p>
            <a:r>
              <a:rPr sz="2000"/>
              <a:t>Improved transparency and trust in PBM operations, fostering stronger relationships with stakeholders.</a:t>
            </a:r>
          </a:p>
          <a:p>
            <a:r>
              <a:rPr sz="2000"/>
              <a:t>Enhanced patient access to necessary medications at lower out-of-pocket costs, improving affordability and equity.</a:t>
            </a:r>
          </a:p>
          <a:p>
            <a:r>
              <a:rPr sz="2000"/>
              <a:t>Increased operational efficiency and reduced administrative burden through automation and streamlined processes.</a:t>
            </a:r>
          </a:p>
          <a:p>
            <a:r>
              <a:rPr sz="2000"/>
              <a:t>Better health outcomes through improved medication adherence, effective disease management, and personalized care.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000"/>
              <a:t>PBM optimization is no longer a luxury but a necessity for a sustainable and value-driven healthcare system.</a:t>
            </a:r>
          </a:p>
          <a:p>
            <a:r>
              <a:rPr sz="2000"/>
              <a:t>Adopting a data-driven and technology-enabled approach is paramount to achieving tangible results.</a:t>
            </a:r>
          </a:p>
          <a:p>
            <a:r>
              <a:rPr sz="2000"/>
              <a:t>Next Steps:</a:t>
            </a:r>
          </a:p>
          <a:p>
            <a:pPr lvl="1"/>
            <a:r>
              <a:rPr sz="1800"/>
              <a:t>Identify specific areas for pilot program implementation.</a:t>
            </a:r>
          </a:p>
          <a:p>
            <a:pPr lvl="1"/>
            <a:r>
              <a:rPr sz="1800"/>
              <a:t>Engage key stakeholders for alignment and buy-in.</a:t>
            </a:r>
          </a:p>
          <a:p>
            <a:pPr lvl="1"/>
            <a:r>
              <a:rPr sz="1800"/>
              <a:t>Establish clear metrics for continuous monitoring and performance evaluation.</a:t>
            </a:r>
          </a:p>
          <a:p>
            <a:r>
              <a:rPr sz="2000"/>
              <a:t>Questions and Discussion: Open the floor for your valuable input.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36FF5221-2E04-5459-DB52-355BBB440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599441"/>
            <a:ext cx="10464800" cy="4673599"/>
          </a:xfrm>
        </p:spPr>
      </p:pic>
    </p:spTree>
    <p:extLst>
      <p:ext uri="{BB962C8B-B14F-4D97-AF65-F5344CB8AC3E}">
        <p14:creationId xmlns:p14="http://schemas.microsoft.com/office/powerpoint/2010/main" val="183125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775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Pharmacy Benefit Management(PBM)      Optimization </vt:lpstr>
      <vt:lpstr>Introduction to Understanding the PBM</vt:lpstr>
      <vt:lpstr>Usecase: Addressing Rising Drug Costs and Inefficiencies</vt:lpstr>
      <vt:lpstr>Technology Stack for PBM Optimization</vt:lpstr>
      <vt:lpstr>Proposed Solution: A Data-Driven PBM Optimization Strategy</vt:lpstr>
      <vt:lpstr>Key Components of the Optimization Solution</vt:lpstr>
      <vt:lpstr>Benefits of PBM Optimization</vt:lpstr>
      <vt:lpstr>Conclusion and Next Steps</vt:lpstr>
      <vt:lpstr>PowerPoint Presentation</vt:lpstr>
      <vt:lpstr>PowerPoint Presentation</vt:lpstr>
      <vt:lpstr>SAMPLE CODE</vt:lpstr>
      <vt:lpstr> Issues Faced</vt:lpstr>
      <vt:lpstr>WEBSITE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Annen</dc:creator>
  <cp:lastModifiedBy>KARTHIKEYAN C</cp:lastModifiedBy>
  <cp:revision>12</cp:revision>
  <dcterms:created xsi:type="dcterms:W3CDTF">2024-04-27T16:51:11Z</dcterms:created>
  <dcterms:modified xsi:type="dcterms:W3CDTF">2025-09-06T04:24:19Z</dcterms:modified>
</cp:coreProperties>
</file>