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4"/>
  </p:notesMasterIdLst>
  <p:sldIdLst>
    <p:sldId id="256" r:id="rId2"/>
    <p:sldId id="257" r:id="rId3"/>
    <p:sldId id="263" r:id="rId4"/>
    <p:sldId id="262" r:id="rId5"/>
    <p:sldId id="258" r:id="rId6"/>
    <p:sldId id="260" r:id="rId7"/>
    <p:sldId id="261" r:id="rId8"/>
    <p:sldId id="264" r:id="rId9"/>
    <p:sldId id="267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572" autoAdjust="0"/>
  </p:normalViewPr>
  <p:slideViewPr>
    <p:cSldViewPr snapToGrid="0">
      <p:cViewPr varScale="1">
        <p:scale>
          <a:sx n="68" d="100"/>
          <a:sy n="6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02E7-ED41-41F2-97EB-57109238EC1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C265D-8A4C-46DB-9C1B-A77B0871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C265D-8A4C-46DB-9C1B-A77B087199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RTabMap</a:t>
            </a:r>
            <a:r>
              <a:rPr lang="en-US" dirty="0" smtClean="0"/>
              <a:t>:</a:t>
            </a:r>
          </a:p>
          <a:p>
            <a:r>
              <a:rPr lang="en-US" dirty="0" smtClean="0"/>
              <a:t>RGB-D,</a:t>
            </a:r>
            <a:r>
              <a:rPr lang="en-US" baseline="0" dirty="0" smtClean="0"/>
              <a:t> LIDAR, Graph based SLAM, incremental appearance-based loop closure detector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C265D-8A4C-46DB-9C1B-A77B087199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270C-573A-4758-9C90-876CD4F7DE4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E617-42DC-483E-AA60-DF1ECEE6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Storage Services for AR Applications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001956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Alex | Sandeep | </a:t>
            </a:r>
            <a:r>
              <a:rPr lang="en-US" dirty="0" err="1" smtClean="0"/>
              <a:t>Venkat</a:t>
            </a:r>
            <a:r>
              <a:rPr lang="en-US" dirty="0" smtClean="0"/>
              <a:t> | </a:t>
            </a:r>
            <a:r>
              <a:rPr lang="en-US" dirty="0" err="1" smtClean="0"/>
              <a:t>Vikram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Caching on Client based on client storage/memory.</a:t>
            </a:r>
          </a:p>
          <a:p>
            <a:r>
              <a:rPr lang="en-US" dirty="0" smtClean="0"/>
              <a:t>Opportunistic fetching of areas of interest from the Server.</a:t>
            </a:r>
          </a:p>
          <a:p>
            <a:r>
              <a:rPr lang="en-US" dirty="0" smtClean="0"/>
              <a:t>Compress/</a:t>
            </a:r>
            <a:r>
              <a:rPr lang="en-US" dirty="0"/>
              <a:t>D</a:t>
            </a:r>
            <a:r>
              <a:rPr lang="en-US" dirty="0" smtClean="0"/>
              <a:t>ecompress the transmitted ply file to better use the Network (Experiment if this would really improve).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81729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on </a:t>
            </a:r>
            <a:r>
              <a:rPr lang="en-US" dirty="0" err="1" smtClean="0"/>
              <a:t>RTabMap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Bottlenecks and Assumptions</a:t>
            </a:r>
          </a:p>
          <a:p>
            <a:r>
              <a:rPr lang="en-US" dirty="0" smtClean="0"/>
              <a:t>Design and Approach</a:t>
            </a:r>
          </a:p>
          <a:p>
            <a:r>
              <a:rPr lang="en-US" dirty="0" smtClean="0"/>
              <a:t>More on design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Further work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594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on </a:t>
            </a:r>
            <a:r>
              <a:rPr lang="en-US" b="1" dirty="0" err="1" smtClean="0"/>
              <a:t>RTabMap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RTabMap</a:t>
            </a:r>
            <a:r>
              <a:rPr lang="en-US" b="1" dirty="0" smtClean="0"/>
              <a:t> Summary</a:t>
            </a:r>
          </a:p>
          <a:p>
            <a:pPr lvl="1"/>
            <a:r>
              <a:rPr lang="en-US" dirty="0" smtClean="0"/>
              <a:t>RGB-D , LIDAR, Graph based SLAM</a:t>
            </a:r>
          </a:p>
          <a:p>
            <a:pPr lvl="1"/>
            <a:r>
              <a:rPr lang="en-US" dirty="0" smtClean="0"/>
              <a:t>Loop-closure detection by bag of words</a:t>
            </a:r>
          </a:p>
          <a:p>
            <a:endParaRPr lang="en-US" dirty="0" smtClean="0"/>
          </a:p>
          <a:p>
            <a:r>
              <a:rPr lang="en-US" dirty="0" smtClean="0"/>
              <a:t>&lt;Have to add more&gt;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RTabMap</a:t>
            </a:r>
            <a:r>
              <a:rPr lang="en-US" b="1" dirty="0" smtClean="0"/>
              <a:t>: Memory Management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529" y="1825625"/>
            <a:ext cx="8930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Bottlenecks and 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Bottlenecks</a:t>
            </a:r>
            <a:r>
              <a:rPr lang="en-US" b="1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Larger captures will result in large </a:t>
            </a:r>
            <a:r>
              <a:rPr lang="en-US" dirty="0" err="1" smtClean="0"/>
              <a:t>db</a:t>
            </a:r>
            <a:r>
              <a:rPr lang="en-US" dirty="0" smtClean="0"/>
              <a:t> files -&gt; harder to use on thin-clients.</a:t>
            </a:r>
          </a:p>
          <a:p>
            <a:pPr lvl="1"/>
            <a:r>
              <a:rPr lang="en-US" dirty="0" smtClean="0"/>
              <a:t>Thin clients cant localize since they cant load large </a:t>
            </a:r>
            <a:r>
              <a:rPr lang="en-US" dirty="0" err="1" smtClean="0"/>
              <a:t>db</a:t>
            </a:r>
            <a:r>
              <a:rPr lang="en-US" dirty="0" smtClean="0"/>
              <a:t>-files.</a:t>
            </a:r>
            <a:endParaRPr lang="en-US" b="1" dirty="0" smtClean="0"/>
          </a:p>
          <a:p>
            <a:pPr marL="0" lvl="1" indent="0">
              <a:buNone/>
            </a:pPr>
            <a:r>
              <a:rPr lang="en-US" sz="2800" b="1" dirty="0" smtClean="0"/>
              <a:t>Assumptions</a:t>
            </a:r>
            <a:r>
              <a:rPr lang="en-US" sz="2800" b="1" dirty="0" smtClean="0"/>
              <a:t> :</a:t>
            </a:r>
            <a:endParaRPr lang="en-US" sz="2400" dirty="0" smtClean="0"/>
          </a:p>
          <a:p>
            <a:pPr lvl="1"/>
            <a:r>
              <a:rPr lang="en-US" dirty="0" smtClean="0"/>
              <a:t>Localization</a:t>
            </a:r>
          </a:p>
          <a:p>
            <a:pPr lvl="2"/>
            <a:r>
              <a:rPr lang="en-US" dirty="0" smtClean="0"/>
              <a:t>Localization is done, </a:t>
            </a:r>
            <a:r>
              <a:rPr lang="en-US" dirty="0" err="1" smtClean="0"/>
              <a:t>ie</a:t>
            </a:r>
            <a:r>
              <a:rPr lang="en-US" dirty="0" smtClean="0"/>
              <a:t> we have co-ordinates of the client position</a:t>
            </a:r>
          </a:p>
          <a:p>
            <a:pPr lvl="1"/>
            <a:r>
              <a:rPr lang="en-US" dirty="0" smtClean="0"/>
              <a:t>Client</a:t>
            </a:r>
          </a:p>
          <a:p>
            <a:pPr lvl="2"/>
            <a:r>
              <a:rPr lang="en-US" dirty="0" smtClean="0"/>
              <a:t>Has connectivity to the server.</a:t>
            </a:r>
          </a:p>
          <a:p>
            <a:pPr lvl="2"/>
            <a:r>
              <a:rPr lang="en-US" dirty="0" smtClean="0"/>
              <a:t>Try to use the Server for compute and storage.</a:t>
            </a:r>
          </a:p>
          <a:p>
            <a:pPr lvl="1"/>
            <a:r>
              <a:rPr lang="en-US" dirty="0" smtClean="0"/>
              <a:t>Server</a:t>
            </a:r>
          </a:p>
          <a:p>
            <a:pPr lvl="2"/>
            <a:r>
              <a:rPr lang="en-US" dirty="0" smtClean="0"/>
              <a:t>Has enough memory to store the point cloud on memory (or) can store </a:t>
            </a:r>
            <a:r>
              <a:rPr lang="en-US" dirty="0" smtClean="0"/>
              <a:t>on storage and fetch it back by taking a small hit on performance.</a:t>
            </a:r>
          </a:p>
          <a:p>
            <a:pPr lvl="2"/>
            <a:r>
              <a:rPr lang="en-US" dirty="0" smtClean="0"/>
              <a:t>Serves the requests by clients in a state-less fashion.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-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65" y="1372086"/>
            <a:ext cx="9288857" cy="1885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We  try to solve the solution by a client-server approach</a:t>
            </a:r>
          </a:p>
          <a:p>
            <a:pPr lvl="1"/>
            <a:r>
              <a:rPr lang="en-US" sz="2000" b="1" dirty="0" smtClean="0"/>
              <a:t>Fetching the Map ( Storage Service):</a:t>
            </a:r>
          </a:p>
          <a:p>
            <a:pPr lvl="2"/>
            <a:r>
              <a:rPr lang="en-US" sz="1800" dirty="0" smtClean="0"/>
              <a:t>Client requests the server for a portion of the map and gets it from the point-cloud cache and displays it to the user.</a:t>
            </a:r>
          </a:p>
          <a:p>
            <a:pPr lvl="1"/>
            <a:r>
              <a:rPr lang="en-US" sz="2000" b="1" dirty="0" smtClean="0"/>
              <a:t>Localization on the Map (Localization Service)</a:t>
            </a:r>
          </a:p>
          <a:p>
            <a:pPr lvl="2"/>
            <a:r>
              <a:rPr lang="en-US" sz="1800" dirty="0" smtClean="0"/>
              <a:t>Client requests the server with a set of images and requests the server to localize.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5004716"/>
            <a:ext cx="2219212" cy="992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08836" y="5004716"/>
            <a:ext cx="3012142" cy="8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19594" y="4171551"/>
            <a:ext cx="3001384" cy="83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RtabMap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irect Access Storage 7"/>
          <p:cNvSpPr/>
          <p:nvPr/>
        </p:nvSpPr>
        <p:spPr>
          <a:xfrm rot="16200000">
            <a:off x="10533589" y="1896087"/>
            <a:ext cx="844474" cy="1203960"/>
          </a:xfrm>
          <a:prstGeom prst="flowChartMagneticDru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10520978" y="2890257"/>
            <a:ext cx="477592" cy="16978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12941" y="3246806"/>
            <a:ext cx="1108037" cy="92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File Cache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04904" y="3246805"/>
            <a:ext cx="1108037" cy="924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Ply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800" y="3312352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RGB-D Sensors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06314" y="3306926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Ply Viewer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57617" y="3165159"/>
            <a:ext cx="2718546" cy="31925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02245" y="3165158"/>
            <a:ext cx="4480560" cy="31464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20978" y="2495774"/>
            <a:ext cx="97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b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>
            <a:off x="4276163" y="5263921"/>
            <a:ext cx="2926082" cy="3147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-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5004716"/>
            <a:ext cx="2219212" cy="9921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08836" y="5004716"/>
            <a:ext cx="3001384" cy="83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19594" y="4171551"/>
            <a:ext cx="3001384" cy="833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RtabMap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10339948" y="1896087"/>
            <a:ext cx="844474" cy="1203960"/>
          </a:xfrm>
          <a:prstGeom prst="flowChartMagneticDru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Elbow Connector 10"/>
          <p:cNvCxnSpPr>
            <a:stCxn id="8" idx="3"/>
          </p:cNvCxnSpPr>
          <p:nvPr/>
        </p:nvCxnSpPr>
        <p:spPr>
          <a:xfrm flipV="1">
            <a:off x="10520978" y="2939247"/>
            <a:ext cx="249667" cy="164888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7266" y="2428931"/>
            <a:ext cx="12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db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12941" y="3246806"/>
            <a:ext cx="1108037" cy="92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File Cache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04904" y="3246805"/>
            <a:ext cx="1108037" cy="9247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Ply Cache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28800" y="3312352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RGB-D Sensors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06314" y="3306926"/>
            <a:ext cx="1043492" cy="79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Ply Viewer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79133" y="2939247"/>
            <a:ext cx="2718546" cy="31925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80729" y="1884556"/>
            <a:ext cx="4502076" cy="44270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22"/>
          <p:cNvSpPr/>
          <p:nvPr/>
        </p:nvSpPr>
        <p:spPr>
          <a:xfrm>
            <a:off x="2043953" y="2345168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2043952" y="4135084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1" name="Snip Single Corner Rectangle 30"/>
          <p:cNvSpPr/>
          <p:nvPr/>
        </p:nvSpPr>
        <p:spPr>
          <a:xfrm>
            <a:off x="4397634" y="5148575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6102274" y="5087517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7528110" y="5026457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7508836" y="4198135"/>
            <a:ext cx="828339" cy="244235"/>
          </a:xfrm>
          <a:prstGeom prst="snip1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8462010" y="3855565"/>
            <a:ext cx="752811" cy="245010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1,1,2.ply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Snip Single Corner Rectangle 36"/>
          <p:cNvSpPr/>
          <p:nvPr/>
        </p:nvSpPr>
        <p:spPr>
          <a:xfrm>
            <a:off x="8462009" y="4737965"/>
            <a:ext cx="752811" cy="245010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1,1,2.ply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Snip Single Corner Rectangle 37"/>
          <p:cNvSpPr/>
          <p:nvPr/>
        </p:nvSpPr>
        <p:spPr>
          <a:xfrm>
            <a:off x="7547721" y="5342055"/>
            <a:ext cx="752811" cy="245010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1,1,2.ply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Snip Single Corner Rectangle 38"/>
          <p:cNvSpPr/>
          <p:nvPr/>
        </p:nvSpPr>
        <p:spPr>
          <a:xfrm>
            <a:off x="5299148" y="5528435"/>
            <a:ext cx="752811" cy="245010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1,1,2.ply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Snip Single Corner Rectangle 40"/>
          <p:cNvSpPr/>
          <p:nvPr/>
        </p:nvSpPr>
        <p:spPr>
          <a:xfrm>
            <a:off x="3200398" y="4138314"/>
            <a:ext cx="752811" cy="245010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1,1,2.ply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4265038" y="5331752"/>
            <a:ext cx="2926082" cy="3147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22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Server Thread on </a:t>
            </a:r>
            <a:r>
              <a:rPr lang="en-US" b="1" dirty="0" err="1" smtClean="0"/>
              <a:t>RTabMap</a:t>
            </a:r>
            <a:endParaRPr lang="en-US" b="1" dirty="0" smtClean="0"/>
          </a:p>
          <a:p>
            <a:pPr lvl="1"/>
            <a:r>
              <a:rPr lang="en-US" dirty="0" smtClean="0"/>
              <a:t>Process the request made by client.</a:t>
            </a:r>
          </a:p>
          <a:p>
            <a:pPr lvl="1"/>
            <a:r>
              <a:rPr lang="en-US" dirty="0" smtClean="0"/>
              <a:t>Select the point-cloud of interest from the point cloud cache and send it over to the client.</a:t>
            </a:r>
          </a:p>
          <a:p>
            <a:r>
              <a:rPr lang="en-US" b="1" dirty="0" smtClean="0"/>
              <a:t>Point-cloud Cache</a:t>
            </a:r>
          </a:p>
          <a:p>
            <a:pPr lvl="1"/>
            <a:r>
              <a:rPr lang="en-US" dirty="0" smtClean="0"/>
              <a:t>Stores the point-cloud of the map in memory for faster lookup.</a:t>
            </a:r>
          </a:p>
          <a:p>
            <a:r>
              <a:rPr lang="en-US" b="1" dirty="0" smtClean="0"/>
              <a:t>Client</a:t>
            </a:r>
          </a:p>
          <a:p>
            <a:pPr lvl="1"/>
            <a:r>
              <a:rPr lang="en-US" dirty="0" smtClean="0"/>
              <a:t>Performs a request to the Server and fetches the point-cloud.</a:t>
            </a:r>
          </a:p>
          <a:p>
            <a:pPr lvl="1"/>
            <a:r>
              <a:rPr lang="en-US" dirty="0" smtClean="0"/>
              <a:t>Can perform a level of caching for better network usage and performance.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82275" y="5012624"/>
            <a:ext cx="3138703" cy="82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Thread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3485" y="4179459"/>
            <a:ext cx="3127493" cy="825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RtabMap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66385" y="3255583"/>
            <a:ext cx="1154593" cy="91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File Cache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58348" y="3255582"/>
            <a:ext cx="1154593" cy="91596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Ply Cache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61413" y="1925620"/>
            <a:ext cx="4333486" cy="4251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 rot="16200000">
            <a:off x="10323809" y="1971785"/>
            <a:ext cx="936311" cy="1144400"/>
          </a:xfrm>
          <a:prstGeom prst="flowChartMagneticDru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72956" y="2442334"/>
            <a:ext cx="122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db</a:t>
            </a:r>
            <a:r>
              <a:rPr lang="en-US" b="1" dirty="0" smtClean="0"/>
              <a:t> file</a:t>
            </a:r>
            <a:endParaRPr lang="en-US" b="1" dirty="0"/>
          </a:p>
        </p:txBody>
      </p:sp>
      <p:cxnSp>
        <p:nvCxnSpPr>
          <p:cNvPr id="17" name="Elbow Connector 16"/>
          <p:cNvCxnSpPr>
            <a:stCxn id="6" idx="3"/>
            <a:endCxn id="9" idx="1"/>
          </p:cNvCxnSpPr>
          <p:nvPr/>
        </p:nvCxnSpPr>
        <p:spPr>
          <a:xfrm flipV="1">
            <a:off x="10520978" y="3012141"/>
            <a:ext cx="270987" cy="7014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 so far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Thread</a:t>
            </a:r>
          </a:p>
          <a:p>
            <a:pPr lvl="1"/>
            <a:r>
              <a:rPr lang="en-US" dirty="0" smtClean="0"/>
              <a:t>Server – </a:t>
            </a:r>
            <a:r>
              <a:rPr lang="en-US" dirty="0" err="1" smtClean="0"/>
              <a:t>RTabMap</a:t>
            </a:r>
            <a:r>
              <a:rPr lang="en-US" dirty="0" smtClean="0"/>
              <a:t> interface.</a:t>
            </a:r>
          </a:p>
          <a:p>
            <a:pPr lvl="1"/>
            <a:r>
              <a:rPr lang="en-US" dirty="0" smtClean="0"/>
              <a:t>Server Client interaction.</a:t>
            </a:r>
          </a:p>
          <a:p>
            <a:r>
              <a:rPr lang="en-US" dirty="0" err="1" smtClean="0"/>
              <a:t>RTabMap</a:t>
            </a:r>
            <a:endParaRPr lang="en-US" dirty="0" smtClean="0"/>
          </a:p>
          <a:p>
            <a:pPr lvl="1"/>
            <a:r>
              <a:rPr lang="en-US" dirty="0" smtClean="0"/>
              <a:t>Export </a:t>
            </a:r>
            <a:r>
              <a:rPr lang="en-US" dirty="0" err="1" smtClean="0"/>
              <a:t>db</a:t>
            </a:r>
            <a:r>
              <a:rPr lang="en-US" dirty="0"/>
              <a:t>-</a:t>
            </a:r>
            <a:r>
              <a:rPr lang="en-US" dirty="0" smtClean="0"/>
              <a:t>file to point-cloud into memory.</a:t>
            </a:r>
          </a:p>
          <a:p>
            <a:pPr lvl="1"/>
            <a:r>
              <a:rPr lang="en-US" dirty="0" smtClean="0"/>
              <a:t>Send part of point cloud file to client based on client-position.</a:t>
            </a:r>
          </a:p>
          <a:p>
            <a:r>
              <a:rPr lang="en-US" dirty="0" smtClean="0"/>
              <a:t>Client process</a:t>
            </a:r>
          </a:p>
          <a:p>
            <a:pPr lvl="1"/>
            <a:r>
              <a:rPr lang="en-US" dirty="0" smtClean="0"/>
              <a:t>Client - Server interaction.</a:t>
            </a:r>
          </a:p>
          <a:p>
            <a:pPr lvl="1"/>
            <a:r>
              <a:rPr lang="en-US" dirty="0" smtClean="0"/>
              <a:t>Client - point cloud viewer integration.</a:t>
            </a:r>
          </a:p>
        </p:txBody>
      </p:sp>
    </p:spTree>
    <p:extLst>
      <p:ext uri="{BB962C8B-B14F-4D97-AF65-F5344CB8AC3E}">
        <p14:creationId xmlns:p14="http://schemas.microsoft.com/office/powerpoint/2010/main" val="3000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464</Words>
  <Application>Microsoft Office PowerPoint</Application>
  <PresentationFormat>Widescreen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Storage Services for AR Applications</vt:lpstr>
      <vt:lpstr>Agenda</vt:lpstr>
      <vt:lpstr>Background on RTabMap</vt:lpstr>
      <vt:lpstr>RTabMap: Memory Management</vt:lpstr>
      <vt:lpstr>Bottlenecks and Assumptions</vt:lpstr>
      <vt:lpstr>Design - Approach</vt:lpstr>
      <vt:lpstr>Design - Approach</vt:lpstr>
      <vt:lpstr>More on design</vt:lpstr>
      <vt:lpstr>Progress so far</vt:lpstr>
      <vt:lpstr>Further work</vt:lpstr>
      <vt:lpstr>Demo</vt:lpstr>
      <vt:lpstr>Questions?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Services for AR Applications</dc:title>
  <dc:creator>Venkata Krishnan Anantha Raman</dc:creator>
  <cp:lastModifiedBy>Venkata Krishnan Anantha Raman</cp:lastModifiedBy>
  <cp:revision>37</cp:revision>
  <dcterms:created xsi:type="dcterms:W3CDTF">2018-10-29T19:59:13Z</dcterms:created>
  <dcterms:modified xsi:type="dcterms:W3CDTF">2018-10-30T02:33:54Z</dcterms:modified>
</cp:coreProperties>
</file>