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58" r:id="rId6"/>
    <p:sldId id="260" r:id="rId7"/>
    <p:sldId id="261" r:id="rId8"/>
    <p:sldId id="264" r:id="rId9"/>
    <p:sldId id="269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95673" autoAdjust="0"/>
  </p:normalViewPr>
  <p:slideViewPr>
    <p:cSldViewPr snapToGrid="0">
      <p:cViewPr varScale="1">
        <p:scale>
          <a:sx n="80" d="100"/>
          <a:sy n="80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02E7-ED41-41F2-97EB-57109238EC1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265D-8A4C-46DB-9C1B-A77B0871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high level overview of </a:t>
            </a:r>
            <a:r>
              <a:rPr lang="en-US" baseline="0" dirty="0" err="1" smtClean="0"/>
              <a:t>RTabMap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RGB-D,</a:t>
            </a:r>
            <a:r>
              <a:rPr lang="en-US" baseline="0" dirty="0" smtClean="0"/>
              <a:t> LIDAR, Graph based SLAM, incremental appearance-based loop closure detector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</a:t>
            </a:r>
            <a:r>
              <a:rPr lang="en-US" baseline="0" dirty="0" smtClean="0"/>
              <a:t> over STM, WM, LTM  to give the picture that we cant have everything on RAM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RTabMap</a:t>
            </a:r>
            <a:r>
              <a:rPr lang="en-US" dirty="0" smtClean="0"/>
              <a:t>:</a:t>
            </a:r>
          </a:p>
          <a:p>
            <a:r>
              <a:rPr lang="en-US" dirty="0" smtClean="0"/>
              <a:t>RGB-D,</a:t>
            </a:r>
            <a:r>
              <a:rPr lang="en-US" baseline="0" dirty="0" smtClean="0"/>
              <a:t> LIDAR, Graph based SLAM, incremental appearance-based loop closure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270C-573A-4758-9C90-876CD4F7DE4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Storage Services for AR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001956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Alex | Sandeep | </a:t>
            </a:r>
            <a:r>
              <a:rPr lang="en-US" dirty="0" err="1" smtClean="0"/>
              <a:t>Venkat</a:t>
            </a:r>
            <a:r>
              <a:rPr lang="en-US" dirty="0" smtClean="0"/>
              <a:t> | </a:t>
            </a:r>
            <a:r>
              <a:rPr lang="en-US" dirty="0" err="1" smtClean="0"/>
              <a:t>Vikram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RTabMap</a:t>
            </a:r>
            <a:endParaRPr lang="en-US" b="1" dirty="0"/>
          </a:p>
          <a:p>
            <a:pPr lvl="1"/>
            <a:r>
              <a:rPr lang="en-US" dirty="0" smtClean="0"/>
              <a:t>Build the main point cloud based on the information from the map DB.</a:t>
            </a:r>
          </a:p>
          <a:p>
            <a:r>
              <a:rPr lang="en-US" b="1" dirty="0" smtClean="0"/>
              <a:t>Server Thread</a:t>
            </a:r>
          </a:p>
          <a:p>
            <a:pPr lvl="1"/>
            <a:r>
              <a:rPr lang="en-US" dirty="0" smtClean="0"/>
              <a:t>Server – </a:t>
            </a:r>
            <a:r>
              <a:rPr lang="en-US" dirty="0" err="1" smtClean="0"/>
              <a:t>RTabMap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Server Client interaction. Server accepts a request of the form </a:t>
            </a:r>
            <a:r>
              <a:rPr lang="en-US" i="1" dirty="0" smtClean="0"/>
              <a:t>(x, y, radius)</a:t>
            </a:r>
            <a:r>
              <a:rPr lang="en-US" dirty="0" smtClean="0"/>
              <a:t> from a client and returns portion of the map as point cloud in a binary format.</a:t>
            </a:r>
            <a:endParaRPr lang="en-US" i="1" dirty="0" smtClean="0"/>
          </a:p>
          <a:p>
            <a:r>
              <a:rPr lang="en-US" b="1" dirty="0" smtClean="0"/>
              <a:t>Client process</a:t>
            </a:r>
          </a:p>
          <a:p>
            <a:pPr lvl="1"/>
            <a:r>
              <a:rPr lang="en-US" dirty="0" smtClean="0"/>
              <a:t>Client </a:t>
            </a:r>
            <a:r>
              <a:rPr lang="mr-IN" dirty="0" smtClean="0"/>
              <a:t>–</a:t>
            </a:r>
            <a:r>
              <a:rPr lang="en-US" dirty="0" smtClean="0"/>
              <a:t> Server interaction.</a:t>
            </a:r>
          </a:p>
          <a:p>
            <a:pPr lvl="1"/>
            <a:r>
              <a:rPr lang="en-US" dirty="0" smtClean="0"/>
              <a:t>Client </a:t>
            </a:r>
            <a:r>
              <a:rPr lang="mr-IN" dirty="0" smtClean="0"/>
              <a:t>–</a:t>
            </a:r>
            <a:r>
              <a:rPr lang="en-US" dirty="0" smtClean="0"/>
              <a:t> point cloud viewer integration.</a:t>
            </a:r>
          </a:p>
        </p:txBody>
      </p:sp>
    </p:spTree>
    <p:extLst>
      <p:ext uri="{BB962C8B-B14F-4D97-AF65-F5344CB8AC3E}">
        <p14:creationId xmlns:p14="http://schemas.microsoft.com/office/powerpoint/2010/main" val="3000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Caching on Client based on client storage/memory.</a:t>
            </a:r>
          </a:p>
          <a:p>
            <a:r>
              <a:rPr lang="en-US" dirty="0" smtClean="0"/>
              <a:t>Opportunistic fetching of areas of interest from the Server.</a:t>
            </a:r>
          </a:p>
          <a:p>
            <a:r>
              <a:rPr lang="en-US" dirty="0" smtClean="0"/>
              <a:t>Compress/</a:t>
            </a:r>
            <a:r>
              <a:rPr lang="en-US" dirty="0"/>
              <a:t>D</a:t>
            </a:r>
            <a:r>
              <a:rPr lang="en-US" dirty="0" smtClean="0"/>
              <a:t>ecompress the transmitted ply file to better use the Network (Experiment if this would really improve).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81729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</a:t>
            </a:r>
            <a:r>
              <a:rPr lang="en-US" dirty="0" err="1" smtClean="0"/>
              <a:t>RTabMap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Bottlenecks and Assumptions</a:t>
            </a:r>
          </a:p>
          <a:p>
            <a:r>
              <a:rPr lang="en-US" dirty="0" smtClean="0"/>
              <a:t>Design and Approach</a:t>
            </a:r>
          </a:p>
          <a:p>
            <a:r>
              <a:rPr lang="en-US" dirty="0" smtClean="0"/>
              <a:t>More on design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Further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594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on </a:t>
            </a:r>
            <a:r>
              <a:rPr lang="en-US" b="1" dirty="0" err="1" smtClean="0"/>
              <a:t>RTabMap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RTabMap</a:t>
            </a:r>
            <a:r>
              <a:rPr lang="en-US" b="1" dirty="0"/>
              <a:t> Summary</a:t>
            </a:r>
          </a:p>
          <a:p>
            <a:pPr lvl="1"/>
            <a:r>
              <a:rPr lang="en-US" dirty="0"/>
              <a:t>Limited on-board capabilities -&gt; robots limit the size of map </a:t>
            </a:r>
          </a:p>
          <a:p>
            <a:pPr lvl="1"/>
            <a:r>
              <a:rPr lang="en-US" dirty="0"/>
              <a:t>Sensor memory, Short-term memory, Working memory, Long-term memory</a:t>
            </a:r>
          </a:p>
          <a:p>
            <a:pPr lvl="1"/>
            <a:r>
              <a:rPr lang="en-US" dirty="0"/>
              <a:t>Contents moved between Working memory and Long-term memory</a:t>
            </a:r>
          </a:p>
          <a:p>
            <a:pPr lvl="1"/>
            <a:r>
              <a:rPr lang="en-US" dirty="0"/>
              <a:t>Loop-closure detection based on bag of words approach</a:t>
            </a:r>
          </a:p>
          <a:p>
            <a:pPr lvl="1"/>
            <a:r>
              <a:rPr lang="en-US" dirty="0"/>
              <a:t>RGB-D , LIDAR, Graph based SLAM</a:t>
            </a:r>
          </a:p>
        </p:txBody>
      </p:sp>
    </p:spTree>
    <p:extLst>
      <p:ext uri="{BB962C8B-B14F-4D97-AF65-F5344CB8AC3E}">
        <p14:creationId xmlns:p14="http://schemas.microsoft.com/office/powerpoint/2010/main" val="1082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RTabMap</a:t>
            </a:r>
            <a:r>
              <a:rPr lang="en-US" b="1" dirty="0" smtClean="0"/>
              <a:t>: Memory Management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529" y="1825625"/>
            <a:ext cx="8930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Bottlenecks and 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Bottlenecks:</a:t>
            </a:r>
            <a:endParaRPr lang="en-US" dirty="0" smtClean="0"/>
          </a:p>
          <a:p>
            <a:pPr lvl="1"/>
            <a:r>
              <a:rPr lang="en-US" dirty="0"/>
              <a:t>Larger captures will result in large </a:t>
            </a:r>
            <a:r>
              <a:rPr lang="en-US" dirty="0" err="1"/>
              <a:t>db</a:t>
            </a:r>
            <a:r>
              <a:rPr lang="en-US" dirty="0"/>
              <a:t> files -&gt; harder to use on thin-clients.</a:t>
            </a:r>
          </a:p>
          <a:p>
            <a:pPr lvl="1"/>
            <a:r>
              <a:rPr lang="en-US" dirty="0"/>
              <a:t>Thin clients cant localize since they cant load large </a:t>
            </a:r>
            <a:r>
              <a:rPr lang="en-US" dirty="0" err="1"/>
              <a:t>db</a:t>
            </a:r>
            <a:r>
              <a:rPr lang="en-US" dirty="0"/>
              <a:t>-files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-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65" y="1372086"/>
            <a:ext cx="9288857" cy="1885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We  try to solve the solution by a client-server approach</a:t>
            </a:r>
          </a:p>
          <a:p>
            <a:pPr lvl="1"/>
            <a:r>
              <a:rPr lang="en-US" sz="2000" b="1" dirty="0" smtClean="0"/>
              <a:t>Fetching the Map (Storage Service):</a:t>
            </a:r>
          </a:p>
          <a:p>
            <a:pPr lvl="2"/>
            <a:r>
              <a:rPr lang="en-US" sz="1800" dirty="0" smtClean="0"/>
              <a:t>Client makes a request to the server for a portion of the map, gets it from the point-cloud cache and displays it to the user.</a:t>
            </a:r>
          </a:p>
          <a:p>
            <a:pPr lvl="1"/>
            <a:r>
              <a:rPr lang="en-US" sz="2000" b="1" dirty="0" smtClean="0"/>
              <a:t>Localization on the Map (Localization Service)</a:t>
            </a:r>
          </a:p>
          <a:p>
            <a:pPr lvl="2"/>
            <a:r>
              <a:rPr lang="en-US" sz="1800" dirty="0" smtClean="0"/>
              <a:t>Client requests the server with a set of images and requests the server to localize.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0135" y="5087846"/>
            <a:ext cx="2219212" cy="992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5261" y="5222756"/>
            <a:ext cx="2958353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51856" y="4115014"/>
            <a:ext cx="2961756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10151222" y="2360135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Elbow Connector 8"/>
          <p:cNvCxnSpPr>
            <a:stCxn id="7" idx="0"/>
            <a:endCxn id="8" idx="1"/>
          </p:cNvCxnSpPr>
          <p:nvPr/>
        </p:nvCxnSpPr>
        <p:spPr>
          <a:xfrm rot="5400000" flipH="1" flipV="1">
            <a:off x="9187765" y="2729321"/>
            <a:ext cx="730662" cy="2040725"/>
          </a:xfrm>
          <a:prstGeom prst="bentConnector3">
            <a:avLst>
              <a:gd name="adj1" fmla="val 3862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13612" y="4115014"/>
            <a:ext cx="1161827" cy="83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13614" y="5222756"/>
            <a:ext cx="1161827" cy="833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0135" y="3395482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RGB-D Sensors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87649" y="3390056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Viewer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8952" y="3248290"/>
            <a:ext cx="2718546" cy="3041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3580" y="3612223"/>
            <a:ext cx="4480560" cy="2677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96492" y="2860889"/>
            <a:ext cx="9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957498" y="5451981"/>
            <a:ext cx="2926082" cy="314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5" idx="0"/>
            <a:endCxn id="7" idx="2"/>
          </p:cNvCxnSpPr>
          <p:nvPr/>
        </p:nvCxnSpPr>
        <p:spPr>
          <a:xfrm flipH="1" flipV="1">
            <a:off x="8532734" y="4948179"/>
            <a:ext cx="1704" cy="274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- Approach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99020" y="5032426"/>
            <a:ext cx="2219212" cy="992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99020" y="3340062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RGB-D Sensors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76534" y="3334636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Viewer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49353" y="3089565"/>
            <a:ext cx="2718546" cy="3069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>
            <a:off x="1714172" y="4162794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4067854" y="5176285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772494" y="511522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4969368" y="5556145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Snip Single Corner Rectangle 40"/>
          <p:cNvSpPr/>
          <p:nvPr/>
        </p:nvSpPr>
        <p:spPr>
          <a:xfrm>
            <a:off x="2870618" y="4166024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3935258" y="5359462"/>
            <a:ext cx="2926082" cy="314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irect Access Storage 7"/>
          <p:cNvSpPr/>
          <p:nvPr/>
        </p:nvSpPr>
        <p:spPr>
          <a:xfrm rot="16200000">
            <a:off x="10100378" y="1658157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032321" y="5106365"/>
            <a:ext cx="2958353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28916" y="3998625"/>
            <a:ext cx="2961756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7" idx="0"/>
            <a:endCxn id="48" idx="0"/>
          </p:cNvCxnSpPr>
          <p:nvPr/>
        </p:nvCxnSpPr>
        <p:spPr>
          <a:xfrm rot="5400000" flipH="1" flipV="1">
            <a:off x="8345970" y="2423961"/>
            <a:ext cx="1738488" cy="14108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90672" y="3998625"/>
            <a:ext cx="1161827" cy="83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990674" y="5106365"/>
            <a:ext cx="1161827" cy="833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 Cache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872465" y="3532910"/>
            <a:ext cx="4480560" cy="26265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15975" y="2134044"/>
            <a:ext cx="1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714173" y="2372878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8991254" y="5639602"/>
            <a:ext cx="950932" cy="20005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PCL portion</a:t>
            </a:r>
          </a:p>
        </p:txBody>
      </p:sp>
      <p:sp>
        <p:nvSpPr>
          <p:cNvPr id="38" name="Snip Single Corner Rectangle 37"/>
          <p:cNvSpPr/>
          <p:nvPr/>
        </p:nvSpPr>
        <p:spPr>
          <a:xfrm>
            <a:off x="7132972" y="5594642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7148310" y="5117460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7149883" y="457858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3" name="Snip Single Corner Rectangle 52"/>
          <p:cNvSpPr/>
          <p:nvPr/>
        </p:nvSpPr>
        <p:spPr>
          <a:xfrm>
            <a:off x="9026517" y="5111350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smtClean="0"/>
              <a:t>, y</a:t>
            </a:r>
            <a:endParaRPr lang="en-US" dirty="0"/>
          </a:p>
        </p:txBody>
      </p:sp>
      <p:sp>
        <p:nvSpPr>
          <p:cNvPr id="54" name="Snip Single Corner Rectangle 53"/>
          <p:cNvSpPr/>
          <p:nvPr/>
        </p:nvSpPr>
        <p:spPr>
          <a:xfrm>
            <a:off x="10143661" y="512291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smtClean="0"/>
              <a:t>, 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6" idx="0"/>
            <a:endCxn id="47" idx="2"/>
          </p:cNvCxnSpPr>
          <p:nvPr/>
        </p:nvCxnSpPr>
        <p:spPr>
          <a:xfrm flipH="1" flipV="1">
            <a:off x="8509794" y="4831790"/>
            <a:ext cx="1704" cy="274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9" grpId="0" animBg="1"/>
      <p:bldP spid="39" grpId="1" animBg="1"/>
      <p:bldP spid="41" grpId="0" animBg="1"/>
      <p:bldP spid="23" grpId="0" animBg="1"/>
      <p:bldP spid="37" grpId="0" animBg="1"/>
      <p:bldP spid="37" grpId="1" animBg="1"/>
      <p:bldP spid="38" grpId="0" animBg="1"/>
      <p:bldP spid="38" grpId="1" animBg="1"/>
      <p:bldP spid="33" grpId="0" animBg="1"/>
      <p:bldP spid="33" grpId="1" animBg="1"/>
      <p:bldP spid="35" grpId="0" animBg="1"/>
      <p:bldP spid="35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2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Server Thread on </a:t>
            </a:r>
            <a:r>
              <a:rPr lang="en-US" b="1" dirty="0" err="1" smtClean="0"/>
              <a:t>RTabMap</a:t>
            </a:r>
            <a:endParaRPr lang="en-US" b="1" dirty="0" smtClean="0"/>
          </a:p>
          <a:p>
            <a:pPr lvl="1"/>
            <a:r>
              <a:rPr lang="en-US" dirty="0" smtClean="0"/>
              <a:t>Process the request made by client.</a:t>
            </a:r>
          </a:p>
          <a:p>
            <a:pPr lvl="1"/>
            <a:r>
              <a:rPr lang="en-US" dirty="0" smtClean="0"/>
              <a:t>Select the point-cloud of interest from the point cloud cache and send it over to the client.</a:t>
            </a:r>
          </a:p>
          <a:p>
            <a:r>
              <a:rPr lang="en-US" b="1" dirty="0" smtClean="0"/>
              <a:t>Point-cloud Cache</a:t>
            </a:r>
          </a:p>
          <a:p>
            <a:pPr lvl="1"/>
            <a:r>
              <a:rPr lang="en-US" dirty="0" smtClean="0"/>
              <a:t>Stores the point-cloud of the map in memory for faster lookup.</a:t>
            </a:r>
          </a:p>
          <a:p>
            <a:r>
              <a:rPr lang="en-US" b="1" dirty="0" smtClean="0"/>
              <a:t>Client</a:t>
            </a:r>
          </a:p>
          <a:p>
            <a:pPr lvl="1"/>
            <a:r>
              <a:rPr lang="en-US" dirty="0" smtClean="0"/>
              <a:t>Performs a request to the Server and fetches the point-cloud.</a:t>
            </a:r>
          </a:p>
          <a:p>
            <a:pPr lvl="1"/>
            <a:r>
              <a:rPr lang="en-US" dirty="0" smtClean="0"/>
              <a:t>Can perform a level of caching for better network usage and performance.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1417" y="5125771"/>
            <a:ext cx="2958353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38012" y="4018031"/>
            <a:ext cx="2961756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9768" y="4018031"/>
            <a:ext cx="1161827" cy="833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99770" y="5125771"/>
            <a:ext cx="1161827" cy="833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PCL Cache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72465" y="3532910"/>
            <a:ext cx="4480560" cy="26265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irect Access Storage 7"/>
          <p:cNvSpPr/>
          <p:nvPr/>
        </p:nvSpPr>
        <p:spPr>
          <a:xfrm rot="16200000">
            <a:off x="10100378" y="1658157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Elbow Connector 31"/>
          <p:cNvCxnSpPr>
            <a:stCxn id="21" idx="0"/>
            <a:endCxn id="31" idx="0"/>
          </p:cNvCxnSpPr>
          <p:nvPr/>
        </p:nvCxnSpPr>
        <p:spPr>
          <a:xfrm rot="5400000" flipH="1" flipV="1">
            <a:off x="8340815" y="2438212"/>
            <a:ext cx="1757894" cy="14017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15975" y="2134044"/>
            <a:ext cx="1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0" idx="0"/>
            <a:endCxn id="21" idx="2"/>
          </p:cNvCxnSpPr>
          <p:nvPr/>
        </p:nvCxnSpPr>
        <p:spPr>
          <a:xfrm flipH="1" flipV="1">
            <a:off x="8518890" y="4851196"/>
            <a:ext cx="1704" cy="274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Localization</a:t>
            </a:r>
            <a:endParaRPr lang="en-US" b="1" dirty="0"/>
          </a:p>
          <a:p>
            <a:pPr lvl="2"/>
            <a:r>
              <a:rPr lang="en-US" dirty="0"/>
              <a:t>Localization is done, 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/>
              <a:t>we have co-ordinates of the client </a:t>
            </a:r>
            <a:r>
              <a:rPr lang="en-US" dirty="0" smtClean="0"/>
              <a:t>position</a:t>
            </a:r>
            <a:endParaRPr lang="en-US" dirty="0"/>
          </a:p>
          <a:p>
            <a:pPr lvl="1"/>
            <a:r>
              <a:rPr lang="en-US" b="1" dirty="0"/>
              <a:t>Client</a:t>
            </a:r>
          </a:p>
          <a:p>
            <a:pPr lvl="2"/>
            <a:r>
              <a:rPr lang="en-US" dirty="0"/>
              <a:t>Has connectivity to the server.</a:t>
            </a:r>
          </a:p>
          <a:p>
            <a:pPr lvl="2"/>
            <a:r>
              <a:rPr lang="en-US" dirty="0"/>
              <a:t>Try to use the Server for localization and storage.</a:t>
            </a:r>
          </a:p>
          <a:p>
            <a:pPr lvl="1"/>
            <a:r>
              <a:rPr lang="en-US" b="1" dirty="0"/>
              <a:t>Server</a:t>
            </a:r>
          </a:p>
          <a:p>
            <a:pPr lvl="2"/>
            <a:r>
              <a:rPr lang="en-US" dirty="0"/>
              <a:t>Has enough memory to store the point cloud on memory (or) can store on storage and fetch it back by taking a small hit on performance.</a:t>
            </a:r>
          </a:p>
          <a:p>
            <a:pPr lvl="2"/>
            <a:r>
              <a:rPr lang="en-US" dirty="0"/>
              <a:t>Serves the requests by clients in a state-less fashion.</a:t>
            </a:r>
          </a:p>
        </p:txBody>
      </p:sp>
    </p:spTree>
    <p:extLst>
      <p:ext uri="{BB962C8B-B14F-4D97-AF65-F5344CB8AC3E}">
        <p14:creationId xmlns:p14="http://schemas.microsoft.com/office/powerpoint/2010/main" val="422302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561</Words>
  <Application>Microsoft Office PowerPoint</Application>
  <PresentationFormat>Widescreen</PresentationFormat>
  <Paragraphs>110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Storage Services for AR Applications</vt:lpstr>
      <vt:lpstr>Agenda</vt:lpstr>
      <vt:lpstr>Background on RTabMap</vt:lpstr>
      <vt:lpstr>RTabMap: Memory Management</vt:lpstr>
      <vt:lpstr>Bottlenecks and Assumptions</vt:lpstr>
      <vt:lpstr>Design - Approach</vt:lpstr>
      <vt:lpstr>Design - Approach</vt:lpstr>
      <vt:lpstr>More on design</vt:lpstr>
      <vt:lpstr>Assumptions</vt:lpstr>
      <vt:lpstr>Progress so far</vt:lpstr>
      <vt:lpstr>Further work</vt:lpstr>
      <vt:lpstr>Demo</vt:lpstr>
      <vt:lpstr>Questions?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Services for AR Applications</dc:title>
  <dc:creator>Venkata Krishnan Anantha Raman</dc:creator>
  <cp:lastModifiedBy>Venkata Krishnan Anantha Raman</cp:lastModifiedBy>
  <cp:revision>52</cp:revision>
  <dcterms:created xsi:type="dcterms:W3CDTF">2018-10-29T19:59:13Z</dcterms:created>
  <dcterms:modified xsi:type="dcterms:W3CDTF">2018-10-31T01:56:39Z</dcterms:modified>
</cp:coreProperties>
</file>