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1"/>
  </p:notesMasterIdLst>
  <p:sldIdLst>
    <p:sldId id="256" r:id="rId2"/>
    <p:sldId id="257" r:id="rId3"/>
    <p:sldId id="263" r:id="rId4"/>
    <p:sldId id="260" r:id="rId5"/>
    <p:sldId id="261" r:id="rId6"/>
    <p:sldId id="264" r:id="rId7"/>
    <p:sldId id="271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95673" autoAdjust="0"/>
  </p:normalViewPr>
  <p:slideViewPr>
    <p:cSldViewPr snapToGrid="0">
      <p:cViewPr varScale="1">
        <p:scale>
          <a:sx n="63" d="100"/>
          <a:sy n="63" d="100"/>
        </p:scale>
        <p:origin x="91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\Desktop\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40</a:t>
            </a:r>
            <a:r>
              <a:rPr lang="en-US" baseline="0"/>
              <a:t> + is repeat of 1 to 39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collate!$E$1</c:f>
              <c:strCache>
                <c:ptCount val="1"/>
                <c:pt idx="0">
                  <c:v>without caching (Time)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collate!$E$2:$E$79</c:f>
              <c:numCache>
                <c:formatCode>General</c:formatCode>
                <c:ptCount val="78"/>
                <c:pt idx="0">
                  <c:v>2.116927</c:v>
                </c:pt>
                <c:pt idx="1">
                  <c:v>2.5970339999999998</c:v>
                </c:pt>
                <c:pt idx="2">
                  <c:v>2.0406689999999998</c:v>
                </c:pt>
                <c:pt idx="3">
                  <c:v>3.3838409999999999</c:v>
                </c:pt>
                <c:pt idx="4">
                  <c:v>3.741533</c:v>
                </c:pt>
                <c:pt idx="5">
                  <c:v>3.4259840000000001</c:v>
                </c:pt>
                <c:pt idx="6">
                  <c:v>3.9260199999999998</c:v>
                </c:pt>
                <c:pt idx="7">
                  <c:v>2.747852</c:v>
                </c:pt>
                <c:pt idx="8">
                  <c:v>2.1364019999999999</c:v>
                </c:pt>
                <c:pt idx="9">
                  <c:v>3.4603830000000002</c:v>
                </c:pt>
                <c:pt idx="10">
                  <c:v>2.9249130000000001</c:v>
                </c:pt>
                <c:pt idx="11">
                  <c:v>2.9832619999999999</c:v>
                </c:pt>
                <c:pt idx="12">
                  <c:v>2.2984849999999999</c:v>
                </c:pt>
                <c:pt idx="13">
                  <c:v>2.1073430000000002</c:v>
                </c:pt>
                <c:pt idx="14">
                  <c:v>2.2752530000000002</c:v>
                </c:pt>
                <c:pt idx="15">
                  <c:v>1.52457</c:v>
                </c:pt>
                <c:pt idx="16">
                  <c:v>1.696204</c:v>
                </c:pt>
                <c:pt idx="17">
                  <c:v>1.4882500000000001</c:v>
                </c:pt>
                <c:pt idx="18">
                  <c:v>1.7508189999999999</c:v>
                </c:pt>
                <c:pt idx="19">
                  <c:v>2.0389349999999999</c:v>
                </c:pt>
                <c:pt idx="20">
                  <c:v>1.8546849999999999</c:v>
                </c:pt>
                <c:pt idx="21">
                  <c:v>1.420428</c:v>
                </c:pt>
                <c:pt idx="22">
                  <c:v>1.28098</c:v>
                </c:pt>
                <c:pt idx="23">
                  <c:v>1.50613</c:v>
                </c:pt>
                <c:pt idx="24">
                  <c:v>1.2844990000000001</c:v>
                </c:pt>
                <c:pt idx="25">
                  <c:v>1.5579460000000001</c:v>
                </c:pt>
                <c:pt idx="26">
                  <c:v>1.4806859999999999</c:v>
                </c:pt>
                <c:pt idx="27">
                  <c:v>1.1677869999999999</c:v>
                </c:pt>
                <c:pt idx="28">
                  <c:v>1.741473</c:v>
                </c:pt>
                <c:pt idx="29">
                  <c:v>1.9593149999999999</c:v>
                </c:pt>
                <c:pt idx="30">
                  <c:v>1.3194410000000001</c:v>
                </c:pt>
                <c:pt idx="31">
                  <c:v>1.693011</c:v>
                </c:pt>
                <c:pt idx="32">
                  <c:v>1.2518370000000001</c:v>
                </c:pt>
                <c:pt idx="33">
                  <c:v>1.6273660000000001</c:v>
                </c:pt>
                <c:pt idx="34">
                  <c:v>1.1977869999999999</c:v>
                </c:pt>
                <c:pt idx="35">
                  <c:v>1.4529810000000001</c:v>
                </c:pt>
                <c:pt idx="36">
                  <c:v>1.3880889999999999</c:v>
                </c:pt>
                <c:pt idx="37">
                  <c:v>2.4147980000000002</c:v>
                </c:pt>
                <c:pt idx="38">
                  <c:v>1.9559120000000001</c:v>
                </c:pt>
                <c:pt idx="39">
                  <c:v>1.059877</c:v>
                </c:pt>
                <c:pt idx="40">
                  <c:v>1.6092599999999999</c:v>
                </c:pt>
                <c:pt idx="41">
                  <c:v>1.6434960000000001</c:v>
                </c:pt>
                <c:pt idx="42">
                  <c:v>2.0331540000000001</c:v>
                </c:pt>
                <c:pt idx="43">
                  <c:v>1.9450289999999999</c:v>
                </c:pt>
                <c:pt idx="44">
                  <c:v>2.1859150000000001</c:v>
                </c:pt>
                <c:pt idx="45">
                  <c:v>1.928688</c:v>
                </c:pt>
                <c:pt idx="46">
                  <c:v>2.0876399999999999</c:v>
                </c:pt>
                <c:pt idx="47">
                  <c:v>3.0329130000000002</c:v>
                </c:pt>
                <c:pt idx="48">
                  <c:v>1.88832</c:v>
                </c:pt>
                <c:pt idx="49">
                  <c:v>1.686793</c:v>
                </c:pt>
                <c:pt idx="50">
                  <c:v>1.6741619999999999</c:v>
                </c:pt>
                <c:pt idx="51">
                  <c:v>1.5437350000000001</c:v>
                </c:pt>
                <c:pt idx="52">
                  <c:v>1.4966889999999999</c:v>
                </c:pt>
                <c:pt idx="53">
                  <c:v>1.4153309999999999</c:v>
                </c:pt>
                <c:pt idx="54">
                  <c:v>1.764937</c:v>
                </c:pt>
                <c:pt idx="55">
                  <c:v>3.2073140000000002</c:v>
                </c:pt>
                <c:pt idx="56">
                  <c:v>3.796859</c:v>
                </c:pt>
                <c:pt idx="57">
                  <c:v>4.9016219999999997</c:v>
                </c:pt>
                <c:pt idx="58">
                  <c:v>3.8091810000000002</c:v>
                </c:pt>
                <c:pt idx="59">
                  <c:v>2.3136549999999998</c:v>
                </c:pt>
                <c:pt idx="60">
                  <c:v>0.91007700000000002</c:v>
                </c:pt>
                <c:pt idx="61">
                  <c:v>1.489808</c:v>
                </c:pt>
                <c:pt idx="62">
                  <c:v>1.257722</c:v>
                </c:pt>
                <c:pt idx="63">
                  <c:v>1.3639300000000001</c:v>
                </c:pt>
                <c:pt idx="64">
                  <c:v>1.019218</c:v>
                </c:pt>
                <c:pt idx="65">
                  <c:v>1.3327720000000001</c:v>
                </c:pt>
                <c:pt idx="66">
                  <c:v>1.0893250000000001</c:v>
                </c:pt>
                <c:pt idx="67">
                  <c:v>1.731725</c:v>
                </c:pt>
                <c:pt idx="68">
                  <c:v>1.537947</c:v>
                </c:pt>
                <c:pt idx="69">
                  <c:v>1.534931</c:v>
                </c:pt>
                <c:pt idx="70">
                  <c:v>1.693619</c:v>
                </c:pt>
                <c:pt idx="71">
                  <c:v>0.954542</c:v>
                </c:pt>
                <c:pt idx="72">
                  <c:v>1.590292</c:v>
                </c:pt>
                <c:pt idx="73">
                  <c:v>1.407213</c:v>
                </c:pt>
                <c:pt idx="74">
                  <c:v>1.3786020000000001</c:v>
                </c:pt>
                <c:pt idx="75">
                  <c:v>1.2704249999999999</c:v>
                </c:pt>
                <c:pt idx="76">
                  <c:v>1.352927</c:v>
                </c:pt>
                <c:pt idx="77">
                  <c:v>1.523617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62-42AC-B654-BE362B4488BB}"/>
            </c:ext>
          </c:extLst>
        </c:ser>
        <c:ser>
          <c:idx val="1"/>
          <c:order val="1"/>
          <c:tx>
            <c:strRef>
              <c:f>collate!$G$1</c:f>
              <c:strCache>
                <c:ptCount val="1"/>
                <c:pt idx="0">
                  <c:v>Cache on client Flash (time)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collate!$G$2:$G$79</c:f>
              <c:numCache>
                <c:formatCode>General</c:formatCode>
                <c:ptCount val="78"/>
                <c:pt idx="0">
                  <c:v>3.4295208454099999</c:v>
                </c:pt>
                <c:pt idx="1">
                  <c:v>7.9088540077199996</c:v>
                </c:pt>
                <c:pt idx="2">
                  <c:v>7.18294692039</c:v>
                </c:pt>
                <c:pt idx="3">
                  <c:v>4.4042348861700003</c:v>
                </c:pt>
                <c:pt idx="4">
                  <c:v>10.6827368736</c:v>
                </c:pt>
                <c:pt idx="5">
                  <c:v>21.136529922499999</c:v>
                </c:pt>
                <c:pt idx="6">
                  <c:v>3.0817229747799999</c:v>
                </c:pt>
                <c:pt idx="7">
                  <c:v>2.51069402695</c:v>
                </c:pt>
                <c:pt idx="8">
                  <c:v>6.7200889587399999</c:v>
                </c:pt>
                <c:pt idx="9">
                  <c:v>5.06083011627</c:v>
                </c:pt>
                <c:pt idx="10">
                  <c:v>4.2257170677199998</c:v>
                </c:pt>
                <c:pt idx="11">
                  <c:v>3.6721539497400002</c:v>
                </c:pt>
                <c:pt idx="12">
                  <c:v>2.9327001571700002</c:v>
                </c:pt>
                <c:pt idx="13">
                  <c:v>2.54400086403</c:v>
                </c:pt>
                <c:pt idx="14">
                  <c:v>2.1654691696200001</c:v>
                </c:pt>
                <c:pt idx="15">
                  <c:v>2.7998600006099998</c:v>
                </c:pt>
                <c:pt idx="16">
                  <c:v>3.281042099</c:v>
                </c:pt>
                <c:pt idx="17">
                  <c:v>11.4262640476</c:v>
                </c:pt>
                <c:pt idx="18">
                  <c:v>8.8875131607100002</c:v>
                </c:pt>
                <c:pt idx="19">
                  <c:v>8.0906171798699997</c:v>
                </c:pt>
                <c:pt idx="20">
                  <c:v>2.99307394028</c:v>
                </c:pt>
                <c:pt idx="21">
                  <c:v>1.4818861484500001</c:v>
                </c:pt>
                <c:pt idx="22">
                  <c:v>3.2850029468500002</c:v>
                </c:pt>
                <c:pt idx="23">
                  <c:v>5.5676820278200001</c:v>
                </c:pt>
                <c:pt idx="24">
                  <c:v>2.6399660110499998</c:v>
                </c:pt>
                <c:pt idx="25">
                  <c:v>2.8488321304299999</c:v>
                </c:pt>
                <c:pt idx="26">
                  <c:v>3.4613211154900001</c:v>
                </c:pt>
                <c:pt idx="27">
                  <c:v>4.9593439102200003</c:v>
                </c:pt>
                <c:pt idx="28">
                  <c:v>8.7347249984699999</c:v>
                </c:pt>
                <c:pt idx="29">
                  <c:v>11.385477066</c:v>
                </c:pt>
                <c:pt idx="30">
                  <c:v>2.88452601433</c:v>
                </c:pt>
                <c:pt idx="31">
                  <c:v>3.8148939609500001</c:v>
                </c:pt>
                <c:pt idx="32">
                  <c:v>4.2064719200100003</c:v>
                </c:pt>
                <c:pt idx="33">
                  <c:v>1.9616630077399999</c:v>
                </c:pt>
                <c:pt idx="34">
                  <c:v>7.3513209819799998</c:v>
                </c:pt>
                <c:pt idx="35">
                  <c:v>3.9816150665299999</c:v>
                </c:pt>
                <c:pt idx="36">
                  <c:v>10.115118026699999</c:v>
                </c:pt>
                <c:pt idx="37">
                  <c:v>1.96023201942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62-42AC-B654-BE362B4488BB}"/>
            </c:ext>
          </c:extLst>
        </c:ser>
        <c:ser>
          <c:idx val="2"/>
          <c:order val="2"/>
          <c:tx>
            <c:strRef>
              <c:f>collate!$I$1</c:f>
              <c:strCache>
                <c:ptCount val="1"/>
                <c:pt idx="0">
                  <c:v>Cache with 3 sec delay prefetch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collate!$I$2:$I$79</c:f>
              <c:numCache>
                <c:formatCode>General</c:formatCode>
                <c:ptCount val="78"/>
                <c:pt idx="0">
                  <c:v>1.45663189888</c:v>
                </c:pt>
                <c:pt idx="1">
                  <c:v>1.9233520031</c:v>
                </c:pt>
                <c:pt idx="2">
                  <c:v>0</c:v>
                </c:pt>
                <c:pt idx="3">
                  <c:v>0</c:v>
                </c:pt>
                <c:pt idx="4">
                  <c:v>6.2253749370599998</c:v>
                </c:pt>
                <c:pt idx="5">
                  <c:v>6.5400960445400003</c:v>
                </c:pt>
                <c:pt idx="6">
                  <c:v>4.4666509628300002</c:v>
                </c:pt>
                <c:pt idx="7">
                  <c:v>5.6560080051400003</c:v>
                </c:pt>
                <c:pt idx="8">
                  <c:v>4.6150739193000003</c:v>
                </c:pt>
                <c:pt idx="9">
                  <c:v>3.0130479335799998</c:v>
                </c:pt>
                <c:pt idx="10">
                  <c:v>0</c:v>
                </c:pt>
                <c:pt idx="11">
                  <c:v>2.4287848472600002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1.3649129867600001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62-42AC-B654-BE362B4488BB}"/>
            </c:ext>
          </c:extLst>
        </c:ser>
        <c:ser>
          <c:idx val="3"/>
          <c:order val="3"/>
          <c:tx>
            <c:strRef>
              <c:f>collate!$J$1</c:f>
              <c:strCache>
                <c:ptCount val="1"/>
                <c:pt idx="0">
                  <c:v>Cache with 4 sec delay prefetch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collate!$J$2:$J$79</c:f>
              <c:numCache>
                <c:formatCode>General</c:formatCode>
                <c:ptCount val="78"/>
                <c:pt idx="0">
                  <c:v>2.1573350429499998</c:v>
                </c:pt>
                <c:pt idx="1">
                  <c:v>2.19671392441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1.92328095436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1.8598308563199999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62-42AC-B654-BE362B448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7189407"/>
        <c:axId val="1797189823"/>
      </c:lineChart>
      <c:catAx>
        <c:axId val="1797189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Points of fetch around</a:t>
                </a:r>
                <a:r>
                  <a:rPr lang="en-US" baseline="0" dirty="0" smtClean="0"/>
                  <a:t> a square pathway</a:t>
                </a:r>
                <a:r>
                  <a:rPr lang="en-US" dirty="0" smtClean="0"/>
                  <a:t>,</a:t>
                </a:r>
                <a:r>
                  <a:rPr lang="en-US" baseline="0" dirty="0" smtClean="0"/>
                  <a:t> 1 to 39. 40 to 78 is repeat of same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7189823"/>
        <c:crosses val="autoZero"/>
        <c:auto val="1"/>
        <c:lblAlgn val="ctr"/>
        <c:lblOffset val="100"/>
        <c:noMultiLvlLbl val="0"/>
      </c:catAx>
      <c:valAx>
        <c:axId val="179718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taken  (sec)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718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E02E7-ED41-41F2-97EB-57109238E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C265D-8A4C-46DB-9C1B-A77B0871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C265D-8A4C-46DB-9C1B-A77B087199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high level overview of </a:t>
            </a:r>
            <a:r>
              <a:rPr lang="en-US" baseline="0" dirty="0" err="1" smtClean="0"/>
              <a:t>RTabMap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RGB-D,</a:t>
            </a:r>
            <a:r>
              <a:rPr lang="en-US" baseline="0" dirty="0" smtClean="0"/>
              <a:t> LIDAR, Graph based SLAM, incremental appearance-based loop closure detector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C265D-8A4C-46DB-9C1B-A77B087199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C265D-8A4C-46DB-9C1B-A77B087199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4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3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5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270C-573A-4758-9C90-876CD4F7DE4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Storage Services for AR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001956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Alex | Sandeep | </a:t>
            </a:r>
            <a:r>
              <a:rPr lang="en-US" dirty="0" err="1" smtClean="0"/>
              <a:t>Venkat</a:t>
            </a:r>
            <a:r>
              <a:rPr lang="en-US" dirty="0" smtClean="0"/>
              <a:t> | </a:t>
            </a:r>
            <a:r>
              <a:rPr lang="en-US" dirty="0" err="1" smtClean="0"/>
              <a:t>Vikram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on </a:t>
            </a:r>
            <a:r>
              <a:rPr lang="en-US" dirty="0" err="1" smtClean="0"/>
              <a:t>RTabMap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Design </a:t>
            </a:r>
            <a:r>
              <a:rPr lang="en-US" dirty="0" smtClean="0"/>
              <a:t>and </a:t>
            </a:r>
            <a:r>
              <a:rPr lang="en-US" dirty="0" smtClean="0"/>
              <a:t>Approach</a:t>
            </a:r>
          </a:p>
          <a:p>
            <a:r>
              <a:rPr lang="en-US" dirty="0"/>
              <a:t>More on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Type of Request</a:t>
            </a:r>
            <a:endParaRPr lang="en-US" dirty="0" smtClean="0"/>
          </a:p>
          <a:p>
            <a:r>
              <a:rPr lang="en-US" dirty="0"/>
              <a:t>Assumptions</a:t>
            </a:r>
          </a:p>
          <a:p>
            <a:r>
              <a:rPr lang="en-US" dirty="0" smtClean="0"/>
              <a:t>Metrics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4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on </a:t>
            </a:r>
            <a:r>
              <a:rPr lang="en-US" b="1" dirty="0" err="1" smtClean="0"/>
              <a:t>RTabMap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RTabMap</a:t>
            </a:r>
            <a:r>
              <a:rPr lang="en-US" b="1" dirty="0"/>
              <a:t> Summary</a:t>
            </a:r>
          </a:p>
          <a:p>
            <a:pPr lvl="1"/>
            <a:r>
              <a:rPr lang="en-US" dirty="0"/>
              <a:t>Limited on-board capabilities -&gt; robots limit the size of map </a:t>
            </a:r>
          </a:p>
          <a:p>
            <a:pPr lvl="1"/>
            <a:r>
              <a:rPr lang="en-US" dirty="0"/>
              <a:t>Sensor memory, Short-term memory, Working memory, Long-term memory</a:t>
            </a:r>
          </a:p>
          <a:p>
            <a:pPr lvl="1"/>
            <a:r>
              <a:rPr lang="en-US" dirty="0"/>
              <a:t>Contents moved between Working memory and Long-term memory</a:t>
            </a:r>
          </a:p>
          <a:p>
            <a:pPr lvl="1"/>
            <a:r>
              <a:rPr lang="en-US" dirty="0"/>
              <a:t>Loop-closure detection based on bag of words approach</a:t>
            </a:r>
          </a:p>
          <a:p>
            <a:pPr lvl="1"/>
            <a:r>
              <a:rPr lang="en-US" dirty="0"/>
              <a:t>RGB-D , LIDAR, Graph based SLAM</a:t>
            </a:r>
          </a:p>
        </p:txBody>
      </p:sp>
    </p:spTree>
    <p:extLst>
      <p:ext uri="{BB962C8B-B14F-4D97-AF65-F5344CB8AC3E}">
        <p14:creationId xmlns:p14="http://schemas.microsoft.com/office/powerpoint/2010/main" val="1082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-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65" y="1372086"/>
            <a:ext cx="9288857" cy="188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 try to solve the solution by a client-server approach</a:t>
            </a:r>
          </a:p>
          <a:p>
            <a:pPr lvl="1"/>
            <a:r>
              <a:rPr lang="en-US" sz="2000" b="1" dirty="0" smtClean="0"/>
              <a:t>Fetching the Map (Storage Service):</a:t>
            </a:r>
          </a:p>
          <a:p>
            <a:pPr lvl="2"/>
            <a:r>
              <a:rPr lang="en-US" sz="1800" dirty="0" smtClean="0"/>
              <a:t>Client request </a:t>
            </a:r>
            <a:r>
              <a:rPr lang="en-US" sz="1800" dirty="0" err="1" smtClean="0"/>
              <a:t>x,y,z</a:t>
            </a:r>
            <a:r>
              <a:rPr lang="en-US" sz="1800" dirty="0" smtClean="0"/>
              <a:t> and obtains a portion with a radius R from the </a:t>
            </a:r>
            <a:r>
              <a:rPr lang="en-US" sz="1800" dirty="0" err="1" smtClean="0"/>
              <a:t>pointcloud</a:t>
            </a:r>
            <a:r>
              <a:rPr lang="en-US" sz="1800" dirty="0" smtClean="0"/>
              <a:t>-Cache</a:t>
            </a:r>
            <a:endParaRPr lang="en-US" sz="1800" dirty="0" smtClean="0"/>
          </a:p>
          <a:p>
            <a:pPr lvl="1"/>
            <a:r>
              <a:rPr lang="en-US" sz="2000" b="1" dirty="0" smtClean="0"/>
              <a:t>Localization on the Map (Localization Service)</a:t>
            </a:r>
          </a:p>
          <a:p>
            <a:pPr lvl="2"/>
            <a:r>
              <a:rPr lang="en-US" sz="1800" dirty="0" smtClean="0"/>
              <a:t>Client requests the server </a:t>
            </a:r>
            <a:r>
              <a:rPr lang="en-US" sz="1800" dirty="0" smtClean="0"/>
              <a:t>with an image and obtains the points </a:t>
            </a:r>
            <a:r>
              <a:rPr lang="en-US" sz="1800" dirty="0" err="1" smtClean="0"/>
              <a:t>x,y,z</a:t>
            </a: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10135" y="5087846"/>
            <a:ext cx="2219212" cy="992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55261" y="5222756"/>
            <a:ext cx="2958353" cy="8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51856" y="4115014"/>
            <a:ext cx="2961756" cy="83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RtabMap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Direct Access Storage 7"/>
          <p:cNvSpPr/>
          <p:nvPr/>
        </p:nvSpPr>
        <p:spPr>
          <a:xfrm rot="16200000">
            <a:off x="10151222" y="2360135"/>
            <a:ext cx="844474" cy="1203960"/>
          </a:xfrm>
          <a:prstGeom prst="flowChartMagneticDru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Elbow Connector 8"/>
          <p:cNvCxnSpPr>
            <a:stCxn id="7" idx="0"/>
            <a:endCxn id="8" idx="1"/>
          </p:cNvCxnSpPr>
          <p:nvPr/>
        </p:nvCxnSpPr>
        <p:spPr>
          <a:xfrm rot="5400000" flipH="1" flipV="1">
            <a:off x="9187765" y="2729321"/>
            <a:ext cx="730662" cy="2040725"/>
          </a:xfrm>
          <a:prstGeom prst="bentConnector3">
            <a:avLst>
              <a:gd name="adj1" fmla="val 3862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013612" y="4115014"/>
            <a:ext cx="1161827" cy="83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File Cache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013614" y="5222756"/>
            <a:ext cx="1161827" cy="8331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PCL Cache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10135" y="3395482"/>
            <a:ext cx="1043492" cy="79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RGB-D Sensors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87649" y="3390056"/>
            <a:ext cx="1043492" cy="79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PLY Viewer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38952" y="3248290"/>
            <a:ext cx="2718546" cy="3041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83580" y="3612223"/>
            <a:ext cx="4480560" cy="26777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96492" y="2860889"/>
            <a:ext cx="97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b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>
            <a:off x="3957498" y="5451981"/>
            <a:ext cx="2926082" cy="3147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5" idx="0"/>
            <a:endCxn id="7" idx="2"/>
          </p:cNvCxnSpPr>
          <p:nvPr/>
        </p:nvCxnSpPr>
        <p:spPr>
          <a:xfrm flipH="1" flipV="1">
            <a:off x="8532734" y="4948179"/>
            <a:ext cx="1704" cy="274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- Approach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99020" y="5032426"/>
            <a:ext cx="2219212" cy="992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99020" y="3340062"/>
            <a:ext cx="1043492" cy="79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RGB-D Sensors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76534" y="3334636"/>
            <a:ext cx="1043492" cy="79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Ply Viewer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49353" y="3089565"/>
            <a:ext cx="2718546" cy="30699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ingle Corner Rectangle 28"/>
          <p:cNvSpPr/>
          <p:nvPr/>
        </p:nvSpPr>
        <p:spPr>
          <a:xfrm>
            <a:off x="1714172" y="4162794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1" name="Snip Single Corner Rectangle 30"/>
          <p:cNvSpPr/>
          <p:nvPr/>
        </p:nvSpPr>
        <p:spPr>
          <a:xfrm>
            <a:off x="4067854" y="5176285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5772494" y="5115227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3" name="Left-Right Arrow 42"/>
          <p:cNvSpPr/>
          <p:nvPr/>
        </p:nvSpPr>
        <p:spPr>
          <a:xfrm>
            <a:off x="3935258" y="5359462"/>
            <a:ext cx="2926082" cy="3147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irect Access Storage 7"/>
          <p:cNvSpPr/>
          <p:nvPr/>
        </p:nvSpPr>
        <p:spPr>
          <a:xfrm rot="16200000">
            <a:off x="10100378" y="1658157"/>
            <a:ext cx="844474" cy="1203960"/>
          </a:xfrm>
          <a:prstGeom prst="flowChartMagneticDru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032321" y="5106365"/>
            <a:ext cx="2958353" cy="8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28916" y="3998625"/>
            <a:ext cx="2961756" cy="83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RtabMap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/>
          <p:cNvCxnSpPr>
            <a:stCxn id="47" idx="0"/>
            <a:endCxn id="48" idx="0"/>
          </p:cNvCxnSpPr>
          <p:nvPr/>
        </p:nvCxnSpPr>
        <p:spPr>
          <a:xfrm rot="5400000" flipH="1" flipV="1">
            <a:off x="8345970" y="2423961"/>
            <a:ext cx="1738488" cy="14108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990672" y="3998625"/>
            <a:ext cx="1161827" cy="83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File Cache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990674" y="5106365"/>
            <a:ext cx="1161827" cy="8331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PCL Cache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872465" y="3532910"/>
            <a:ext cx="4480560" cy="26265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115975" y="2134044"/>
            <a:ext cx="12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714173" y="2372878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8991254" y="5639602"/>
            <a:ext cx="950932" cy="200050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PCL portion</a:t>
            </a:r>
          </a:p>
        </p:txBody>
      </p:sp>
      <p:sp>
        <p:nvSpPr>
          <p:cNvPr id="33" name="Snip Single Corner Rectangle 32"/>
          <p:cNvSpPr/>
          <p:nvPr/>
        </p:nvSpPr>
        <p:spPr>
          <a:xfrm>
            <a:off x="7148310" y="5117460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5" name="Snip Single Corner Rectangle 34"/>
          <p:cNvSpPr/>
          <p:nvPr/>
        </p:nvSpPr>
        <p:spPr>
          <a:xfrm>
            <a:off x="7149883" y="4578587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3" name="Snip Single Corner Rectangle 52"/>
          <p:cNvSpPr/>
          <p:nvPr/>
        </p:nvSpPr>
        <p:spPr>
          <a:xfrm>
            <a:off x="9026517" y="5111350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, 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6" idx="0"/>
            <a:endCxn id="47" idx="2"/>
          </p:cNvCxnSpPr>
          <p:nvPr/>
        </p:nvCxnSpPr>
        <p:spPr>
          <a:xfrm flipH="1" flipV="1">
            <a:off x="8509794" y="4831790"/>
            <a:ext cx="1704" cy="274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nip Single Corner Rectangle 29"/>
          <p:cNvSpPr/>
          <p:nvPr/>
        </p:nvSpPr>
        <p:spPr>
          <a:xfrm>
            <a:off x="5138975" y="5634807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, y</a:t>
            </a:r>
            <a:endParaRPr lang="en-US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2853023" y="5021766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, y</a:t>
            </a:r>
            <a:endParaRPr lang="en-US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2855323" y="5769280"/>
            <a:ext cx="828339" cy="244235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,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Snip Single Corner Rectangle 39"/>
          <p:cNvSpPr/>
          <p:nvPr/>
        </p:nvSpPr>
        <p:spPr>
          <a:xfrm>
            <a:off x="5128590" y="5634806"/>
            <a:ext cx="828339" cy="244235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,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nip Single Corner Rectangle 41"/>
          <p:cNvSpPr/>
          <p:nvPr/>
        </p:nvSpPr>
        <p:spPr>
          <a:xfrm>
            <a:off x="7142615" y="5621269"/>
            <a:ext cx="828339" cy="244235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,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nip Single Corner Rectangle 43"/>
          <p:cNvSpPr/>
          <p:nvPr/>
        </p:nvSpPr>
        <p:spPr>
          <a:xfrm>
            <a:off x="10140556" y="5622411"/>
            <a:ext cx="828339" cy="244235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Pcl</a:t>
            </a:r>
            <a:r>
              <a:rPr lang="en-US" sz="1100" dirty="0" smtClean="0">
                <a:solidFill>
                  <a:schemeClr val="tx1"/>
                </a:solidFill>
              </a:rPr>
              <a:t> portion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nip Single Corner Rectangle 44"/>
          <p:cNvSpPr/>
          <p:nvPr/>
        </p:nvSpPr>
        <p:spPr>
          <a:xfrm>
            <a:off x="9026516" y="5622411"/>
            <a:ext cx="828339" cy="244235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Pcl</a:t>
            </a:r>
            <a:r>
              <a:rPr lang="en-US" sz="1100" dirty="0" smtClean="0">
                <a:solidFill>
                  <a:schemeClr val="tx1"/>
                </a:solidFill>
              </a:rPr>
              <a:t> portion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Snip Single Corner Rectangle 54"/>
          <p:cNvSpPr/>
          <p:nvPr/>
        </p:nvSpPr>
        <p:spPr>
          <a:xfrm>
            <a:off x="5121222" y="5644292"/>
            <a:ext cx="828339" cy="244235"/>
          </a:xfrm>
          <a:prstGeom prst="snip1Rect">
            <a:avLst>
              <a:gd name="adj" fmla="val 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Pcl</a:t>
            </a:r>
            <a:r>
              <a:rPr lang="en-US" sz="1100" dirty="0" smtClean="0">
                <a:solidFill>
                  <a:schemeClr val="tx1"/>
                </a:solidFill>
              </a:rPr>
              <a:t> portion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nip Single Corner Rectangle 55"/>
          <p:cNvSpPr/>
          <p:nvPr/>
        </p:nvSpPr>
        <p:spPr>
          <a:xfrm>
            <a:off x="2872382" y="5072974"/>
            <a:ext cx="828339" cy="244235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Pcl</a:t>
            </a:r>
            <a:r>
              <a:rPr lang="en-US" sz="1100" dirty="0" smtClean="0">
                <a:solidFill>
                  <a:schemeClr val="tx1"/>
                </a:solidFill>
              </a:rPr>
              <a:t> portion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nip Single Corner Rectangle 56"/>
          <p:cNvSpPr/>
          <p:nvPr/>
        </p:nvSpPr>
        <p:spPr>
          <a:xfrm>
            <a:off x="2841035" y="4162794"/>
            <a:ext cx="828339" cy="244235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Pcl</a:t>
            </a:r>
            <a:r>
              <a:rPr lang="en-US" sz="1100" dirty="0" smtClean="0">
                <a:solidFill>
                  <a:schemeClr val="tx1"/>
                </a:solidFill>
              </a:rPr>
              <a:t> portion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Snip Single Corner Rectangle 57"/>
          <p:cNvSpPr/>
          <p:nvPr/>
        </p:nvSpPr>
        <p:spPr>
          <a:xfrm>
            <a:off x="2853023" y="2362649"/>
            <a:ext cx="976027" cy="254464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Point cloud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7149883" y="1104510"/>
            <a:ext cx="4203142" cy="322463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Type 2 (Fetch Point Cloud) Request / Reply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1" name="Snip Single Corner Rectangle 60"/>
          <p:cNvSpPr/>
          <p:nvPr/>
        </p:nvSpPr>
        <p:spPr>
          <a:xfrm>
            <a:off x="7149883" y="702134"/>
            <a:ext cx="4203142" cy="322463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2"/>
                </a:solidFill>
              </a:rPr>
              <a:t>Type 1 (Localization) Request / Reply</a:t>
            </a:r>
            <a:endParaRPr lang="en-US" sz="11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23" grpId="0" animBg="1"/>
      <p:bldP spid="33" grpId="0" animBg="1"/>
      <p:bldP spid="33" grpId="1" animBg="1"/>
      <p:bldP spid="35" grpId="0" animBg="1"/>
      <p:bldP spid="35" grpId="1" animBg="1"/>
      <p:bldP spid="53" grpId="0" animBg="1"/>
      <p:bldP spid="53" grpId="1" animBg="1"/>
      <p:bldP spid="30" grpId="0" animBg="1"/>
      <p:bldP spid="30" grpId="1" animBg="1"/>
      <p:bldP spid="34" grpId="0" animBg="1"/>
      <p:bldP spid="34" grpId="1" animBg="1"/>
      <p:bldP spid="36" grpId="0" animBg="1"/>
      <p:bldP spid="36" grpId="1" animBg="1"/>
      <p:bldP spid="40" grpId="0" animBg="1"/>
      <p:bldP spid="40" grpId="1" animBg="1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2226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Server Thread on </a:t>
            </a:r>
            <a:r>
              <a:rPr lang="en-US" b="1" dirty="0" err="1" smtClean="0"/>
              <a:t>RTabMap</a:t>
            </a:r>
            <a:endParaRPr lang="en-US" b="1" dirty="0" smtClean="0"/>
          </a:p>
          <a:p>
            <a:pPr lvl="1"/>
            <a:r>
              <a:rPr lang="en-US" dirty="0" smtClean="0"/>
              <a:t>Server is stateless</a:t>
            </a:r>
          </a:p>
          <a:p>
            <a:pPr lvl="1"/>
            <a:r>
              <a:rPr lang="en-US" dirty="0" smtClean="0"/>
              <a:t>Localization:</a:t>
            </a:r>
          </a:p>
          <a:p>
            <a:pPr lvl="2"/>
            <a:r>
              <a:rPr lang="en-US" dirty="0"/>
              <a:t>Performs localization on the image given by the </a:t>
            </a:r>
            <a:r>
              <a:rPr lang="en-US" dirty="0" smtClean="0"/>
              <a:t>client.</a:t>
            </a:r>
            <a:endParaRPr lang="en-US" dirty="0" smtClean="0"/>
          </a:p>
          <a:p>
            <a:pPr lvl="1"/>
            <a:r>
              <a:rPr lang="en-US" dirty="0" smtClean="0"/>
              <a:t>Point-Cloud Fetch:</a:t>
            </a:r>
          </a:p>
          <a:p>
            <a:pPr lvl="2"/>
            <a:r>
              <a:rPr lang="en-US" dirty="0" smtClean="0"/>
              <a:t>Filters and sends  the point-cloud portion based on the user requested </a:t>
            </a:r>
            <a:r>
              <a:rPr lang="en-US" dirty="0" err="1" smtClean="0"/>
              <a:t>x,y,z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Performs caching of requests to improve efficiency</a:t>
            </a:r>
            <a:endParaRPr lang="en-US" dirty="0" smtClean="0"/>
          </a:p>
          <a:p>
            <a:r>
              <a:rPr lang="en-US" b="1" dirty="0" smtClean="0"/>
              <a:t>Point-cloud Cache</a:t>
            </a:r>
          </a:p>
          <a:p>
            <a:pPr lvl="1"/>
            <a:r>
              <a:rPr lang="en-US" dirty="0" smtClean="0"/>
              <a:t>Stores the point-cloud of the map in memory for faster lookup.</a:t>
            </a:r>
          </a:p>
          <a:p>
            <a:r>
              <a:rPr lang="en-US" b="1" dirty="0" smtClean="0"/>
              <a:t>Client</a:t>
            </a:r>
          </a:p>
          <a:p>
            <a:pPr lvl="1"/>
            <a:r>
              <a:rPr lang="en-US" dirty="0" smtClean="0"/>
              <a:t>Type-1 Request/Response: Sends an image to the server and expects the server to localize and give </a:t>
            </a:r>
            <a:r>
              <a:rPr lang="en-US" dirty="0" err="1" smtClean="0"/>
              <a:t>x,y,z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Type-2 Request/Response: </a:t>
            </a:r>
            <a:r>
              <a:rPr lang="en-US" dirty="0" smtClean="0"/>
              <a:t>Requests a </a:t>
            </a:r>
            <a:r>
              <a:rPr lang="en-US" dirty="0" err="1" smtClean="0"/>
              <a:t>x,y,z,radius</a:t>
            </a:r>
            <a:r>
              <a:rPr lang="en-US" dirty="0" smtClean="0"/>
              <a:t> and obtains the point-cloud from the PCL Cache.</a:t>
            </a:r>
          </a:p>
          <a:p>
            <a:pPr lvl="1"/>
            <a:r>
              <a:rPr lang="en-US" dirty="0" smtClean="0"/>
              <a:t>Performs caching so that the type-2 requests can be efficiently served.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1417" y="5125771"/>
            <a:ext cx="2958353" cy="8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38012" y="4018031"/>
            <a:ext cx="2961756" cy="83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RtabMap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99768" y="4018031"/>
            <a:ext cx="1161827" cy="83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File Cache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999770" y="5125771"/>
            <a:ext cx="1161827" cy="8331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PCL Cache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72465" y="3532910"/>
            <a:ext cx="4480560" cy="26265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irect Access Storage 7"/>
          <p:cNvSpPr/>
          <p:nvPr/>
        </p:nvSpPr>
        <p:spPr>
          <a:xfrm rot="16200000">
            <a:off x="10100378" y="1658157"/>
            <a:ext cx="844474" cy="1203960"/>
          </a:xfrm>
          <a:prstGeom prst="flowChartMagneticDru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Elbow Connector 31"/>
          <p:cNvCxnSpPr>
            <a:stCxn id="21" idx="0"/>
            <a:endCxn id="31" idx="0"/>
          </p:cNvCxnSpPr>
          <p:nvPr/>
        </p:nvCxnSpPr>
        <p:spPr>
          <a:xfrm rot="5400000" flipH="1" flipV="1">
            <a:off x="8340815" y="2438212"/>
            <a:ext cx="1757894" cy="140174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15975" y="2134044"/>
            <a:ext cx="12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0" idx="0"/>
            <a:endCxn id="21" idx="2"/>
          </p:cNvCxnSpPr>
          <p:nvPr/>
        </p:nvCxnSpPr>
        <p:spPr>
          <a:xfrm flipH="1" flipV="1">
            <a:off x="8518890" y="4851196"/>
            <a:ext cx="1704" cy="274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Localization Request</a:t>
            </a:r>
          </a:p>
          <a:p>
            <a:pPr lvl="1"/>
            <a:r>
              <a:rPr lang="en-US" dirty="0" smtClean="0"/>
              <a:t>Client </a:t>
            </a:r>
            <a:r>
              <a:rPr lang="en-US" dirty="0"/>
              <a:t>sends a image and server localizes and finds the </a:t>
            </a:r>
            <a:r>
              <a:rPr lang="en-US" dirty="0" err="1" smtClean="0"/>
              <a:t>x,y,z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Synchronous Fetch:</a:t>
            </a:r>
          </a:p>
          <a:p>
            <a:pPr lvl="1"/>
            <a:r>
              <a:rPr lang="en-US" dirty="0" smtClean="0"/>
              <a:t>Client requests a x, y, z, radius and obtains the point cloud portion in sync.</a:t>
            </a:r>
          </a:p>
          <a:p>
            <a:pPr lvl="1"/>
            <a:r>
              <a:rPr lang="en-US" dirty="0" smtClean="0"/>
              <a:t>Objective is to make it closer to zero.</a:t>
            </a:r>
          </a:p>
          <a:p>
            <a:r>
              <a:rPr lang="en-US" b="1" dirty="0" smtClean="0"/>
              <a:t>Asynchronous Fetch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Client opportunistically fetches the closest points around the current position that the client might need in the future. This is performed in the background.</a:t>
            </a:r>
          </a:p>
          <a:p>
            <a:pPr lvl="1"/>
            <a:r>
              <a:rPr lang="en-US" dirty="0" smtClean="0"/>
              <a:t>Objective is to make is as less as possible.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36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Client</a:t>
            </a:r>
            <a:endParaRPr lang="en-US" b="1" dirty="0"/>
          </a:p>
          <a:p>
            <a:pPr lvl="2"/>
            <a:r>
              <a:rPr lang="en-US" dirty="0"/>
              <a:t>Has connectivity to the server.</a:t>
            </a:r>
          </a:p>
          <a:p>
            <a:pPr lvl="2"/>
            <a:r>
              <a:rPr lang="en-US" dirty="0"/>
              <a:t>Try to use the Server for localization and storage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Currently performs a level of caching but can be limited to a size.</a:t>
            </a:r>
            <a:endParaRPr lang="en-US" dirty="0"/>
          </a:p>
          <a:p>
            <a:pPr lvl="1"/>
            <a:r>
              <a:rPr lang="en-US" b="1" dirty="0"/>
              <a:t>Server</a:t>
            </a:r>
          </a:p>
          <a:p>
            <a:pPr lvl="2"/>
            <a:r>
              <a:rPr lang="en-US" dirty="0"/>
              <a:t>Has enough memory to store the point cloud on memory (or) can store on storage and fetch it back by taking a small hit on performance.</a:t>
            </a:r>
          </a:p>
          <a:p>
            <a:pPr lvl="2"/>
            <a:r>
              <a:rPr lang="en-US" dirty="0"/>
              <a:t>Serves the requests by clients in a state-less fashion.</a:t>
            </a:r>
          </a:p>
        </p:txBody>
      </p:sp>
    </p:spTree>
    <p:extLst>
      <p:ext uri="{BB962C8B-B14F-4D97-AF65-F5344CB8AC3E}">
        <p14:creationId xmlns:p14="http://schemas.microsoft.com/office/powerpoint/2010/main" val="42230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Metrics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7885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29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549</Words>
  <Application>Microsoft Office PowerPoint</Application>
  <PresentationFormat>Widescreen</PresentationFormat>
  <Paragraphs>106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Storage Services for AR Applications</vt:lpstr>
      <vt:lpstr>Agenda</vt:lpstr>
      <vt:lpstr>Background on RTabMap</vt:lpstr>
      <vt:lpstr>Design - Approach</vt:lpstr>
      <vt:lpstr>Design - Approach</vt:lpstr>
      <vt:lpstr>More on design</vt:lpstr>
      <vt:lpstr>Type of Request</vt:lpstr>
      <vt:lpstr>Assumptions</vt:lpstr>
      <vt:lpstr>Metrics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Services for AR Applications</dc:title>
  <dc:creator>Venkata Krishnan Anantha Raman</dc:creator>
  <cp:lastModifiedBy>Venkata Krishnan Anantha Raman</cp:lastModifiedBy>
  <cp:revision>64</cp:revision>
  <dcterms:created xsi:type="dcterms:W3CDTF">2018-10-29T19:59:13Z</dcterms:created>
  <dcterms:modified xsi:type="dcterms:W3CDTF">2018-12-07T03:09:09Z</dcterms:modified>
</cp:coreProperties>
</file>