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 txBox="1"/>
          <p:nvPr/>
        </p:nvSpPr>
        <p:spPr>
          <a:xfrm rot="2700000">
            <a:off x="8280000" y="1440000"/>
            <a:ext cx="432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3200" b="1">
                <a:solidFill>
                  <a:srgbClr val="000000"/>
                </a:solidFill>
              </a:rPr>
              <a:t>Hello from pptx-shapes!</a:t>
            </a:r>
            <a:endParaRPr dirty="0" sz="3200" b="1"/>
          </a:p>
        </p:txBody>
      </p:sp>
      <p:sp>
        <p:nvSpPr>
          <p:cNvPr id="2" name="TextBox 2"/>
          <p:cNvSpPr txBox="1"/>
          <p:nvPr/>
        </p:nvSpPr>
        <p:spPr>
          <a:xfrm rot="0">
            <a:off x="2700000" y="6192000"/>
            <a:ext cx="6660000" cy="540000"/>
          </a:xfrm>
          <a:prstGeom prst="rect">
            <a:avLst/>
          </a:prstGeom>
        </p:spPr>
        <p:txBody>
          <a:bodyPr anchor="ctr" anchorCtr="0" rtlCol="0" wrap="square" bIns="0" lIns="0" rIns="0" tIns="0">
            <a:spAutoFit/>
          </a:bodyPr>
          <a:lstStyle/>
          <a:p>
            <a:pPr algn="l"/>
            <a:r>
              <a:rPr smtClean="0" dirty="0" sz="1600">
                <a:solidFill>
                  <a:srgbClr val="000000"/>
                </a:solidFill>
              </a:rPr>
              <a:t>Python library for adding basic geometric shapes directly to PowerPoint (.pptx) slides by editing the XML structure.</a:t>
            </a:r>
            <a:endParaRPr dirty="0" sz="1600"/>
          </a:p>
        </p:txBody>
      </p:sp>
      <p:sp>
        <p:nvSpPr>
          <p:cNvPr id="3" name="Ellipse 3"/>
          <p:cNvSpPr/>
          <p:nvPr/>
        </p:nvSpPr>
        <p:spPr>
          <a:xfrm rot="0">
            <a:off x="7200000" y="720000"/>
            <a:ext cx="1440000" cy="1440000"/>
          </a:xfrm>
          <a:prstGeom prst="ellipse">
            <a:avLst/>
          </a:prstGeom>
          <a:solidFill>
            <a:srgbClr val="7699d4"/>
          </a:solidFill>
        </p:spPr>
      </p:sp>
      <p:cxnSp>
        <p:nvCxnSpPr>
          <p:cNvPr id="4" name="Arrow 4"/>
          <p:cNvCxnSpPr/>
          <p:nvPr/>
        </p:nvCxnSpPr>
        <p:spPr>
          <a:xfrm flipH="0" flipV="0">
            <a:off x="3600000" y="3240000"/>
            <a:ext cx="1440000" cy="720000"/>
          </a:xfrm>
          <a:prstGeom prst="straightConnector1">
            <a:avLst/>
          </a:prstGeom>
          <a:ln w="25400">
            <a:solidFill>
              <a:srgbClr val="000000"/>
            </a:solidFill>
            <a:prstDash val="solid"/>
            <a:headEnd len="med" type="oval" w="med"/>
            <a:tailEnd len="med" type="arrow" w="med"/>
          </a:ln>
        </p:spPr>
      </p:cxnSp>
      <p:sp>
        <p:nvSpPr>
          <p:cNvPr id="5" name="Rectangle 5"/>
          <p:cNvSpPr/>
          <p:nvPr/>
        </p:nvSpPr>
        <p:spPr>
          <a:xfrm rot="1800000">
            <a:off x="6480000" y="2880000"/>
            <a:ext cx="1440000" cy="3060000"/>
          </a:xfrm>
          <a:prstGeom prst="roundRect">
            <a:avLst>
              <a:gd name="adj" fmla="val 12500"/>
            </a:avLst>
          </a:prstGeom>
          <a:solidFill>
            <a:srgbClr val="dd7373"/>
          </a:solidFill>
          <a:ln w="38100">
            <a:solidFill>
              <a:srgbClr val="222222"/>
            </a:solidFill>
            <a:prstDash val="solid"/>
          </a:ln>
        </p:spPr>
      </p:sp>
      <p:sp>
        <p:nvSpPr>
          <p:cNvPr id="6" name="Rectangle 6"/>
          <p:cNvSpPr/>
          <p:nvPr/>
        </p:nvSpPr>
        <p:spPr>
          <a:xfrm rot="0">
            <a:off x="9720000" y="5040000"/>
            <a:ext cx="1080000" cy="1080000"/>
          </a:xfrm>
          <a:prstGeom prst="roundRect">
            <a:avLst>
              <a:gd name="adj" fmla="val 0"/>
            </a:avLst>
          </a:prstGeom>
          <a:solidFill>
            <a:srgbClr val="dd7373"/>
          </a:solidFill>
          <a:ln w="12700">
            <a:solidFill>
              <a:srgbClr val="222222"/>
            </a:solidFill>
            <a:prstDash val="solid"/>
          </a:ln>
        </p:spPr>
      </p:sp>
      <p:sp>
        <p:nvSpPr>
          <p:cNvPr id="7" name="Polygon 7"/>
          <p:cNvSpPr/>
          <p:nvPr/>
        </p:nvSpPr>
        <p:spPr>
          <a:xfrm rot="0">
            <a:off x="3240000" y="4320000"/>
            <a:ext cx="1440000" cy="1440000"/>
          </a:xfrm>
          <a:custGeom>
            <a:avLst/>
            <a:ahLst/>
            <a:rect b="b" l="l" r="r" t="t"/>
            <a:pathLst>
              <a:path w="1440000" h="1440000">
                <a:moveTo>
                  <a:pt x="720000" y="0"/>
                </a:moveTo>
                <a:lnTo>
                  <a:pt x="1440000" y="720000"/>
                </a:lnTo>
                <a:lnTo>
                  <a:pt x="720000" y="1440000"/>
                </a:lnTo>
                <a:lnTo>
                  <a:pt x="0" y="720000"/>
                </a:lnTo>
                <a:lnTo>
                  <a:pt x="720000" y="0"/>
                </a:lnTo>
                <a:close/>
              </a:path>
            </a:pathLst>
          </a:custGeom>
          <a:solidFill>
            <a:srgbClr val="ffff00"/>
          </a:solidFill>
          <a:ln w="31750">
            <a:solidFill>
              <a:srgbClr val="ff00ff"/>
            </a:solidFill>
            <a:prstDash val="solid"/>
          </a:ln>
        </p:spPr>
      </p:sp>
      <p:sp>
        <p:nvSpPr>
          <p:cNvPr id="8" name="Polygon 8"/>
          <p:cNvSpPr/>
          <p:nvPr/>
        </p:nvSpPr>
        <p:spPr>
          <a:xfrm rot="2700000">
            <a:off x="3960000" y="1800000"/>
            <a:ext cx="1800000" cy="720000"/>
          </a:xfrm>
          <a:custGeom>
            <a:avLst/>
            <a:ahLst/>
            <a:rect b="b" l="l" r="r" t="t"/>
            <a:pathLst>
              <a:path w="1800000" h="720000">
                <a:moveTo>
                  <a:pt x="1440000" y="0"/>
                </a:moveTo>
                <a:lnTo>
                  <a:pt x="1800000" y="360000"/>
                </a:lnTo>
                <a:lnTo>
                  <a:pt x="1440000" y="720000"/>
                </a:lnTo>
                <a:lnTo>
                  <a:pt x="360000" y="720000"/>
                </a:lnTo>
                <a:lnTo>
                  <a:pt x="0" y="360000"/>
                </a:lnTo>
                <a:lnTo>
                  <a:pt x="360000" y="0"/>
                </a:lnTo>
                <a:close/>
              </a:path>
            </a:pathLst>
          </a:custGeom>
          <a:solidFill>
            <a:srgbClr val="88ff88"/>
          </a:solidFill>
        </p:spPr>
      </p:sp>
      <p:grpSp>
        <p:nvGrpSpPr>
          <p:cNvPr id="9" name="Group 9"/>
          <p:cNvGrpSpPr/>
          <p:nvPr/>
        </p:nvGrpSpPr>
        <p:grpSpPr>
          <a:xfrm>
            <a:off x="0" y="0"/>
            <a:ext cx="4821485" cy="2505429"/>
            <a:chOff x="0" y="0"/>
            <a:chExt cx="4821485" cy="2505429"/>
          </a:xfrm>
        </p:grpSpPr>
        <p:cxnSp>
          <p:nvCxnSpPr>
            <p:cNvPr id="10" name="Line 10"/>
            <p:cNvCxnSpPr/>
            <p:nvPr/>
          </p:nvCxnSpPr>
          <p:spPr>
            <a:xfrm flipH="0" flipV="0">
              <a:off x="360000" y="360000"/>
              <a:ext cx="4320000" cy="0"/>
            </a:xfrm>
            <a:prstGeom prst="line">
              <a:avLst/>
            </a:prstGeom>
            <a:ln w="25400">
              <a:solidFill>
                <a:srgbClr val="7699d4"/>
              </a:solidFill>
              <a:prstDash val="solid"/>
            </a:ln>
          </p:spPr>
        </p:cxnSp>
        <p:cxnSp>
          <p:nvCxnSpPr>
            <p:cNvPr id="11" name="Line 11"/>
            <p:cNvCxnSpPr/>
            <p:nvPr/>
          </p:nvCxnSpPr>
          <p:spPr>
            <a:xfrm flipH="0" flipV="0">
              <a:off x="360000" y="360000"/>
              <a:ext cx="0" cy="1800000"/>
            </a:xfrm>
            <a:prstGeom prst="line">
              <a:avLst/>
            </a:prstGeom>
            <a:ln w="25400">
              <a:solidFill>
                <a:srgbClr val="dd7373"/>
              </a:solidFill>
              <a:prstDash val="solid"/>
            </a:ln>
          </p:spPr>
        </p:cxnSp>
        <p:cxnSp>
          <p:nvCxnSpPr>
            <p:cNvPr id="12" name="Line 12"/>
            <p:cNvCxnSpPr/>
            <p:nvPr/>
          </p:nvCxnSpPr>
          <p:spPr>
            <a:xfrm flipH="1" flipV="0">
              <a:off x="360000" y="360000"/>
              <a:ext cx="4320000" cy="1800000"/>
            </a:xfrm>
            <a:prstGeom prst="line">
              <a:avLst/>
            </a:prstGeom>
            <a:ln w="25400">
              <a:solidFill>
                <a:srgbClr val="89dd73"/>
              </a:solidFill>
              <a:prstDash val="solid"/>
            </a:ln>
          </p:spPr>
        </p:cxnSp>
        <p:sp>
          <p:nvSpPr>
            <p:cNvPr id="13" name="TextBox 13"/>
            <p:cNvSpPr txBox="1"/>
            <p:nvPr/>
          </p:nvSpPr>
          <p:spPr>
            <a:xfrm rot="-1356000">
              <a:off x="252000" y="1260000"/>
              <a:ext cx="468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89dd73"/>
                  </a:solidFill>
                </a:rPr>
                <a:t>hypotenuse</a:t>
              </a:r>
              <a:endParaRPr dirty="0" sz="1800"/>
            </a:p>
          </p:txBody>
        </p:sp>
        <p:sp>
          <p:nvSpPr>
            <p:cNvPr id="14" name="TextBox 14"/>
            <p:cNvSpPr txBox="1"/>
            <p:nvPr/>
          </p:nvSpPr>
          <p:spPr>
            <a:xfrm rot="5400000">
              <a:off x="-720000" y="1080000"/>
              <a:ext cx="180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dd7373"/>
                  </a:solidFill>
                </a:rPr>
                <a:t>kathete</a:t>
              </a:r>
              <a:endParaRPr dirty="0" sz="1800"/>
            </a:p>
          </p:txBody>
        </p:sp>
        <p:sp>
          <p:nvSpPr>
            <p:cNvPr id="15" name="TextBox 15"/>
            <p:cNvSpPr txBox="1"/>
            <p:nvPr/>
          </p:nvSpPr>
          <p:spPr>
            <a:xfrm rot="0">
              <a:off x="360000" y="0"/>
              <a:ext cx="43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7699d4"/>
                  </a:solidFill>
                </a:rPr>
                <a:t>kathete</a:t>
              </a:r>
              <a:endParaRPr dirty="0" sz="18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6921" y="2160000"/>
            <a:ext cx="1746158" cy="1773079"/>
            <a:chOff x="1196921" y="2160000"/>
            <a:chExt cx="1746158" cy="1773079"/>
          </a:xfrm>
        </p:grpSpPr>
        <p:sp>
          <p:nvSpPr>
            <p:cNvPr id="17" name="Ellipse 17"/>
            <p:cNvSpPr/>
            <p:nvPr/>
          </p:nvSpPr>
          <p:spPr>
            <a:xfrm rot="0">
              <a:off x="1620000" y="2160000"/>
              <a:ext cx="720000" cy="1260000"/>
            </a:xfrm>
            <a:prstGeom prst="ellipse">
              <a:avLst/>
            </a:prstGeom>
            <a:solidFill>
              <a:srgbClr val="dd7373">
                <a:alpha val="50000"/>
              </a:srgbClr>
            </a:solidFill>
            <a:ln w="25400">
              <a:solidFill>
                <a:srgbClr val="000000">
                  <a:alpha val="75000"/>
                </a:srgbClr>
              </a:solidFill>
              <a:prstDash val="solid"/>
            </a:ln>
          </p:spPr>
        </p:sp>
        <p:sp>
          <p:nvSpPr>
            <p:cNvPr id="18" name="Ellipse 18"/>
            <p:cNvSpPr/>
            <p:nvPr/>
          </p:nvSpPr>
          <p:spPr>
            <a:xfrm rot="-2700000">
              <a:off x="1080000" y="3060000"/>
              <a:ext cx="1260000" cy="720000"/>
            </a:xfrm>
            <a:prstGeom prst="ellipse">
              <a:avLst/>
            </a:prstGeom>
            <a:solidFill>
              <a:srgbClr val="dd7373">
                <a:alpha val="25000"/>
              </a:srgbClr>
            </a:solidFill>
            <a:ln w="12700">
              <a:solidFill>
                <a:srgbClr val="000000">
                  <a:alpha val="25000"/>
                </a:srgbClr>
              </a:solidFill>
              <a:prstDash val="solid"/>
            </a:ln>
          </p:spPr>
        </p:sp>
        <p:sp>
          <p:nvSpPr>
            <p:cNvPr id="19" name="Ellipse 19"/>
            <p:cNvSpPr/>
            <p:nvPr/>
          </p:nvSpPr>
          <p:spPr>
            <a:xfrm rot="2700000">
              <a:off x="1800000" y="3060000"/>
              <a:ext cx="1260000" cy="720000"/>
            </a:xfrm>
            <a:prstGeom prst="ellipse">
              <a:avLst/>
            </a:prstGeom>
            <a:solidFill>
              <a:srgbClr val="dd7373">
                <a:alpha val="85000"/>
              </a:srgbClr>
            </a:solidFill>
            <a:ln w="12700">
              <a:solidFill>
                <a:srgbClr val="000000">
                  <a:alpha val="85000"/>
                </a:srgbClr>
              </a:solidFill>
              <a:prstDash val="solid"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360000" y="5400000"/>
            <a:ext cx="1728000" cy="1332000"/>
            <a:chOff x="360000" y="5400000"/>
            <a:chExt cx="1728000" cy="1332000"/>
          </a:xfrm>
        </p:grpSpPr>
        <p:sp>
          <p:nvSpPr>
            <p:cNvPr id="21" name="TextBox 21"/>
            <p:cNvSpPr txBox="1"/>
            <p:nvPr/>
          </p:nvSpPr>
          <p:spPr>
            <a:xfrm rot="0">
              <a:off x="360000" y="5400000"/>
              <a:ext cx="1728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ctr"/>
              <a:r>
                <a:rPr smtClean="0" dirty="0" sz="2000">
                  <a:solidFill>
                    <a:srgbClr val="7699d4"/>
                  </a:solidFill>
                </a:rPr>
                <a:t>little histogram</a:t>
              </a:r>
              <a:endParaRPr dirty="0" sz="2000"/>
            </a:p>
          </p:txBody>
        </p:sp>
        <p:sp>
          <p:nvSpPr>
            <p:cNvPr id="22" name="Rectangle 22"/>
            <p:cNvSpPr/>
            <p:nvPr/>
          </p:nvSpPr>
          <p:spPr>
            <a:xfrm rot="0">
              <a:off x="360000" y="5760000"/>
              <a:ext cx="432000" cy="97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3" name="Rectangle 23"/>
            <p:cNvSpPr/>
            <p:nvPr/>
          </p:nvSpPr>
          <p:spPr>
            <a:xfrm rot="0">
              <a:off x="792000" y="5904000"/>
              <a:ext cx="432000" cy="828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4" name="Rectangle 24"/>
            <p:cNvSpPr/>
            <p:nvPr/>
          </p:nvSpPr>
          <p:spPr>
            <a:xfrm rot="0">
              <a:off x="1224000" y="6120000"/>
              <a:ext cx="432000" cy="61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5" name="Rectangle 25"/>
            <p:cNvSpPr/>
            <p:nvPr/>
          </p:nvSpPr>
          <p:spPr>
            <a:xfrm rot="0">
              <a:off x="1656000" y="5796000"/>
              <a:ext cx="432000" cy="936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