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latin typeface="Arial"/>
              </a:rPr>
              <a:t>Click to move the slide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cs-CZ" sz="2000" spc="-1" strike="noStrike">
                <a:latin typeface="Arial"/>
              </a:rPr>
              <a:t>Click to edit the notes format</a:t>
            </a:r>
            <a:endParaRPr b="0" lang="cs-CZ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cs-CZ" sz="1400" spc="-1" strike="noStrike">
                <a:latin typeface="Times New Roman"/>
              </a:rPr>
              <a:t>&lt;header&gt;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cs-CZ" sz="1400" spc="-1" strike="noStrike">
                <a:latin typeface="Times New Roman"/>
              </a:rPr>
              <a:t>&lt;date/time&gt;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cs-CZ" sz="1400" spc="-1" strike="noStrike">
                <a:latin typeface="Times New Roman"/>
              </a:rPr>
              <a:t>&lt;footer&gt;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67C546F-F0EB-4BA8-A1D8-09906EE1A787}" type="slidenum">
              <a:rPr b="0" lang="cs-CZ" sz="1400" spc="-1" strike="noStrike">
                <a:latin typeface="Times New Roman"/>
              </a:rPr>
              <a:t>&lt;number&gt;</a:t>
            </a:fld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141" name="TextShape 3"/>
          <p:cNvSpPr/>
          <p:nvPr/>
        </p:nvSpPr>
        <p:spPr>
          <a:xfrm>
            <a:off x="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4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9988E44-012A-4431-8EEC-8AEE2780D618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cs-CZ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145" name="TextShape 3_1"/>
          <p:cNvSpPr/>
          <p:nvPr/>
        </p:nvSpPr>
        <p:spPr>
          <a:xfrm>
            <a:off x="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4_1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D995D3-E5ED-4614-B728-9D1860344077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cs-CZ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149" name="TextShape 3_3"/>
          <p:cNvSpPr/>
          <p:nvPr/>
        </p:nvSpPr>
        <p:spPr>
          <a:xfrm>
            <a:off x="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4_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E6D6EEF-C1ED-4E02-AD61-06880FE913D1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cs-CZ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153" name="TextShape 3_17"/>
          <p:cNvSpPr/>
          <p:nvPr/>
        </p:nvSpPr>
        <p:spPr>
          <a:xfrm>
            <a:off x="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4_17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A6036B-D152-4639-9FF8-919A68257242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8</a:t>
            </a:fld>
            <a:endParaRPr b="0" lang="cs-CZ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157" name="TextShape 3_7"/>
          <p:cNvSpPr/>
          <p:nvPr/>
        </p:nvSpPr>
        <p:spPr>
          <a:xfrm>
            <a:off x="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4_7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3C3063-716B-4E74-B9AA-90673D4870CA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cs-CZ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161" name="TextShape 3_9"/>
          <p:cNvSpPr/>
          <p:nvPr/>
        </p:nvSpPr>
        <p:spPr>
          <a:xfrm>
            <a:off x="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4_9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A3600F5-E897-494D-86D4-4FD3788A2DDC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cs-CZ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640" cy="30841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cs-CZ" sz="2000" spc="-1" strike="noStrike">
              <a:latin typeface="Arial"/>
            </a:endParaRPr>
          </a:p>
        </p:txBody>
      </p:sp>
      <p:sp>
        <p:nvSpPr>
          <p:cNvPr id="165" name="TextShape 3_5"/>
          <p:cNvSpPr/>
          <p:nvPr/>
        </p:nvSpPr>
        <p:spPr>
          <a:xfrm>
            <a:off x="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_5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E8979B-6600-4512-BBB4-8167FFD2BBAE}" type="slidenum"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cs-CZ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20" descr=""/>
          <p:cNvPicPr/>
          <p:nvPr/>
        </p:nvPicPr>
        <p:blipFill>
          <a:blip r:embed="rId2"/>
          <a:stretch/>
        </p:blipFill>
        <p:spPr>
          <a:xfrm>
            <a:off x="144360" y="189000"/>
            <a:ext cx="3693600" cy="645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latin typeface="Arial"/>
              </a:rPr>
              <a:t>Click to edit the title text format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Click to edit the outline text format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Second Outline Level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Third Outline Level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Fourth Outline Level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Fifth Outline Level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Sixth Outline Level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Seventh Outline Level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rázek 20" descr=""/>
          <p:cNvPicPr/>
          <p:nvPr/>
        </p:nvPicPr>
        <p:blipFill>
          <a:blip r:embed="rId2"/>
          <a:stretch/>
        </p:blipFill>
        <p:spPr>
          <a:xfrm>
            <a:off x="144360" y="189000"/>
            <a:ext cx="3693600" cy="6454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cs-CZ" sz="4400" spc="-1" strike="noStrike">
                <a:latin typeface="Arial"/>
              </a:rPr>
              <a:t>Click to edit the title text format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Click to edit the outline text format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Second Outline Level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Third Outline Level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Fourth Outline Level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Fifth Outline Level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Sixth Outline Level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Seventh Outline Level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151560" y="120384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cs-CZ" sz="3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Semestrální práce</a:t>
            </a:r>
            <a:endParaRPr b="0" lang="cs-CZ" sz="3200" spc="-1" strike="noStrike">
              <a:latin typeface="Arial"/>
            </a:endParaRPr>
          </a:p>
        </p:txBody>
      </p:sp>
      <p:sp>
        <p:nvSpPr>
          <p:cNvPr id="85" name="TextShape 2"/>
          <p:cNvSpPr/>
          <p:nvPr/>
        </p:nvSpPr>
        <p:spPr>
          <a:xfrm>
            <a:off x="216000" y="3096000"/>
            <a:ext cx="884664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cs-CZ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3000" spc="-1" strike="noStrike">
              <a:latin typeface="Arial"/>
            </a:endParaRPr>
          </a:p>
        </p:txBody>
      </p:sp>
      <p:sp>
        <p:nvSpPr>
          <p:cNvPr id="86" name="TextShape 3"/>
          <p:cNvSpPr/>
          <p:nvPr/>
        </p:nvSpPr>
        <p:spPr>
          <a:xfrm>
            <a:off x="914400" y="5773680"/>
            <a:ext cx="2048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Bc.Petr Kožušník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87" name="TextShape 4"/>
          <p:cNvSpPr/>
          <p:nvPr/>
        </p:nvSpPr>
        <p:spPr>
          <a:xfrm>
            <a:off x="4799160" y="5760000"/>
            <a:ext cx="38862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doc. Ing. Zdeněk Sawa, Ph.D.</a:t>
            </a:r>
            <a:endParaRPr b="0" lang="cs-CZ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/>
          <p:nvPr/>
        </p:nvSpPr>
        <p:spPr>
          <a:xfrm>
            <a:off x="145800" y="6366600"/>
            <a:ext cx="829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25/05/2022</a:t>
            </a:r>
            <a:endParaRPr b="0" lang="cs-CZ" sz="900" spc="-1" strike="noStrike">
              <a:latin typeface="Arial"/>
            </a:endParaRPr>
          </a:p>
        </p:txBody>
      </p:sp>
      <p:sp>
        <p:nvSpPr>
          <p:cNvPr id="89" name="TextShape 3"/>
          <p:cNvSpPr/>
          <p:nvPr/>
        </p:nvSpPr>
        <p:spPr>
          <a:xfrm>
            <a:off x="8569440" y="6356520"/>
            <a:ext cx="42156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015329-0514-4E88-803C-83C3B3B8DA1F}" type="slidenum"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&lt;number&gt;</a:t>
            </a:fld>
            <a:endParaRPr b="0" lang="cs-CZ" sz="900" spc="-1" strike="noStrike">
              <a:latin typeface="Arial"/>
            </a:endParaRPr>
          </a:p>
        </p:txBody>
      </p:sp>
      <p:sp>
        <p:nvSpPr>
          <p:cNvPr id="90" name="TextShape 4"/>
          <p:cNvSpPr/>
          <p:nvPr/>
        </p:nvSpPr>
        <p:spPr>
          <a:xfrm>
            <a:off x="360000" y="25747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Práce se systémem coq</a:t>
            </a:r>
            <a:endParaRPr b="0" lang="cs-CZ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Formalizace deterministického konečného automatu</a:t>
            </a:r>
            <a:endParaRPr b="0" lang="cs-CZ" sz="1800" spc="-1" strike="noStrike">
              <a:latin typeface="Arial"/>
            </a:endParaRPr>
          </a:p>
          <a:p>
            <a:pPr lvl="5" marL="129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Formalizace definic základních pojmů</a:t>
            </a:r>
            <a:endParaRPr b="0" lang="cs-CZ" sz="1800" spc="-1" strike="noStrike">
              <a:latin typeface="Arial"/>
            </a:endParaRPr>
          </a:p>
          <a:p>
            <a:pPr lvl="5" marL="129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Formální reprezentace DKA</a:t>
            </a:r>
            <a:endParaRPr b="0" lang="cs-CZ" sz="1800" spc="-1" strike="noStrike">
              <a:latin typeface="Arial"/>
            </a:endParaRPr>
          </a:p>
          <a:p>
            <a:pPr lvl="5" marL="129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Implementace operací nad automaty</a:t>
            </a:r>
            <a:endParaRPr b="0" lang="cs-CZ" sz="1800" spc="-1" strike="noStrike">
              <a:latin typeface="Arial"/>
            </a:endParaRPr>
          </a:p>
          <a:p>
            <a:pPr lvl="5" marL="1296000" indent="-214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Důkazy korektnosti těchto operací</a:t>
            </a:r>
            <a:endParaRPr b="0" lang="cs-CZ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Závěr – možnosti pokračování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91" name="TextShape 5"/>
          <p:cNvSpPr/>
          <p:nvPr/>
        </p:nvSpPr>
        <p:spPr>
          <a:xfrm>
            <a:off x="792000" y="115200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cs-CZ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Náplň</a:t>
            </a:r>
            <a:endParaRPr b="0" lang="cs-CZ" sz="2600" spc="-1" strike="noStrike">
              <a:latin typeface="Arial"/>
            </a:endParaRPr>
          </a:p>
        </p:txBody>
      </p:sp>
      <p:sp>
        <p:nvSpPr>
          <p:cNvPr id="92" name="TextShape 2_6"/>
          <p:cNvSpPr/>
          <p:nvPr/>
        </p:nvSpPr>
        <p:spPr>
          <a:xfrm>
            <a:off x="1081440" y="6356520"/>
            <a:ext cx="73782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400" spc="-1" strike="noStrike">
                <a:solidFill>
                  <a:srgbClr val="05c3de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_0"/>
          <p:cNvSpPr/>
          <p:nvPr/>
        </p:nvSpPr>
        <p:spPr>
          <a:xfrm>
            <a:off x="145800" y="6366600"/>
            <a:ext cx="829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25/05/2022</a:t>
            </a:r>
            <a:endParaRPr b="0" lang="cs-CZ" sz="900" spc="-1" strike="noStrike">
              <a:latin typeface="Arial"/>
            </a:endParaRPr>
          </a:p>
        </p:txBody>
      </p:sp>
      <p:sp>
        <p:nvSpPr>
          <p:cNvPr id="94" name="TextShape 3_0"/>
          <p:cNvSpPr/>
          <p:nvPr/>
        </p:nvSpPr>
        <p:spPr>
          <a:xfrm>
            <a:off x="8569440" y="6356520"/>
            <a:ext cx="42156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B8425D-5CA8-49B6-B8EE-4E5E5B4CABD1}" type="slidenum"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</a:t>
            </a:fld>
            <a:endParaRPr b="0" lang="cs-CZ" sz="900" spc="-1" strike="noStrike">
              <a:latin typeface="Arial"/>
            </a:endParaRPr>
          </a:p>
        </p:txBody>
      </p:sp>
      <p:sp>
        <p:nvSpPr>
          <p:cNvPr id="95" name="TextShape 4_0"/>
          <p:cNvSpPr/>
          <p:nvPr/>
        </p:nvSpPr>
        <p:spPr>
          <a:xfrm>
            <a:off x="360000" y="25747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Systém pro dokazovaní matematických vět</a:t>
            </a:r>
            <a:endParaRPr b="0" lang="cs-CZ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Transformace a přepis tvrzení pomocí taktik</a:t>
            </a:r>
            <a:endParaRPr b="0" lang="cs-CZ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96" name="TextShape 5_0"/>
          <p:cNvSpPr/>
          <p:nvPr/>
        </p:nvSpPr>
        <p:spPr>
          <a:xfrm>
            <a:off x="792000" y="115200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cs-CZ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Dokazovací systém Coq</a:t>
            </a:r>
            <a:endParaRPr b="0" lang="cs-CZ" sz="2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29440" y="4114800"/>
            <a:ext cx="2141280" cy="11793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572000" y="4343400"/>
            <a:ext cx="3331800" cy="7506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791680" y="762480"/>
            <a:ext cx="2436840" cy="2436840"/>
          </a:xfrm>
          <a:prstGeom prst="rect">
            <a:avLst/>
          </a:prstGeom>
          <a:ln w="0">
            <a:noFill/>
          </a:ln>
        </p:spPr>
      </p:pic>
      <p:sp>
        <p:nvSpPr>
          <p:cNvPr id="100" name="TextShape 2_4"/>
          <p:cNvSpPr/>
          <p:nvPr/>
        </p:nvSpPr>
        <p:spPr>
          <a:xfrm>
            <a:off x="1081440" y="6356520"/>
            <a:ext cx="73782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400" spc="-1" strike="noStrike">
                <a:solidFill>
                  <a:srgbClr val="05c3de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_1"/>
          <p:cNvSpPr/>
          <p:nvPr/>
        </p:nvSpPr>
        <p:spPr>
          <a:xfrm>
            <a:off x="145800" y="6366600"/>
            <a:ext cx="829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25/05/2022</a:t>
            </a:r>
            <a:endParaRPr b="0" lang="cs-CZ" sz="900" spc="-1" strike="noStrike">
              <a:latin typeface="Arial"/>
            </a:endParaRPr>
          </a:p>
        </p:txBody>
      </p:sp>
      <p:sp>
        <p:nvSpPr>
          <p:cNvPr id="102" name="TextShape 3_2"/>
          <p:cNvSpPr/>
          <p:nvPr/>
        </p:nvSpPr>
        <p:spPr>
          <a:xfrm>
            <a:off x="8569440" y="6356520"/>
            <a:ext cx="42156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3ED1693-02CD-4595-8918-2807FEDA90AA}" type="slidenum"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3</a:t>
            </a:fld>
            <a:endParaRPr b="0" lang="cs-CZ" sz="900" spc="-1" strike="noStrike">
              <a:latin typeface="Arial"/>
            </a:endParaRPr>
          </a:p>
        </p:txBody>
      </p:sp>
      <p:sp>
        <p:nvSpPr>
          <p:cNvPr id="103" name="TextShape 4_2"/>
          <p:cNvSpPr/>
          <p:nvPr/>
        </p:nvSpPr>
        <p:spPr>
          <a:xfrm>
            <a:off x="360000" y="25747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cs-CZ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04" name="TextShape 5_1"/>
          <p:cNvSpPr/>
          <p:nvPr/>
        </p:nvSpPr>
        <p:spPr>
          <a:xfrm>
            <a:off x="792000" y="115200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cs-CZ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Dokazovací systém coq</a:t>
            </a:r>
            <a:endParaRPr b="0" lang="cs-CZ" sz="2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28600" y="2220120"/>
            <a:ext cx="5484240" cy="12078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000" y="4800600"/>
            <a:ext cx="7598520" cy="7696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4572000" y="3344040"/>
            <a:ext cx="3331800" cy="769680"/>
          </a:xfrm>
          <a:prstGeom prst="rect">
            <a:avLst/>
          </a:prstGeom>
          <a:ln w="0">
            <a:noFill/>
          </a:ln>
        </p:spPr>
      </p:pic>
      <p:sp>
        <p:nvSpPr>
          <p:cNvPr id="108" name="TextShape 2_5"/>
          <p:cNvSpPr/>
          <p:nvPr/>
        </p:nvSpPr>
        <p:spPr>
          <a:xfrm>
            <a:off x="1081440" y="6356520"/>
            <a:ext cx="73782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400" spc="-1" strike="noStrike">
                <a:solidFill>
                  <a:srgbClr val="05c3de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_8"/>
          <p:cNvSpPr/>
          <p:nvPr/>
        </p:nvSpPr>
        <p:spPr>
          <a:xfrm>
            <a:off x="145800" y="6366600"/>
            <a:ext cx="829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25/05/2022</a:t>
            </a:r>
            <a:endParaRPr b="0" lang="cs-CZ" sz="900" spc="-1" strike="noStrike">
              <a:latin typeface="Arial"/>
            </a:endParaRPr>
          </a:p>
        </p:txBody>
      </p:sp>
      <p:sp>
        <p:nvSpPr>
          <p:cNvPr id="110" name="TextShape 3_16"/>
          <p:cNvSpPr/>
          <p:nvPr/>
        </p:nvSpPr>
        <p:spPr>
          <a:xfrm>
            <a:off x="8569440" y="6356520"/>
            <a:ext cx="42156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41430F-0D47-466F-AA76-0C4C38482FB4}" type="slidenum"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4</a:t>
            </a:fld>
            <a:endParaRPr b="0" lang="cs-CZ" sz="900" spc="-1" strike="noStrike">
              <a:latin typeface="Arial"/>
            </a:endParaRPr>
          </a:p>
        </p:txBody>
      </p:sp>
      <p:sp>
        <p:nvSpPr>
          <p:cNvPr id="111" name="TextShape 4_16"/>
          <p:cNvSpPr/>
          <p:nvPr/>
        </p:nvSpPr>
        <p:spPr>
          <a:xfrm>
            <a:off x="360000" y="257472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cs-CZ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12" name="TextShape 5_8"/>
          <p:cNvSpPr/>
          <p:nvPr/>
        </p:nvSpPr>
        <p:spPr>
          <a:xfrm>
            <a:off x="792000" y="115200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cs-CZ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Formalizace automatu</a:t>
            </a:r>
            <a:endParaRPr b="0" lang="cs-CZ" sz="2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28600" y="2514600"/>
            <a:ext cx="5012280" cy="27169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4572000" y="3200400"/>
            <a:ext cx="4341240" cy="1360440"/>
          </a:xfrm>
          <a:prstGeom prst="rect">
            <a:avLst/>
          </a:prstGeom>
          <a:ln w="0">
            <a:noFill/>
          </a:ln>
        </p:spPr>
      </p:pic>
      <p:sp>
        <p:nvSpPr>
          <p:cNvPr id="115" name="TextShape 2_2"/>
          <p:cNvSpPr/>
          <p:nvPr/>
        </p:nvSpPr>
        <p:spPr>
          <a:xfrm>
            <a:off x="1081440" y="6356520"/>
            <a:ext cx="73782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400" spc="-1" strike="noStrike">
                <a:solidFill>
                  <a:srgbClr val="05c3de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_3"/>
          <p:cNvSpPr/>
          <p:nvPr/>
        </p:nvSpPr>
        <p:spPr>
          <a:xfrm>
            <a:off x="145800" y="6366600"/>
            <a:ext cx="829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25/05/2022</a:t>
            </a:r>
            <a:endParaRPr b="0" lang="cs-CZ" sz="900" spc="-1" strike="noStrike">
              <a:latin typeface="Arial"/>
            </a:endParaRPr>
          </a:p>
        </p:txBody>
      </p:sp>
      <p:sp>
        <p:nvSpPr>
          <p:cNvPr id="117" name="TextShape 2_3"/>
          <p:cNvSpPr/>
          <p:nvPr/>
        </p:nvSpPr>
        <p:spPr>
          <a:xfrm>
            <a:off x="1081440" y="6356520"/>
            <a:ext cx="73782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400" spc="-1" strike="noStrike">
                <a:solidFill>
                  <a:srgbClr val="05c3de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1400" spc="-1" strike="noStrike">
              <a:latin typeface="Arial"/>
            </a:endParaRPr>
          </a:p>
        </p:txBody>
      </p:sp>
      <p:sp>
        <p:nvSpPr>
          <p:cNvPr id="118" name="TextShape 3_6"/>
          <p:cNvSpPr/>
          <p:nvPr/>
        </p:nvSpPr>
        <p:spPr>
          <a:xfrm>
            <a:off x="8569440" y="6356520"/>
            <a:ext cx="42156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AE6836F-F631-422C-A174-FF7DA2DC7E47}" type="slidenum"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5</a:t>
            </a:fld>
            <a:endParaRPr b="0" lang="cs-CZ" sz="900" spc="-1" strike="noStrike">
              <a:latin typeface="Arial"/>
            </a:endParaRPr>
          </a:p>
        </p:txBody>
      </p:sp>
      <p:sp>
        <p:nvSpPr>
          <p:cNvPr id="119" name="TextShape 4_6"/>
          <p:cNvSpPr/>
          <p:nvPr/>
        </p:nvSpPr>
        <p:spPr>
          <a:xfrm>
            <a:off x="368640" y="225144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abeceda, jazyk, přechod, sjednocení ... 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20" name="TextShape 5_3"/>
          <p:cNvSpPr/>
          <p:nvPr/>
        </p:nvSpPr>
        <p:spPr>
          <a:xfrm>
            <a:off x="792000" y="115200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cs-CZ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Definice pojmů</a:t>
            </a:r>
            <a:endParaRPr b="0" lang="cs-CZ" sz="26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0000" y="3200400"/>
            <a:ext cx="4627080" cy="40788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360000" y="2715120"/>
            <a:ext cx="4379400" cy="4842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0000" y="3705840"/>
            <a:ext cx="5512680" cy="6364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1991880" y="4401360"/>
            <a:ext cx="6236640" cy="15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_4"/>
          <p:cNvSpPr/>
          <p:nvPr/>
        </p:nvSpPr>
        <p:spPr>
          <a:xfrm>
            <a:off x="145800" y="6366600"/>
            <a:ext cx="829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25/05/2022</a:t>
            </a:r>
            <a:endParaRPr b="0" lang="cs-CZ" sz="900" spc="-1" strike="noStrike">
              <a:latin typeface="Arial"/>
            </a:endParaRPr>
          </a:p>
        </p:txBody>
      </p:sp>
      <p:sp>
        <p:nvSpPr>
          <p:cNvPr id="126" name="TextShape 3_8"/>
          <p:cNvSpPr/>
          <p:nvPr/>
        </p:nvSpPr>
        <p:spPr>
          <a:xfrm>
            <a:off x="8569440" y="6356520"/>
            <a:ext cx="42156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ED3488-772A-4BDE-8373-0753FF8EDC4F}" type="slidenum"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6</a:t>
            </a:fld>
            <a:endParaRPr b="0" lang="cs-CZ" sz="900" spc="-1" strike="noStrike">
              <a:latin typeface="Arial"/>
            </a:endParaRPr>
          </a:p>
        </p:txBody>
      </p:sp>
      <p:sp>
        <p:nvSpPr>
          <p:cNvPr id="127" name="TextShape 4_8"/>
          <p:cNvSpPr/>
          <p:nvPr/>
        </p:nvSpPr>
        <p:spPr>
          <a:xfrm>
            <a:off x="368640" y="225144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Sjednocení, průnik, důkazy...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28" name="TextShape 5_4"/>
          <p:cNvSpPr/>
          <p:nvPr/>
        </p:nvSpPr>
        <p:spPr>
          <a:xfrm>
            <a:off x="792000" y="115200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cs-CZ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Operace nad automaty</a:t>
            </a:r>
            <a:endParaRPr b="0" lang="cs-CZ" sz="2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85800" y="2934360"/>
            <a:ext cx="3560400" cy="49356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782600" y="2201040"/>
            <a:ext cx="3674520" cy="168408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658800" y="4343400"/>
            <a:ext cx="6883920" cy="1303200"/>
          </a:xfrm>
          <a:prstGeom prst="rect">
            <a:avLst/>
          </a:prstGeom>
          <a:ln w="0">
            <a:noFill/>
          </a:ln>
        </p:spPr>
      </p:pic>
      <p:sp>
        <p:nvSpPr>
          <p:cNvPr id="132" name="TextShape 2_0"/>
          <p:cNvSpPr/>
          <p:nvPr/>
        </p:nvSpPr>
        <p:spPr>
          <a:xfrm>
            <a:off x="1081440" y="6356520"/>
            <a:ext cx="73782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400" spc="-1" strike="noStrike">
                <a:solidFill>
                  <a:srgbClr val="05c3de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_2"/>
          <p:cNvSpPr/>
          <p:nvPr/>
        </p:nvSpPr>
        <p:spPr>
          <a:xfrm>
            <a:off x="145800" y="6366600"/>
            <a:ext cx="8294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25/05/2022</a:t>
            </a:r>
            <a:endParaRPr b="0" lang="cs-CZ" sz="900" spc="-1" strike="noStrike">
              <a:latin typeface="Arial"/>
            </a:endParaRPr>
          </a:p>
        </p:txBody>
      </p:sp>
      <p:sp>
        <p:nvSpPr>
          <p:cNvPr id="134" name="TextShape 3_4"/>
          <p:cNvSpPr/>
          <p:nvPr/>
        </p:nvSpPr>
        <p:spPr>
          <a:xfrm>
            <a:off x="8569440" y="6356520"/>
            <a:ext cx="42156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5E38A5-3B8B-40C1-91CB-58834DF36B9C}" type="slidenum">
              <a:rPr b="0" lang="cs-CZ" sz="900" spc="-1" strike="noStrike">
                <a:solidFill>
                  <a:srgbClr val="05c3de"/>
                </a:solidFill>
                <a:latin typeface="Calibri"/>
                <a:ea typeface="DejaVu Sans"/>
              </a:rPr>
              <a:t>7</a:t>
            </a:fld>
            <a:endParaRPr b="0" lang="cs-CZ" sz="900" spc="-1" strike="noStrike">
              <a:latin typeface="Arial"/>
            </a:endParaRPr>
          </a:p>
        </p:txBody>
      </p:sp>
      <p:sp>
        <p:nvSpPr>
          <p:cNvPr id="135" name="TextShape 4_4"/>
          <p:cNvSpPr/>
          <p:nvPr/>
        </p:nvSpPr>
        <p:spPr>
          <a:xfrm>
            <a:off x="368640" y="2251440"/>
            <a:ext cx="8227440" cy="397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Operace s nedeterministickými automaty</a:t>
            </a:r>
            <a:endParaRPr b="0" lang="cs-CZ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Konstrukce pro převod z regulárního výrazu na automat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36" name="TextShape 5_2"/>
          <p:cNvSpPr/>
          <p:nvPr/>
        </p:nvSpPr>
        <p:spPr>
          <a:xfrm>
            <a:off x="792000" y="1152000"/>
            <a:ext cx="8846640" cy="11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cs-CZ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Pokračování práce</a:t>
            </a:r>
            <a:endParaRPr b="0" lang="cs-CZ" sz="26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57560" y="3429000"/>
            <a:ext cx="8228160" cy="2017800"/>
          </a:xfrm>
          <a:prstGeom prst="rect">
            <a:avLst/>
          </a:prstGeom>
          <a:ln w="0">
            <a:noFill/>
          </a:ln>
        </p:spPr>
      </p:pic>
      <p:sp>
        <p:nvSpPr>
          <p:cNvPr id="138" name="TextShape 2_1"/>
          <p:cNvSpPr/>
          <p:nvPr/>
        </p:nvSpPr>
        <p:spPr>
          <a:xfrm>
            <a:off x="1081440" y="6356520"/>
            <a:ext cx="737820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cs-CZ" sz="1400" spc="-1" strike="noStrike">
                <a:solidFill>
                  <a:srgbClr val="05c3de"/>
                </a:solidFill>
                <a:latin typeface="Calibri"/>
                <a:ea typeface="DejaVu Sans"/>
              </a:rPr>
              <a:t>Formalizace konstrukcí na konečných automatech v programu Coq</a:t>
            </a:r>
            <a:endParaRPr b="0" lang="cs-C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626</TotalTime>
  <Application>LibreOffice/7.1.7.2$Linux_X86_64 LibreOffice_project/10$Build-2</Application>
  <AppVersion>15.0000</AppVersion>
  <Words>48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2019-09-01T08:00:02Z</dcterms:created>
  <dc:creator>Ziovsky Argir</dc:creator>
  <dc:description/>
  <dc:language>cs-CZ</dc:language>
  <cp:lastModifiedBy/>
  <dcterms:modified xsi:type="dcterms:W3CDTF">2022-05-21T11:18:08Z</dcterms:modified>
  <cp:revision>23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Předvádění na obrazovce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