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11"/>
  </p:notesMasterIdLst>
  <p:sldIdLst>
    <p:sldId id="260" r:id="rId2"/>
    <p:sldId id="264" r:id="rId3"/>
    <p:sldId id="266" r:id="rId4"/>
    <p:sldId id="267" r:id="rId5"/>
    <p:sldId id="261" r:id="rId6"/>
    <p:sldId id="274" r:id="rId7"/>
    <p:sldId id="269" r:id="rId8"/>
    <p:sldId id="270" r:id="rId9"/>
    <p:sldId id="273" r:id="rId1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1988" autoAdjust="0"/>
  </p:normalViewPr>
  <p:slideViewPr>
    <p:cSldViewPr snapToGrid="0">
      <p:cViewPr varScale="1">
        <p:scale>
          <a:sx n="67" d="100"/>
          <a:sy n="67" d="100"/>
        </p:scale>
        <p:origin x="8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C1D390-D64C-4778-80E1-024A2E90A798}" type="datetimeFigureOut">
              <a:rPr lang="ko-KR" altLang="en-US" smtClean="0"/>
              <a:t>2021-04-01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F706FF-9F07-4697-B45F-67BE92F8979D}" type="slidenum">
              <a:rPr lang="ko-KR" altLang="en-US" smtClean="0"/>
              <a:t>‹#›</a:t>
            </a:fld>
            <a:endParaRPr lang="ko-KR" altLang="en-US"/>
          </a:p>
        </p:txBody>
      </p:sp>
    </p:spTree>
    <p:extLst>
      <p:ext uri="{BB962C8B-B14F-4D97-AF65-F5344CB8AC3E}">
        <p14:creationId xmlns:p14="http://schemas.microsoft.com/office/powerpoint/2010/main" val="307991204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또한</a:t>
            </a:r>
            <a:r>
              <a:rPr lang="en-US" altLang="ko-KR" dirty="0"/>
              <a:t>, </a:t>
            </a:r>
            <a:r>
              <a:rPr lang="ko-KR" altLang="en-US" dirty="0"/>
              <a:t>성균관대학교 특성상</a:t>
            </a:r>
            <a:r>
              <a:rPr lang="en-US" altLang="ko-KR" dirty="0"/>
              <a:t>, </a:t>
            </a:r>
            <a:r>
              <a:rPr lang="ko-KR" altLang="en-US" dirty="0"/>
              <a:t>문과 </a:t>
            </a:r>
            <a:r>
              <a:rPr lang="en-US" altLang="ko-KR" dirty="0"/>
              <a:t>/ </a:t>
            </a:r>
            <a:r>
              <a:rPr lang="ko-KR" altLang="en-US" dirty="0"/>
              <a:t>이과 학생들은 서로의 캠퍼스에 대해서 잘 알 수가 없고</a:t>
            </a:r>
            <a:r>
              <a:rPr lang="en-US" altLang="ko-KR" dirty="0"/>
              <a:t>, </a:t>
            </a:r>
            <a:r>
              <a:rPr lang="ko-KR" altLang="en-US" dirty="0" err="1"/>
              <a:t>헤멜</a:t>
            </a:r>
            <a:r>
              <a:rPr lang="ko-KR" altLang="en-US" dirty="0"/>
              <a:t> 여지가 있다</a:t>
            </a:r>
            <a:r>
              <a:rPr lang="en-US" altLang="ko-KR" dirty="0"/>
              <a:t>. </a:t>
            </a:r>
            <a:r>
              <a:rPr lang="ko-KR" altLang="en-US" dirty="0"/>
              <a:t> 또한 고등학생들도 앱의 해당 기능을 사용하여</a:t>
            </a:r>
            <a:r>
              <a:rPr lang="en-US" altLang="ko-KR" dirty="0"/>
              <a:t>, </a:t>
            </a:r>
            <a:r>
              <a:rPr lang="ko-KR" altLang="en-US" dirty="0"/>
              <a:t>성균관대학교에 대해 잘 알 수 있고</a:t>
            </a:r>
            <a:r>
              <a:rPr lang="en-US" altLang="ko-KR" dirty="0"/>
              <a:t>, </a:t>
            </a:r>
            <a:r>
              <a:rPr lang="ko-KR" altLang="en-US" dirty="0"/>
              <a:t>우리 학교의 친밀감과 같은 이미지에 긍정적인 영향을 줄 수 있다</a:t>
            </a:r>
            <a:r>
              <a:rPr lang="en-US" altLang="ko-KR" dirty="0"/>
              <a:t>.</a:t>
            </a:r>
          </a:p>
        </p:txBody>
      </p:sp>
      <p:sp>
        <p:nvSpPr>
          <p:cNvPr id="4" name="슬라이드 번호 개체 틀 3"/>
          <p:cNvSpPr>
            <a:spLocks noGrp="1"/>
          </p:cNvSpPr>
          <p:nvPr>
            <p:ph type="sldNum" sz="quarter" idx="5"/>
          </p:nvPr>
        </p:nvSpPr>
        <p:spPr/>
        <p:txBody>
          <a:bodyPr/>
          <a:lstStyle/>
          <a:p>
            <a:fld id="{57F706FF-9F07-4697-B45F-67BE92F8979D}" type="slidenum">
              <a:rPr lang="ko-KR" altLang="en-US" smtClean="0"/>
              <a:t>1</a:t>
            </a:fld>
            <a:endParaRPr lang="ko-KR" altLang="en-US"/>
          </a:p>
        </p:txBody>
      </p:sp>
    </p:spTree>
    <p:extLst>
      <p:ext uri="{BB962C8B-B14F-4D97-AF65-F5344CB8AC3E}">
        <p14:creationId xmlns:p14="http://schemas.microsoft.com/office/powerpoint/2010/main" val="1647245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t>비포</a:t>
            </a:r>
            <a:r>
              <a:rPr lang="ko-KR" altLang="en-US" dirty="0"/>
              <a:t>  </a:t>
            </a:r>
            <a:r>
              <a:rPr lang="en-US" altLang="ko-KR" dirty="0"/>
              <a:t>/ </a:t>
            </a:r>
            <a:r>
              <a:rPr lang="ko-KR" altLang="en-US" dirty="0" err="1"/>
              <a:t>애프터</a:t>
            </a:r>
            <a:r>
              <a:rPr lang="ko-KR" altLang="en-US" dirty="0"/>
              <a:t> 비교  </a:t>
            </a:r>
            <a:r>
              <a:rPr lang="en-US" altLang="ko-KR" dirty="0"/>
              <a:t>-&gt; </a:t>
            </a:r>
            <a:r>
              <a:rPr lang="ko-KR" altLang="en-US" dirty="0"/>
              <a:t>최종 </a:t>
            </a:r>
            <a:r>
              <a:rPr lang="en-US" altLang="ko-KR" dirty="0"/>
              <a:t>Goal</a:t>
            </a:r>
            <a:r>
              <a:rPr lang="ko-KR" altLang="en-US" dirty="0"/>
              <a:t>는 이것이다</a:t>
            </a:r>
            <a:r>
              <a:rPr lang="en-US" altLang="ko-KR" dirty="0"/>
              <a:t>! </a:t>
            </a:r>
            <a:r>
              <a:rPr lang="ko-KR" altLang="en-US" dirty="0"/>
              <a:t>라는걸 보여주려고 </a:t>
            </a:r>
            <a:r>
              <a:rPr lang="ko-KR" altLang="en-US" dirty="0" err="1"/>
              <a:t>넣어보았씁니다</a:t>
            </a:r>
            <a:endParaRPr lang="ko-KR" altLang="en-US" dirty="0"/>
          </a:p>
        </p:txBody>
      </p:sp>
      <p:sp>
        <p:nvSpPr>
          <p:cNvPr id="4" name="슬라이드 번호 개체 틀 3"/>
          <p:cNvSpPr>
            <a:spLocks noGrp="1"/>
          </p:cNvSpPr>
          <p:nvPr>
            <p:ph type="sldNum" sz="quarter" idx="5"/>
          </p:nvPr>
        </p:nvSpPr>
        <p:spPr/>
        <p:txBody>
          <a:bodyPr/>
          <a:lstStyle/>
          <a:p>
            <a:fld id="{57F706FF-9F07-4697-B45F-67BE92F8979D}" type="slidenum">
              <a:rPr lang="ko-KR" altLang="en-US" smtClean="0"/>
              <a:t>2</a:t>
            </a:fld>
            <a:endParaRPr lang="ko-KR" altLang="en-US"/>
          </a:p>
        </p:txBody>
      </p:sp>
    </p:spTree>
    <p:extLst>
      <p:ext uri="{BB962C8B-B14F-4D97-AF65-F5344CB8AC3E}">
        <p14:creationId xmlns:p14="http://schemas.microsoft.com/office/powerpoint/2010/main" val="287146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서비스 정리</a:t>
            </a:r>
            <a:endParaRPr lang="en-US" altLang="ko-KR" dirty="0"/>
          </a:p>
          <a:p>
            <a:r>
              <a:rPr lang="en-US" altLang="ko-KR" dirty="0"/>
              <a:t>1 . </a:t>
            </a:r>
            <a:r>
              <a:rPr lang="ko-KR" altLang="en-US" dirty="0"/>
              <a:t>건물 내부 경로 안내</a:t>
            </a:r>
            <a:endParaRPr lang="en-US" altLang="ko-KR" dirty="0"/>
          </a:p>
          <a:p>
            <a:r>
              <a:rPr lang="en-US" altLang="ko-KR" dirty="0"/>
              <a:t>2 . </a:t>
            </a:r>
            <a:r>
              <a:rPr lang="ko-KR" altLang="en-US" dirty="0"/>
              <a:t>건물 내부 이동시간을 이동 수단 별 안내</a:t>
            </a:r>
            <a:endParaRPr lang="en-US" altLang="ko-KR" dirty="0"/>
          </a:p>
          <a:p>
            <a:r>
              <a:rPr lang="en-US" altLang="ko-KR" dirty="0"/>
              <a:t>3 . </a:t>
            </a:r>
            <a:r>
              <a:rPr lang="ko-KR" altLang="en-US" dirty="0"/>
              <a:t>건물 내부 </a:t>
            </a:r>
            <a:r>
              <a:rPr lang="ko-KR" altLang="en-US" dirty="0" err="1"/>
              <a:t>로드뷰</a:t>
            </a:r>
            <a:r>
              <a:rPr lang="ko-KR" altLang="en-US" dirty="0"/>
              <a:t> 기능 </a:t>
            </a:r>
            <a:endParaRPr lang="en-US" altLang="ko-KR" dirty="0"/>
          </a:p>
          <a:p>
            <a:r>
              <a:rPr lang="en-US" altLang="ko-KR" dirty="0"/>
              <a:t>4 . </a:t>
            </a:r>
            <a:r>
              <a:rPr lang="ko-KR" altLang="en-US" dirty="0"/>
              <a:t>건물 내부 이동시</a:t>
            </a:r>
            <a:r>
              <a:rPr lang="en-US" altLang="ko-KR" dirty="0"/>
              <a:t>, </a:t>
            </a:r>
            <a:r>
              <a:rPr lang="ko-KR" altLang="en-US" dirty="0"/>
              <a:t>건물 내부의 호수 분포도 제공</a:t>
            </a:r>
            <a:endParaRPr lang="en-US" altLang="ko-KR" dirty="0"/>
          </a:p>
          <a:p>
            <a:endParaRPr lang="en-US" altLang="ko-KR" dirty="0"/>
          </a:p>
          <a:p>
            <a:endParaRPr lang="en-US" altLang="ko-KR" dirty="0"/>
          </a:p>
          <a:p>
            <a:r>
              <a:rPr lang="ko-KR" altLang="en-US" dirty="0"/>
              <a:t>이를 위해 시스템에서 필요한 기능들</a:t>
            </a:r>
            <a:endParaRPr lang="en-US" altLang="ko-KR" dirty="0"/>
          </a:p>
          <a:p>
            <a:r>
              <a:rPr lang="en-US" altLang="ko-KR" dirty="0"/>
              <a:t>1 . </a:t>
            </a:r>
            <a:r>
              <a:rPr lang="ko-KR" altLang="en-US" dirty="0"/>
              <a:t>건물 내부까지 포함한 최단 경로 알고리즘 </a:t>
            </a:r>
            <a:r>
              <a:rPr lang="en-US" altLang="ko-KR" dirty="0"/>
              <a:t>: </a:t>
            </a:r>
            <a:r>
              <a:rPr lang="ko-KR" altLang="en-US" dirty="0"/>
              <a:t>알고리즘 만들기 </a:t>
            </a:r>
            <a:r>
              <a:rPr lang="en-US" altLang="ko-KR" dirty="0"/>
              <a:t>-&gt; </a:t>
            </a:r>
            <a:r>
              <a:rPr lang="ko-KR" altLang="en-US" dirty="0"/>
              <a:t>출입구와 층 이동 수단에 따른 차이 고려 </a:t>
            </a:r>
            <a:r>
              <a:rPr lang="en-US" altLang="ko-KR" dirty="0"/>
              <a:t>-&gt; </a:t>
            </a:r>
            <a:r>
              <a:rPr lang="ko-KR" altLang="en-US" dirty="0"/>
              <a:t>실제 익숙한 이용자와 비교</a:t>
            </a:r>
            <a:endParaRPr lang="en-US" altLang="ko-KR" dirty="0"/>
          </a:p>
          <a:p>
            <a:r>
              <a:rPr lang="en-US" altLang="ko-KR" dirty="0"/>
              <a:t>2 . </a:t>
            </a:r>
            <a:r>
              <a:rPr lang="ko-KR" altLang="en-US" dirty="0"/>
              <a:t>건물 내부에서의 사용자의 위치정보 수집 </a:t>
            </a:r>
            <a:r>
              <a:rPr lang="en-US" altLang="ko-KR" dirty="0"/>
              <a:t>: </a:t>
            </a:r>
            <a:r>
              <a:rPr lang="ko-KR" altLang="en-US" dirty="0"/>
              <a:t>사용자의 </a:t>
            </a:r>
            <a:r>
              <a:rPr lang="en-US" altLang="ko-KR" dirty="0"/>
              <a:t>GPS</a:t>
            </a:r>
            <a:r>
              <a:rPr lang="ko-KR" altLang="en-US" dirty="0"/>
              <a:t>정보 수집 </a:t>
            </a:r>
            <a:r>
              <a:rPr lang="en-US" altLang="ko-KR" dirty="0"/>
              <a:t>+ </a:t>
            </a:r>
            <a:r>
              <a:rPr lang="ko-KR" altLang="en-US" dirty="0"/>
              <a:t>근처 </a:t>
            </a:r>
            <a:r>
              <a:rPr lang="en-US" altLang="ko-KR" dirty="0" err="1"/>
              <a:t>wifi</a:t>
            </a:r>
            <a:r>
              <a:rPr lang="en-US" altLang="ko-KR" dirty="0"/>
              <a:t> </a:t>
            </a:r>
            <a:r>
              <a:rPr lang="ko-KR" altLang="en-US" dirty="0"/>
              <a:t>정보 </a:t>
            </a:r>
            <a:r>
              <a:rPr lang="en-US" altLang="ko-KR" dirty="0"/>
              <a:t>-&gt; </a:t>
            </a:r>
            <a:r>
              <a:rPr lang="ko-KR" altLang="en-US" dirty="0"/>
              <a:t>건물 내부까지 정확한 위치정보 파악</a:t>
            </a:r>
            <a:endParaRPr lang="en-US" altLang="ko-KR" dirty="0"/>
          </a:p>
          <a:p>
            <a:endParaRPr lang="en-US" altLang="ko-KR" dirty="0"/>
          </a:p>
          <a:p>
            <a:r>
              <a:rPr lang="en-US" altLang="ko-KR" dirty="0"/>
              <a:t>3 . </a:t>
            </a:r>
            <a:r>
              <a:rPr lang="ko-KR" altLang="en-US" dirty="0"/>
              <a:t>로드 뷰 데이터 수집 </a:t>
            </a:r>
            <a:r>
              <a:rPr lang="en-US" altLang="ko-KR" dirty="0"/>
              <a:t>: </a:t>
            </a:r>
            <a:r>
              <a:rPr lang="ko-KR" altLang="en-US" dirty="0"/>
              <a:t>건물 내 </a:t>
            </a:r>
            <a:r>
              <a:rPr lang="en-US" altLang="ko-KR" dirty="0"/>
              <a:t>3D</a:t>
            </a:r>
            <a:r>
              <a:rPr lang="ko-KR" altLang="en-US" dirty="0"/>
              <a:t>파노라마 사진 촬영 </a:t>
            </a:r>
            <a:r>
              <a:rPr lang="en-US" altLang="ko-KR" dirty="0"/>
              <a:t>-&gt; GPS</a:t>
            </a:r>
            <a:r>
              <a:rPr lang="ko-KR" altLang="en-US" dirty="0"/>
              <a:t>정보와 함께 지도와 위치 연동 </a:t>
            </a:r>
            <a:r>
              <a:rPr lang="en-US" altLang="ko-KR" dirty="0"/>
              <a:t>-&gt; </a:t>
            </a:r>
            <a:r>
              <a:rPr lang="ko-KR" altLang="en-US" dirty="0"/>
              <a:t>초상권 보호를 위한 모자이크 </a:t>
            </a:r>
            <a:r>
              <a:rPr lang="en-US" altLang="ko-KR" dirty="0"/>
              <a:t>-&gt; </a:t>
            </a:r>
            <a:r>
              <a:rPr lang="ko-KR" altLang="en-US" dirty="0"/>
              <a:t>플래시 뷰어에 맞게 데이터 변환</a:t>
            </a:r>
            <a:endParaRPr lang="en-US" altLang="ko-KR" dirty="0"/>
          </a:p>
          <a:p>
            <a:endParaRPr lang="en-US" altLang="ko-KR" dirty="0"/>
          </a:p>
          <a:p>
            <a:r>
              <a:rPr lang="en-US" altLang="ko-KR" dirty="0"/>
              <a:t>4 . </a:t>
            </a:r>
            <a:r>
              <a:rPr lang="ko-KR" altLang="en-US" dirty="0" err="1"/>
              <a:t>로드뷰</a:t>
            </a:r>
            <a:r>
              <a:rPr lang="ko-KR" altLang="en-US" dirty="0"/>
              <a:t> 데이터 들을 압축되게 전달하여 빠른 시간에 로딩 필요 </a:t>
            </a:r>
            <a:r>
              <a:rPr lang="en-US" altLang="ko-KR" dirty="0"/>
              <a:t>: </a:t>
            </a:r>
            <a:r>
              <a:rPr lang="ko-KR" altLang="en-US" dirty="0"/>
              <a:t>고화질 </a:t>
            </a:r>
            <a:r>
              <a:rPr lang="ko-KR" altLang="en-US" dirty="0" err="1"/>
              <a:t>로드뷰</a:t>
            </a:r>
            <a:r>
              <a:rPr lang="ko-KR" altLang="en-US" dirty="0"/>
              <a:t> 데이터 압축 </a:t>
            </a:r>
            <a:r>
              <a:rPr lang="en-US" altLang="ko-KR" dirty="0"/>
              <a:t>-&gt; </a:t>
            </a:r>
            <a:r>
              <a:rPr lang="ko-KR" altLang="en-US" dirty="0"/>
              <a:t>전송 및 수신 </a:t>
            </a:r>
            <a:r>
              <a:rPr lang="en-US" altLang="ko-KR" dirty="0"/>
              <a:t>-&gt; </a:t>
            </a:r>
            <a:r>
              <a:rPr lang="ko-KR" altLang="en-US" dirty="0"/>
              <a:t>앱에서 렌더링 하여 제공</a:t>
            </a:r>
            <a:endParaRPr lang="en-US" altLang="ko-KR" dirty="0"/>
          </a:p>
          <a:p>
            <a:endParaRPr lang="en-US" altLang="ko-KR" dirty="0"/>
          </a:p>
          <a:p>
            <a:endParaRPr lang="en-US" altLang="ko-KR" dirty="0"/>
          </a:p>
          <a:p>
            <a:r>
              <a:rPr lang="en-US" altLang="ko-KR" dirty="0"/>
              <a:t>https://blog.daum.net/x7000/15963259 </a:t>
            </a:r>
          </a:p>
          <a:p>
            <a:r>
              <a:rPr lang="ko-KR" altLang="en-US" dirty="0" err="1"/>
              <a:t>로드뷰</a:t>
            </a:r>
            <a:r>
              <a:rPr lang="ko-KR" altLang="en-US" dirty="0"/>
              <a:t> 제작 원리</a:t>
            </a:r>
            <a:endParaRPr lang="en-US" altLang="ko-KR" dirty="0"/>
          </a:p>
          <a:p>
            <a:r>
              <a:rPr lang="en-US" altLang="ko-KR" dirty="0"/>
              <a:t> </a:t>
            </a:r>
          </a:p>
        </p:txBody>
      </p:sp>
      <p:sp>
        <p:nvSpPr>
          <p:cNvPr id="4" name="슬라이드 번호 개체 틀 3"/>
          <p:cNvSpPr>
            <a:spLocks noGrp="1"/>
          </p:cNvSpPr>
          <p:nvPr>
            <p:ph type="sldNum" sz="quarter" idx="5"/>
          </p:nvPr>
        </p:nvSpPr>
        <p:spPr/>
        <p:txBody>
          <a:bodyPr/>
          <a:lstStyle/>
          <a:p>
            <a:fld id="{57F706FF-9F07-4697-B45F-67BE92F8979D}" type="slidenum">
              <a:rPr lang="ko-KR" altLang="en-US" smtClean="0"/>
              <a:t>4</a:t>
            </a:fld>
            <a:endParaRPr lang="ko-KR" altLang="en-US"/>
          </a:p>
        </p:txBody>
      </p:sp>
    </p:spTree>
    <p:extLst>
      <p:ext uri="{BB962C8B-B14F-4D97-AF65-F5344CB8AC3E}">
        <p14:creationId xmlns:p14="http://schemas.microsoft.com/office/powerpoint/2010/main" val="1300726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57F706FF-9F07-4697-B45F-67BE92F8979D}" type="slidenum">
              <a:rPr lang="ko-KR" altLang="en-US" smtClean="0"/>
              <a:t>5</a:t>
            </a:fld>
            <a:endParaRPr lang="ko-KR" altLang="en-US"/>
          </a:p>
        </p:txBody>
      </p:sp>
    </p:spTree>
    <p:extLst>
      <p:ext uri="{BB962C8B-B14F-4D97-AF65-F5344CB8AC3E}">
        <p14:creationId xmlns:p14="http://schemas.microsoft.com/office/powerpoint/2010/main" val="3847278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서비스 정리</a:t>
            </a:r>
            <a:endParaRPr lang="en-US" altLang="ko-KR" dirty="0"/>
          </a:p>
          <a:p>
            <a:r>
              <a:rPr lang="en-US" altLang="ko-KR" dirty="0"/>
              <a:t>1 . </a:t>
            </a:r>
            <a:r>
              <a:rPr lang="ko-KR" altLang="en-US" dirty="0"/>
              <a:t>건물 내부 경로 안내</a:t>
            </a:r>
            <a:endParaRPr lang="en-US" altLang="ko-KR" dirty="0"/>
          </a:p>
          <a:p>
            <a:r>
              <a:rPr lang="en-US" altLang="ko-KR" dirty="0"/>
              <a:t>2 . </a:t>
            </a:r>
            <a:r>
              <a:rPr lang="ko-KR" altLang="en-US" dirty="0"/>
              <a:t>건물 내부 이동시간을 이동 수단 별 안내</a:t>
            </a:r>
            <a:endParaRPr lang="en-US" altLang="ko-KR" dirty="0"/>
          </a:p>
          <a:p>
            <a:r>
              <a:rPr lang="en-US" altLang="ko-KR" dirty="0"/>
              <a:t>3 . </a:t>
            </a:r>
            <a:r>
              <a:rPr lang="ko-KR" altLang="en-US" dirty="0"/>
              <a:t>건물 내부 </a:t>
            </a:r>
            <a:r>
              <a:rPr lang="ko-KR" altLang="en-US" dirty="0" err="1"/>
              <a:t>로드뷰</a:t>
            </a:r>
            <a:r>
              <a:rPr lang="ko-KR" altLang="en-US" dirty="0"/>
              <a:t> 기능 </a:t>
            </a:r>
            <a:endParaRPr lang="en-US" altLang="ko-KR" dirty="0"/>
          </a:p>
          <a:p>
            <a:r>
              <a:rPr lang="en-US" altLang="ko-KR" dirty="0"/>
              <a:t>4 . </a:t>
            </a:r>
            <a:r>
              <a:rPr lang="ko-KR" altLang="en-US" dirty="0"/>
              <a:t>건물 내부 이동시</a:t>
            </a:r>
            <a:r>
              <a:rPr lang="en-US" altLang="ko-KR" dirty="0"/>
              <a:t>, </a:t>
            </a:r>
            <a:r>
              <a:rPr lang="ko-KR" altLang="en-US" dirty="0"/>
              <a:t>건물 내부의 호수 분포도 제공</a:t>
            </a:r>
            <a:endParaRPr lang="en-US" altLang="ko-KR" dirty="0"/>
          </a:p>
          <a:p>
            <a:endParaRPr lang="en-US" altLang="ko-KR" dirty="0"/>
          </a:p>
          <a:p>
            <a:endParaRPr lang="en-US" altLang="ko-KR" dirty="0"/>
          </a:p>
          <a:p>
            <a:r>
              <a:rPr lang="ko-KR" altLang="en-US" dirty="0"/>
              <a:t>이를 위해 시스템에서 필요한 기능들</a:t>
            </a:r>
            <a:endParaRPr lang="en-US" altLang="ko-KR" dirty="0"/>
          </a:p>
          <a:p>
            <a:r>
              <a:rPr lang="en-US" altLang="ko-KR" dirty="0"/>
              <a:t>1 . </a:t>
            </a:r>
            <a:r>
              <a:rPr lang="ko-KR" altLang="en-US" dirty="0"/>
              <a:t>건물 내부까지 포함한 최단 경로 알고리즘 </a:t>
            </a:r>
            <a:r>
              <a:rPr lang="en-US" altLang="ko-KR" dirty="0"/>
              <a:t>: </a:t>
            </a:r>
            <a:r>
              <a:rPr lang="ko-KR" altLang="en-US" dirty="0"/>
              <a:t>알고리즘 만들기 </a:t>
            </a:r>
            <a:r>
              <a:rPr lang="en-US" altLang="ko-KR" dirty="0"/>
              <a:t>-&gt; </a:t>
            </a:r>
            <a:r>
              <a:rPr lang="ko-KR" altLang="en-US" dirty="0"/>
              <a:t>출입구와 층 이동 수단에 따른 차이 고려 </a:t>
            </a:r>
            <a:r>
              <a:rPr lang="en-US" altLang="ko-KR" dirty="0"/>
              <a:t>-&gt; </a:t>
            </a:r>
            <a:r>
              <a:rPr lang="ko-KR" altLang="en-US" dirty="0"/>
              <a:t>실제 익숙한 이용자와 비교</a:t>
            </a:r>
            <a:endParaRPr lang="en-US" altLang="ko-KR" dirty="0"/>
          </a:p>
          <a:p>
            <a:r>
              <a:rPr lang="en-US" altLang="ko-KR" dirty="0"/>
              <a:t>2 . </a:t>
            </a:r>
            <a:r>
              <a:rPr lang="ko-KR" altLang="en-US" dirty="0"/>
              <a:t>건물 내부에서의 사용자의 위치정보 수집 </a:t>
            </a:r>
            <a:r>
              <a:rPr lang="en-US" altLang="ko-KR" dirty="0"/>
              <a:t>: </a:t>
            </a:r>
            <a:r>
              <a:rPr lang="ko-KR" altLang="en-US" dirty="0"/>
              <a:t>사용자의 </a:t>
            </a:r>
            <a:r>
              <a:rPr lang="en-US" altLang="ko-KR" dirty="0"/>
              <a:t>GPS</a:t>
            </a:r>
            <a:r>
              <a:rPr lang="ko-KR" altLang="en-US" dirty="0"/>
              <a:t>정보 수집 </a:t>
            </a:r>
            <a:r>
              <a:rPr lang="en-US" altLang="ko-KR" dirty="0"/>
              <a:t>+ </a:t>
            </a:r>
            <a:r>
              <a:rPr lang="ko-KR" altLang="en-US" dirty="0"/>
              <a:t>근처 </a:t>
            </a:r>
            <a:r>
              <a:rPr lang="en-US" altLang="ko-KR" dirty="0" err="1"/>
              <a:t>wifi</a:t>
            </a:r>
            <a:r>
              <a:rPr lang="en-US" altLang="ko-KR" dirty="0"/>
              <a:t> </a:t>
            </a:r>
            <a:r>
              <a:rPr lang="ko-KR" altLang="en-US" dirty="0"/>
              <a:t>정보 </a:t>
            </a:r>
            <a:r>
              <a:rPr lang="en-US" altLang="ko-KR" dirty="0"/>
              <a:t>-&gt; </a:t>
            </a:r>
            <a:r>
              <a:rPr lang="ko-KR" altLang="en-US" dirty="0"/>
              <a:t>건물 내부까지 정확한 위치정보 파악</a:t>
            </a:r>
            <a:endParaRPr lang="en-US" altLang="ko-KR" dirty="0"/>
          </a:p>
          <a:p>
            <a:endParaRPr lang="en-US" altLang="ko-KR" dirty="0"/>
          </a:p>
          <a:p>
            <a:r>
              <a:rPr lang="en-US" altLang="ko-KR" dirty="0"/>
              <a:t>3 . </a:t>
            </a:r>
            <a:r>
              <a:rPr lang="ko-KR" altLang="en-US" dirty="0"/>
              <a:t>로드 뷰 데이터 수집 </a:t>
            </a:r>
            <a:r>
              <a:rPr lang="en-US" altLang="ko-KR" dirty="0"/>
              <a:t>: </a:t>
            </a:r>
            <a:r>
              <a:rPr lang="ko-KR" altLang="en-US" dirty="0"/>
              <a:t>건물 내 </a:t>
            </a:r>
            <a:r>
              <a:rPr lang="en-US" altLang="ko-KR" dirty="0"/>
              <a:t>3D</a:t>
            </a:r>
            <a:r>
              <a:rPr lang="ko-KR" altLang="en-US" dirty="0"/>
              <a:t>파노라마 사진 촬영 </a:t>
            </a:r>
            <a:r>
              <a:rPr lang="en-US" altLang="ko-KR" dirty="0"/>
              <a:t>-&gt; GPS</a:t>
            </a:r>
            <a:r>
              <a:rPr lang="ko-KR" altLang="en-US" dirty="0"/>
              <a:t>정보와 함께 지도와 위치 연동 </a:t>
            </a:r>
            <a:r>
              <a:rPr lang="en-US" altLang="ko-KR" dirty="0"/>
              <a:t>-&gt; </a:t>
            </a:r>
            <a:r>
              <a:rPr lang="ko-KR" altLang="en-US" dirty="0"/>
              <a:t>초상권 보호를 위한 모자이크 </a:t>
            </a:r>
            <a:r>
              <a:rPr lang="en-US" altLang="ko-KR" dirty="0"/>
              <a:t>-&gt; </a:t>
            </a:r>
            <a:r>
              <a:rPr lang="ko-KR" altLang="en-US" dirty="0"/>
              <a:t>플래시 뷰어에 맞게 데이터 변환</a:t>
            </a:r>
            <a:endParaRPr lang="en-US" altLang="ko-KR" dirty="0"/>
          </a:p>
          <a:p>
            <a:endParaRPr lang="en-US" altLang="ko-KR" dirty="0"/>
          </a:p>
          <a:p>
            <a:r>
              <a:rPr lang="en-US" altLang="ko-KR" dirty="0"/>
              <a:t>4 . </a:t>
            </a:r>
            <a:r>
              <a:rPr lang="ko-KR" altLang="en-US" dirty="0" err="1"/>
              <a:t>로드뷰</a:t>
            </a:r>
            <a:r>
              <a:rPr lang="ko-KR" altLang="en-US" dirty="0"/>
              <a:t> 데이터 들을 압축되게 전달하여 빠른 시간에 로딩 필요 </a:t>
            </a:r>
            <a:r>
              <a:rPr lang="en-US" altLang="ko-KR" dirty="0"/>
              <a:t>: </a:t>
            </a:r>
            <a:r>
              <a:rPr lang="ko-KR" altLang="en-US" dirty="0"/>
              <a:t>고화질 </a:t>
            </a:r>
            <a:r>
              <a:rPr lang="ko-KR" altLang="en-US" dirty="0" err="1"/>
              <a:t>로드뷰</a:t>
            </a:r>
            <a:r>
              <a:rPr lang="ko-KR" altLang="en-US" dirty="0"/>
              <a:t> 데이터 압축 </a:t>
            </a:r>
            <a:r>
              <a:rPr lang="en-US" altLang="ko-KR" dirty="0"/>
              <a:t>-&gt; </a:t>
            </a:r>
            <a:r>
              <a:rPr lang="ko-KR" altLang="en-US" dirty="0"/>
              <a:t>전송 및 수신 </a:t>
            </a:r>
            <a:r>
              <a:rPr lang="en-US" altLang="ko-KR" dirty="0"/>
              <a:t>-&gt; </a:t>
            </a:r>
            <a:r>
              <a:rPr lang="ko-KR" altLang="en-US" dirty="0"/>
              <a:t>앱에서 렌더링 하여 제공</a:t>
            </a:r>
            <a:endParaRPr lang="en-US" altLang="ko-KR" dirty="0"/>
          </a:p>
          <a:p>
            <a:endParaRPr lang="en-US" altLang="ko-KR" dirty="0"/>
          </a:p>
          <a:p>
            <a:endParaRPr lang="en-US" altLang="ko-KR" dirty="0"/>
          </a:p>
          <a:p>
            <a:r>
              <a:rPr lang="en-US" altLang="ko-KR" dirty="0"/>
              <a:t>https://blog.daum.net/x7000/15963259 </a:t>
            </a:r>
          </a:p>
          <a:p>
            <a:r>
              <a:rPr lang="ko-KR" altLang="en-US" dirty="0" err="1"/>
              <a:t>로드뷰</a:t>
            </a:r>
            <a:r>
              <a:rPr lang="ko-KR" altLang="en-US" dirty="0"/>
              <a:t> 제작 원리</a:t>
            </a:r>
            <a:endParaRPr lang="en-US" altLang="ko-KR" dirty="0"/>
          </a:p>
          <a:p>
            <a:r>
              <a:rPr lang="en-US" altLang="ko-KR" dirty="0"/>
              <a:t> </a:t>
            </a:r>
          </a:p>
        </p:txBody>
      </p:sp>
      <p:sp>
        <p:nvSpPr>
          <p:cNvPr id="4" name="슬라이드 번호 개체 틀 3"/>
          <p:cNvSpPr>
            <a:spLocks noGrp="1"/>
          </p:cNvSpPr>
          <p:nvPr>
            <p:ph type="sldNum" sz="quarter" idx="5"/>
          </p:nvPr>
        </p:nvSpPr>
        <p:spPr/>
        <p:txBody>
          <a:bodyPr/>
          <a:lstStyle/>
          <a:p>
            <a:fld id="{57F706FF-9F07-4697-B45F-67BE92F8979D}" type="slidenum">
              <a:rPr lang="ko-KR" altLang="en-US" smtClean="0"/>
              <a:t>6</a:t>
            </a:fld>
            <a:endParaRPr lang="ko-KR" altLang="en-US"/>
          </a:p>
        </p:txBody>
      </p:sp>
    </p:spTree>
    <p:extLst>
      <p:ext uri="{BB962C8B-B14F-4D97-AF65-F5344CB8AC3E}">
        <p14:creationId xmlns:p14="http://schemas.microsoft.com/office/powerpoint/2010/main" val="4183442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t>프론트엔드에서</a:t>
            </a:r>
            <a:r>
              <a:rPr lang="ko-KR" altLang="en-US" dirty="0"/>
              <a:t> 쓰이는 기술들이 무엇인지 잘 몰라서 </a:t>
            </a:r>
            <a:r>
              <a:rPr lang="ko-KR" altLang="en-US" dirty="0" err="1"/>
              <a:t>비워두었습니다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57F706FF-9F07-4697-B45F-67BE92F8979D}" type="slidenum">
              <a:rPr lang="ko-KR" altLang="en-US" smtClean="0"/>
              <a:t>7</a:t>
            </a:fld>
            <a:endParaRPr lang="ko-KR" altLang="en-US"/>
          </a:p>
        </p:txBody>
      </p:sp>
    </p:spTree>
    <p:extLst>
      <p:ext uri="{BB962C8B-B14F-4D97-AF65-F5344CB8AC3E}">
        <p14:creationId xmlns:p14="http://schemas.microsoft.com/office/powerpoint/2010/main" val="1748998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Firebase(</a:t>
            </a:r>
            <a:r>
              <a:rPr lang="ko-KR" altLang="en-US" dirty="0"/>
              <a:t>서비스 초기</a:t>
            </a:r>
            <a:r>
              <a:rPr lang="en-US" altLang="ko-KR" dirty="0"/>
              <a:t>)</a:t>
            </a:r>
          </a:p>
          <a:p>
            <a:endParaRPr lang="en-US" altLang="ko-KR" dirty="0"/>
          </a:p>
          <a:p>
            <a:r>
              <a:rPr lang="en-US" altLang="ko-KR" dirty="0" err="1"/>
              <a:t>Github</a:t>
            </a:r>
            <a:r>
              <a:rPr lang="en-US" altLang="ko-KR" dirty="0"/>
              <a:t> </a:t>
            </a:r>
          </a:p>
          <a:p>
            <a:r>
              <a:rPr lang="en-US" altLang="ko-KR" dirty="0"/>
              <a:t>Jenkins – CI/CD tool</a:t>
            </a:r>
          </a:p>
          <a:p>
            <a:r>
              <a:rPr lang="en-US" altLang="ko-KR" dirty="0"/>
              <a:t>Docker </a:t>
            </a:r>
          </a:p>
          <a:p>
            <a:r>
              <a:rPr lang="en-US" altLang="ko-KR" dirty="0"/>
              <a:t>AWS</a:t>
            </a:r>
          </a:p>
          <a:p>
            <a:endParaRPr lang="en-US" altLang="ko-KR" dirty="0"/>
          </a:p>
          <a:p>
            <a:endParaRPr lang="en-US" altLang="ko-KR" dirty="0"/>
          </a:p>
          <a:p>
            <a:r>
              <a:rPr lang="en-US" altLang="ko-KR" dirty="0"/>
              <a:t>Flutter (</a:t>
            </a:r>
            <a:r>
              <a:rPr lang="ko-KR" altLang="en-US" dirty="0"/>
              <a:t>크로스플랫폼 언어</a:t>
            </a:r>
            <a:r>
              <a:rPr lang="en-US" altLang="ko-KR" dirty="0"/>
              <a:t>)</a:t>
            </a:r>
          </a:p>
        </p:txBody>
      </p:sp>
      <p:sp>
        <p:nvSpPr>
          <p:cNvPr id="4" name="슬라이드 번호 개체 틀 3"/>
          <p:cNvSpPr>
            <a:spLocks noGrp="1"/>
          </p:cNvSpPr>
          <p:nvPr>
            <p:ph type="sldNum" sz="quarter" idx="5"/>
          </p:nvPr>
        </p:nvSpPr>
        <p:spPr/>
        <p:txBody>
          <a:bodyPr/>
          <a:lstStyle/>
          <a:p>
            <a:fld id="{57F706FF-9F07-4697-B45F-67BE92F8979D}" type="slidenum">
              <a:rPr lang="ko-KR" altLang="en-US" smtClean="0"/>
              <a:t>8</a:t>
            </a:fld>
            <a:endParaRPr lang="ko-KR" altLang="en-US"/>
          </a:p>
        </p:txBody>
      </p:sp>
    </p:spTree>
    <p:extLst>
      <p:ext uri="{BB962C8B-B14F-4D97-AF65-F5344CB8AC3E}">
        <p14:creationId xmlns:p14="http://schemas.microsoft.com/office/powerpoint/2010/main" val="3146430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Firebase(</a:t>
            </a:r>
            <a:r>
              <a:rPr lang="ko-KR" altLang="en-US" dirty="0"/>
              <a:t>서비스 초기</a:t>
            </a:r>
            <a:r>
              <a:rPr lang="en-US" altLang="ko-KR" dirty="0"/>
              <a:t>)</a:t>
            </a:r>
          </a:p>
          <a:p>
            <a:endParaRPr lang="en-US" altLang="ko-KR" dirty="0"/>
          </a:p>
          <a:p>
            <a:r>
              <a:rPr lang="en-US" altLang="ko-KR" dirty="0" err="1"/>
              <a:t>Github</a:t>
            </a:r>
            <a:r>
              <a:rPr lang="en-US" altLang="ko-KR" dirty="0"/>
              <a:t> </a:t>
            </a:r>
          </a:p>
          <a:p>
            <a:r>
              <a:rPr lang="en-US" altLang="ko-KR" dirty="0"/>
              <a:t>Jenkins – CI/CD tool</a:t>
            </a:r>
          </a:p>
          <a:p>
            <a:r>
              <a:rPr lang="en-US" altLang="ko-KR" dirty="0"/>
              <a:t>Docker </a:t>
            </a:r>
          </a:p>
          <a:p>
            <a:r>
              <a:rPr lang="en-US" altLang="ko-KR" dirty="0"/>
              <a:t>AWS</a:t>
            </a:r>
          </a:p>
          <a:p>
            <a:endParaRPr lang="en-US" altLang="ko-KR" dirty="0"/>
          </a:p>
          <a:p>
            <a:endParaRPr lang="en-US" altLang="ko-KR" dirty="0"/>
          </a:p>
          <a:p>
            <a:r>
              <a:rPr lang="en-US" altLang="ko-KR" dirty="0"/>
              <a:t>Flutter (</a:t>
            </a:r>
            <a:r>
              <a:rPr lang="ko-KR" altLang="en-US" dirty="0"/>
              <a:t>크로스플랫폼 언어</a:t>
            </a:r>
            <a:r>
              <a:rPr lang="en-US" altLang="ko-KR" dirty="0"/>
              <a:t>)</a:t>
            </a:r>
          </a:p>
        </p:txBody>
      </p:sp>
      <p:sp>
        <p:nvSpPr>
          <p:cNvPr id="4" name="슬라이드 번호 개체 틀 3"/>
          <p:cNvSpPr>
            <a:spLocks noGrp="1"/>
          </p:cNvSpPr>
          <p:nvPr>
            <p:ph type="sldNum" sz="quarter" idx="5"/>
          </p:nvPr>
        </p:nvSpPr>
        <p:spPr/>
        <p:txBody>
          <a:bodyPr/>
          <a:lstStyle/>
          <a:p>
            <a:fld id="{57F706FF-9F07-4697-B45F-67BE92F8979D}" type="slidenum">
              <a:rPr lang="ko-KR" altLang="en-US" smtClean="0"/>
              <a:t>9</a:t>
            </a:fld>
            <a:endParaRPr lang="ko-KR" altLang="en-US"/>
          </a:p>
        </p:txBody>
      </p:sp>
    </p:spTree>
    <p:extLst>
      <p:ext uri="{BB962C8B-B14F-4D97-AF65-F5344CB8AC3E}">
        <p14:creationId xmlns:p14="http://schemas.microsoft.com/office/powerpoint/2010/main" val="3224964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4/1/2021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79559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4/1/2021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30774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4/1/2021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5712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4/1/2021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13971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4/1/2021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09502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4/1/2021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8491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4/1/2021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37096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4/1/2021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834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4/1/2021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11963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4/1/2021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50227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4/1/2021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06654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4/1/2021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01991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spc="50">
                <a:solidFill>
                  <a:schemeClr val="tx1">
                    <a:tint val="75000"/>
                  </a:schemeClr>
                </a:solidFill>
              </a:defRPr>
            </a:lvl1pPr>
          </a:lstStyle>
          <a:p>
            <a:fld id="{3C04E684-10F4-4CC3-A0B9-F03AA7BE37CF}" type="datetimeFigureOut">
              <a:rPr lang="en-US" smtClean="0"/>
              <a:t>4/1/2021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spc="5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spc="5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776312244"/>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4" r:id="rId7"/>
    <p:sldLayoutId id="2147483725" r:id="rId8"/>
    <p:sldLayoutId id="2147483726" r:id="rId9"/>
    <p:sldLayoutId id="2147483727" r:id="rId10"/>
    <p:sldLayoutId id="2147483728" r:id="rId11"/>
    <p:sldLayoutId id="2147483730" r:id="rId12"/>
  </p:sldLayoutIdLst>
  <p:txStyles>
    <p:titleStyle>
      <a:lvl1pPr algn="l" defTabSz="914400" rtl="0" eaLnBrk="1" latinLnBrk="0" hangingPunct="1">
        <a:lnSpc>
          <a:spcPct val="105000"/>
        </a:lnSpc>
        <a:spcBef>
          <a:spcPct val="0"/>
        </a:spcBef>
        <a:buNone/>
        <a:defRPr sz="4400" b="1" i="0" kern="1200" spc="1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7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7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7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7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7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21C19F7A-5B61-4C67-88A2-F3BD1D46C1A5}"/>
              </a:ext>
            </a:extLst>
          </p:cNvPr>
          <p:cNvSpPr>
            <a:spLocks noGrp="1"/>
          </p:cNvSpPr>
          <p:nvPr>
            <p:ph type="title"/>
          </p:nvPr>
        </p:nvSpPr>
        <p:spPr/>
        <p:txBody>
          <a:bodyPr/>
          <a:lstStyle/>
          <a:p>
            <a:r>
              <a:rPr lang="en-US" altLang="ko-KR" dirty="0"/>
              <a:t>Background</a:t>
            </a:r>
            <a:endParaRPr lang="ko-KR" altLang="en-US" dirty="0"/>
          </a:p>
        </p:txBody>
      </p:sp>
      <p:sp>
        <p:nvSpPr>
          <p:cNvPr id="4" name="내용 개체 틀 3">
            <a:extLst>
              <a:ext uri="{FF2B5EF4-FFF2-40B4-BE49-F238E27FC236}">
                <a16:creationId xmlns:a16="http://schemas.microsoft.com/office/drawing/2014/main" id="{78D449EF-7F1D-4573-9D92-F8EFAF4DEA59}"/>
              </a:ext>
            </a:extLst>
          </p:cNvPr>
          <p:cNvSpPr>
            <a:spLocks noGrp="1"/>
          </p:cNvSpPr>
          <p:nvPr>
            <p:ph idx="1"/>
          </p:nvPr>
        </p:nvSpPr>
        <p:spPr>
          <a:xfrm>
            <a:off x="838200" y="4630188"/>
            <a:ext cx="10515600" cy="1704110"/>
          </a:xfrm>
        </p:spPr>
        <p:txBody>
          <a:bodyPr>
            <a:noAutofit/>
          </a:bodyPr>
          <a:lstStyle/>
          <a:p>
            <a:pPr marL="0" indent="0">
              <a:buNone/>
            </a:pPr>
            <a:r>
              <a:rPr lang="en-US" altLang="ko-KR" dirty="0"/>
              <a:t>Because of corona virus, students, professors and the others who work or study in university cannot visit school. People, especially freshmen or new students, may have difficulty locating the classroom when taking offline classes after Corona is over.</a:t>
            </a:r>
            <a:endParaRPr lang="ko-KR" altLang="en-US" dirty="0"/>
          </a:p>
        </p:txBody>
      </p:sp>
    </p:spTree>
    <p:extLst>
      <p:ext uri="{BB962C8B-B14F-4D97-AF65-F5344CB8AC3E}">
        <p14:creationId xmlns:p14="http://schemas.microsoft.com/office/powerpoint/2010/main" val="2464178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21C19F7A-5B61-4C67-88A2-F3BD1D46C1A5}"/>
              </a:ext>
            </a:extLst>
          </p:cNvPr>
          <p:cNvSpPr>
            <a:spLocks noGrp="1"/>
          </p:cNvSpPr>
          <p:nvPr>
            <p:ph type="title"/>
          </p:nvPr>
        </p:nvSpPr>
        <p:spPr>
          <a:xfrm>
            <a:off x="838200" y="365125"/>
            <a:ext cx="10515600" cy="1325563"/>
          </a:xfrm>
        </p:spPr>
        <p:txBody>
          <a:bodyPr/>
          <a:lstStyle/>
          <a:p>
            <a:r>
              <a:rPr lang="en-US" altLang="ko-KR" dirty="0"/>
              <a:t>Final Goals We want to achieve</a:t>
            </a:r>
            <a:endParaRPr lang="ko-KR" altLang="en-US" dirty="0"/>
          </a:p>
        </p:txBody>
      </p:sp>
      <p:pic>
        <p:nvPicPr>
          <p:cNvPr id="4" name="그림 3">
            <a:extLst>
              <a:ext uri="{FF2B5EF4-FFF2-40B4-BE49-F238E27FC236}">
                <a16:creationId xmlns:a16="http://schemas.microsoft.com/office/drawing/2014/main" id="{3E47821E-FF79-442D-9E36-4F6F998505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225" y="1533490"/>
            <a:ext cx="4745182" cy="4745182"/>
          </a:xfrm>
          <a:prstGeom prst="rect">
            <a:avLst/>
          </a:prstGeom>
        </p:spPr>
      </p:pic>
      <p:pic>
        <p:nvPicPr>
          <p:cNvPr id="22" name="그림 21">
            <a:extLst>
              <a:ext uri="{FF2B5EF4-FFF2-40B4-BE49-F238E27FC236}">
                <a16:creationId xmlns:a16="http://schemas.microsoft.com/office/drawing/2014/main" id="{C5FE6A4C-D4E9-4797-9EAD-1CCD37850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2686" y="1533490"/>
            <a:ext cx="4745182" cy="4745182"/>
          </a:xfrm>
          <a:prstGeom prst="rect">
            <a:avLst/>
          </a:prstGeom>
        </p:spPr>
      </p:pic>
      <p:sp>
        <p:nvSpPr>
          <p:cNvPr id="2" name="TextBox 1">
            <a:extLst>
              <a:ext uri="{FF2B5EF4-FFF2-40B4-BE49-F238E27FC236}">
                <a16:creationId xmlns:a16="http://schemas.microsoft.com/office/drawing/2014/main" id="{5470C668-A9AC-4310-8290-9E92A7C9500D}"/>
              </a:ext>
            </a:extLst>
          </p:cNvPr>
          <p:cNvSpPr txBox="1"/>
          <p:nvPr/>
        </p:nvSpPr>
        <p:spPr>
          <a:xfrm>
            <a:off x="972457" y="2859053"/>
            <a:ext cx="1814285" cy="646331"/>
          </a:xfrm>
          <a:prstGeom prst="rect">
            <a:avLst/>
          </a:prstGeom>
          <a:noFill/>
        </p:spPr>
        <p:txBody>
          <a:bodyPr wrap="square" rtlCol="0">
            <a:spAutoFit/>
          </a:bodyPr>
          <a:lstStyle/>
          <a:p>
            <a:r>
              <a:rPr lang="ko-KR" altLang="en-US" dirty="0"/>
              <a:t>건물 </a:t>
            </a:r>
            <a:r>
              <a:rPr lang="en-US" altLang="ko-KR" dirty="0"/>
              <a:t>– </a:t>
            </a:r>
            <a:r>
              <a:rPr lang="ko-KR" altLang="en-US" dirty="0"/>
              <a:t>건물 </a:t>
            </a:r>
            <a:endParaRPr lang="en-US" altLang="ko-KR" dirty="0"/>
          </a:p>
          <a:p>
            <a:r>
              <a:rPr lang="ko-KR" altLang="en-US" dirty="0"/>
              <a:t>소요시간</a:t>
            </a:r>
          </a:p>
        </p:txBody>
      </p:sp>
      <p:sp>
        <p:nvSpPr>
          <p:cNvPr id="5" name="TextBox 4">
            <a:extLst>
              <a:ext uri="{FF2B5EF4-FFF2-40B4-BE49-F238E27FC236}">
                <a16:creationId xmlns:a16="http://schemas.microsoft.com/office/drawing/2014/main" id="{35047FAD-BF75-4673-AE2E-D5156E723070}"/>
              </a:ext>
            </a:extLst>
          </p:cNvPr>
          <p:cNvSpPr txBox="1"/>
          <p:nvPr/>
        </p:nvSpPr>
        <p:spPr>
          <a:xfrm>
            <a:off x="3222171" y="3429000"/>
            <a:ext cx="2293257" cy="369332"/>
          </a:xfrm>
          <a:prstGeom prst="rect">
            <a:avLst/>
          </a:prstGeom>
          <a:noFill/>
        </p:spPr>
        <p:txBody>
          <a:bodyPr wrap="square" rtlCol="0">
            <a:spAutoFit/>
          </a:bodyPr>
          <a:lstStyle/>
          <a:p>
            <a:r>
              <a:rPr lang="ko-KR" altLang="en-US" dirty="0"/>
              <a:t>걷는 사람 그림 자리</a:t>
            </a:r>
          </a:p>
        </p:txBody>
      </p:sp>
      <p:sp>
        <p:nvSpPr>
          <p:cNvPr id="6" name="TextBox 5">
            <a:extLst>
              <a:ext uri="{FF2B5EF4-FFF2-40B4-BE49-F238E27FC236}">
                <a16:creationId xmlns:a16="http://schemas.microsoft.com/office/drawing/2014/main" id="{8443C105-016E-400B-832C-D0638116244B}"/>
              </a:ext>
            </a:extLst>
          </p:cNvPr>
          <p:cNvSpPr txBox="1"/>
          <p:nvPr/>
        </p:nvSpPr>
        <p:spPr>
          <a:xfrm>
            <a:off x="2960914" y="5001344"/>
            <a:ext cx="3251200" cy="923330"/>
          </a:xfrm>
          <a:prstGeom prst="rect">
            <a:avLst/>
          </a:prstGeom>
          <a:noFill/>
        </p:spPr>
        <p:txBody>
          <a:bodyPr wrap="square" rtlCol="0">
            <a:spAutoFit/>
          </a:bodyPr>
          <a:lstStyle/>
          <a:p>
            <a:r>
              <a:rPr lang="ko-KR" altLang="en-US" dirty="0"/>
              <a:t>설명 </a:t>
            </a:r>
            <a:r>
              <a:rPr lang="en-US" altLang="ko-KR" dirty="0"/>
              <a:t>: </a:t>
            </a:r>
            <a:br>
              <a:rPr lang="en-US" altLang="ko-KR" dirty="0"/>
            </a:br>
            <a:r>
              <a:rPr lang="en-US" altLang="ko-KR" dirty="0"/>
              <a:t>&lt;</a:t>
            </a:r>
            <a:r>
              <a:rPr lang="ko-KR" altLang="en-US" dirty="0"/>
              <a:t>건물내부에서 또 걸으면서 시간 낭비 하는 시간</a:t>
            </a:r>
            <a:r>
              <a:rPr lang="en-US" altLang="ko-KR" dirty="0"/>
              <a:t>&gt;</a:t>
            </a:r>
            <a:endParaRPr lang="ko-KR" altLang="en-US" dirty="0"/>
          </a:p>
        </p:txBody>
      </p:sp>
      <p:cxnSp>
        <p:nvCxnSpPr>
          <p:cNvPr id="8" name="직선 연결선 7">
            <a:extLst>
              <a:ext uri="{FF2B5EF4-FFF2-40B4-BE49-F238E27FC236}">
                <a16:creationId xmlns:a16="http://schemas.microsoft.com/office/drawing/2014/main" id="{631E4E99-45E9-4E5B-9EBE-77266994505E}"/>
              </a:ext>
            </a:extLst>
          </p:cNvPr>
          <p:cNvCxnSpPr>
            <a:cxnSpLocks/>
            <a:stCxn id="3" idx="2"/>
          </p:cNvCxnSpPr>
          <p:nvPr/>
        </p:nvCxnSpPr>
        <p:spPr>
          <a:xfrm>
            <a:off x="6096000" y="1690688"/>
            <a:ext cx="0" cy="4587984"/>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CA4D247-6F8A-43B6-BDA9-C0030780AE68}"/>
              </a:ext>
            </a:extLst>
          </p:cNvPr>
          <p:cNvSpPr txBox="1"/>
          <p:nvPr/>
        </p:nvSpPr>
        <p:spPr>
          <a:xfrm>
            <a:off x="8432800" y="2685143"/>
            <a:ext cx="1378851" cy="1200329"/>
          </a:xfrm>
          <a:prstGeom prst="rect">
            <a:avLst/>
          </a:prstGeom>
          <a:noFill/>
        </p:spPr>
        <p:txBody>
          <a:bodyPr wrap="square" rtlCol="0">
            <a:spAutoFit/>
          </a:bodyPr>
          <a:lstStyle/>
          <a:p>
            <a:r>
              <a:rPr lang="ko-KR" altLang="en-US" dirty="0"/>
              <a:t>건물 </a:t>
            </a:r>
            <a:r>
              <a:rPr lang="en-US" altLang="ko-KR" dirty="0"/>
              <a:t>1 </a:t>
            </a:r>
            <a:r>
              <a:rPr lang="en-US" altLang="ko-KR" dirty="0">
                <a:sym typeface="Wingdings" panose="05000000000000000000" pitchFamily="2" charset="2"/>
              </a:rPr>
              <a:t>&lt;-&gt; </a:t>
            </a:r>
            <a:r>
              <a:rPr lang="ko-KR" altLang="en-US" dirty="0">
                <a:sym typeface="Wingdings" panose="05000000000000000000" pitchFamily="2" charset="2"/>
              </a:rPr>
              <a:t>건물 </a:t>
            </a:r>
            <a:r>
              <a:rPr lang="en-US" altLang="ko-KR" dirty="0">
                <a:sym typeface="Wingdings" panose="05000000000000000000" pitchFamily="2" charset="2"/>
              </a:rPr>
              <a:t>2 </a:t>
            </a:r>
            <a:r>
              <a:rPr lang="ko-KR" altLang="en-US" dirty="0">
                <a:sym typeface="Wingdings" panose="05000000000000000000" pitchFamily="2" charset="2"/>
              </a:rPr>
              <a:t>의 강의실까지</a:t>
            </a:r>
            <a:br>
              <a:rPr lang="en-US" altLang="ko-KR" dirty="0">
                <a:sym typeface="Wingdings" panose="05000000000000000000" pitchFamily="2" charset="2"/>
              </a:rPr>
            </a:br>
            <a:r>
              <a:rPr lang="ko-KR" altLang="en-US" dirty="0">
                <a:sym typeface="Wingdings" panose="05000000000000000000" pitchFamily="2" charset="2"/>
              </a:rPr>
              <a:t>소요시간</a:t>
            </a:r>
            <a:endParaRPr lang="ko-KR" altLang="en-US" dirty="0"/>
          </a:p>
        </p:txBody>
      </p:sp>
      <p:sp>
        <p:nvSpPr>
          <p:cNvPr id="11" name="TextBox 10">
            <a:extLst>
              <a:ext uri="{FF2B5EF4-FFF2-40B4-BE49-F238E27FC236}">
                <a16:creationId xmlns:a16="http://schemas.microsoft.com/office/drawing/2014/main" id="{9A688DAC-A3B7-4523-9500-331219B92EE4}"/>
              </a:ext>
            </a:extLst>
          </p:cNvPr>
          <p:cNvSpPr txBox="1"/>
          <p:nvPr/>
        </p:nvSpPr>
        <p:spPr>
          <a:xfrm>
            <a:off x="2767705" y="3412664"/>
            <a:ext cx="522515" cy="646331"/>
          </a:xfrm>
          <a:prstGeom prst="rect">
            <a:avLst/>
          </a:prstGeom>
          <a:noFill/>
        </p:spPr>
        <p:txBody>
          <a:bodyPr wrap="square" rtlCol="0">
            <a:spAutoFit/>
          </a:bodyPr>
          <a:lstStyle/>
          <a:p>
            <a:r>
              <a:rPr lang="en-US" altLang="ko-KR" sz="3600" dirty="0"/>
              <a:t>+</a:t>
            </a:r>
            <a:endParaRPr lang="ko-KR" altLang="en-US" dirty="0"/>
          </a:p>
        </p:txBody>
      </p:sp>
    </p:spTree>
    <p:extLst>
      <p:ext uri="{BB962C8B-B14F-4D97-AF65-F5344CB8AC3E}">
        <p14:creationId xmlns:p14="http://schemas.microsoft.com/office/powerpoint/2010/main" val="2068205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21C19F7A-5B61-4C67-88A2-F3BD1D46C1A5}"/>
              </a:ext>
            </a:extLst>
          </p:cNvPr>
          <p:cNvSpPr>
            <a:spLocks noGrp="1"/>
          </p:cNvSpPr>
          <p:nvPr>
            <p:ph type="title"/>
          </p:nvPr>
        </p:nvSpPr>
        <p:spPr>
          <a:xfrm>
            <a:off x="838200" y="365125"/>
            <a:ext cx="10515600" cy="1325563"/>
          </a:xfrm>
        </p:spPr>
        <p:txBody>
          <a:bodyPr/>
          <a:lstStyle/>
          <a:p>
            <a:r>
              <a:rPr lang="en-US" altLang="ko-KR" dirty="0"/>
              <a:t>Goals</a:t>
            </a:r>
            <a:endParaRPr lang="ko-KR" altLang="en-US" dirty="0"/>
          </a:p>
        </p:txBody>
      </p:sp>
      <p:sp>
        <p:nvSpPr>
          <p:cNvPr id="2" name="TextBox 1">
            <a:extLst>
              <a:ext uri="{FF2B5EF4-FFF2-40B4-BE49-F238E27FC236}">
                <a16:creationId xmlns:a16="http://schemas.microsoft.com/office/drawing/2014/main" id="{0B3D1D03-DB2B-4FB5-8B81-8F2AE42B0897}"/>
              </a:ext>
            </a:extLst>
          </p:cNvPr>
          <p:cNvSpPr txBox="1"/>
          <p:nvPr/>
        </p:nvSpPr>
        <p:spPr>
          <a:xfrm>
            <a:off x="370609" y="3059668"/>
            <a:ext cx="11450782" cy="461665"/>
          </a:xfrm>
          <a:prstGeom prst="rect">
            <a:avLst/>
          </a:prstGeom>
          <a:noFill/>
        </p:spPr>
        <p:txBody>
          <a:bodyPr wrap="square" rtlCol="0">
            <a:spAutoFit/>
          </a:bodyPr>
          <a:lstStyle/>
          <a:p>
            <a:pPr algn="ctr"/>
            <a:r>
              <a:rPr lang="en-US" altLang="ko-KR" sz="2400" b="1" dirty="0"/>
              <a:t>Get</a:t>
            </a:r>
            <a:r>
              <a:rPr lang="ko-KR" altLang="en-US" sz="2400" b="1" dirty="0"/>
              <a:t> </a:t>
            </a:r>
            <a:r>
              <a:rPr lang="en-US" altLang="ko-KR" sz="2400" b="1" dirty="0"/>
              <a:t>to</a:t>
            </a:r>
            <a:r>
              <a:rPr lang="ko-KR" altLang="en-US" sz="2400" b="1" dirty="0"/>
              <a:t> </a:t>
            </a:r>
            <a:r>
              <a:rPr lang="en-US" altLang="ko-KR" sz="2400" b="1" dirty="0"/>
              <a:t>know inside the school Right Now without any step</a:t>
            </a:r>
            <a:endParaRPr lang="ko-KR" altLang="en-US" sz="2400" b="1" dirty="0"/>
          </a:p>
        </p:txBody>
      </p:sp>
    </p:spTree>
    <p:extLst>
      <p:ext uri="{BB962C8B-B14F-4D97-AF65-F5344CB8AC3E}">
        <p14:creationId xmlns:p14="http://schemas.microsoft.com/office/powerpoint/2010/main" val="1478105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21C19F7A-5B61-4C67-88A2-F3BD1D46C1A5}"/>
              </a:ext>
            </a:extLst>
          </p:cNvPr>
          <p:cNvSpPr>
            <a:spLocks noGrp="1"/>
          </p:cNvSpPr>
          <p:nvPr>
            <p:ph type="title"/>
          </p:nvPr>
        </p:nvSpPr>
        <p:spPr>
          <a:xfrm>
            <a:off x="838200" y="365125"/>
            <a:ext cx="10515600" cy="1325563"/>
          </a:xfrm>
        </p:spPr>
        <p:txBody>
          <a:bodyPr/>
          <a:lstStyle/>
          <a:p>
            <a:r>
              <a:rPr lang="en-US" altLang="ko-KR" dirty="0"/>
              <a:t>Goals – details </a:t>
            </a:r>
            <a:endParaRPr lang="ko-KR" altLang="en-US" dirty="0"/>
          </a:p>
        </p:txBody>
      </p:sp>
      <p:sp>
        <p:nvSpPr>
          <p:cNvPr id="2" name="TextBox 1">
            <a:extLst>
              <a:ext uri="{FF2B5EF4-FFF2-40B4-BE49-F238E27FC236}">
                <a16:creationId xmlns:a16="http://schemas.microsoft.com/office/drawing/2014/main" id="{0B3D1D03-DB2B-4FB5-8B81-8F2AE42B0897}"/>
              </a:ext>
            </a:extLst>
          </p:cNvPr>
          <p:cNvSpPr txBox="1"/>
          <p:nvPr/>
        </p:nvSpPr>
        <p:spPr>
          <a:xfrm>
            <a:off x="370609" y="1690688"/>
            <a:ext cx="11450782" cy="461665"/>
          </a:xfrm>
          <a:prstGeom prst="rect">
            <a:avLst/>
          </a:prstGeom>
          <a:noFill/>
        </p:spPr>
        <p:txBody>
          <a:bodyPr wrap="square" rtlCol="0">
            <a:spAutoFit/>
          </a:bodyPr>
          <a:lstStyle/>
          <a:p>
            <a:pPr algn="ctr"/>
            <a:r>
              <a:rPr lang="ko-KR" altLang="en-US" sz="2400" b="1" dirty="0"/>
              <a:t>세부 목표</a:t>
            </a:r>
          </a:p>
        </p:txBody>
      </p:sp>
      <p:sp>
        <p:nvSpPr>
          <p:cNvPr id="4" name="TextBox 3">
            <a:extLst>
              <a:ext uri="{FF2B5EF4-FFF2-40B4-BE49-F238E27FC236}">
                <a16:creationId xmlns:a16="http://schemas.microsoft.com/office/drawing/2014/main" id="{E924B038-C650-4148-B316-B3876CA63E46}"/>
              </a:ext>
            </a:extLst>
          </p:cNvPr>
          <p:cNvSpPr txBox="1"/>
          <p:nvPr/>
        </p:nvSpPr>
        <p:spPr>
          <a:xfrm>
            <a:off x="1163782" y="2452255"/>
            <a:ext cx="11450782" cy="1754326"/>
          </a:xfrm>
          <a:prstGeom prst="rect">
            <a:avLst/>
          </a:prstGeom>
          <a:noFill/>
        </p:spPr>
        <p:txBody>
          <a:bodyPr wrap="square" rtlCol="0">
            <a:spAutoFit/>
          </a:bodyPr>
          <a:lstStyle/>
          <a:p>
            <a:pPr marL="342900" indent="-342900">
              <a:buAutoNum type="arabicPeriod"/>
            </a:pPr>
            <a:r>
              <a:rPr lang="ko-KR" altLang="en-US" dirty="0"/>
              <a:t>각 건물 내부의 지도 데이터 생성</a:t>
            </a:r>
            <a:endParaRPr lang="en-US" altLang="ko-KR" dirty="0"/>
          </a:p>
          <a:p>
            <a:pPr marL="342900" indent="-342900">
              <a:buAutoNum type="arabicPeriod"/>
            </a:pPr>
            <a:r>
              <a:rPr lang="ko-KR" altLang="en-US" dirty="0"/>
              <a:t>각 건물 내부의 강의실까지의 이동 수단에 맞는 데이터 수집 </a:t>
            </a:r>
            <a:r>
              <a:rPr lang="en-US" altLang="ko-KR" dirty="0"/>
              <a:t>(</a:t>
            </a:r>
            <a:r>
              <a:rPr lang="ko-KR" altLang="en-US" dirty="0"/>
              <a:t>걷기</a:t>
            </a:r>
            <a:r>
              <a:rPr lang="en-US" altLang="ko-KR" dirty="0"/>
              <a:t>, </a:t>
            </a:r>
            <a:r>
              <a:rPr lang="ko-KR" altLang="en-US" dirty="0"/>
              <a:t>자전거</a:t>
            </a:r>
            <a:r>
              <a:rPr lang="en-US" altLang="ko-KR" dirty="0"/>
              <a:t>, </a:t>
            </a:r>
            <a:r>
              <a:rPr lang="ko-KR" altLang="en-US" dirty="0" err="1"/>
              <a:t>킥보드</a:t>
            </a:r>
            <a:r>
              <a:rPr lang="en-US" altLang="ko-KR" dirty="0"/>
              <a:t>)</a:t>
            </a:r>
          </a:p>
          <a:p>
            <a:pPr marL="342900" indent="-342900">
              <a:buAutoNum type="arabicPeriod"/>
            </a:pPr>
            <a:r>
              <a:rPr lang="ko-KR" altLang="en-US" dirty="0"/>
              <a:t>건물 내부에서도 </a:t>
            </a:r>
            <a:r>
              <a:rPr lang="en-US" altLang="ko-KR" dirty="0"/>
              <a:t>GPS</a:t>
            </a:r>
            <a:r>
              <a:rPr lang="ko-KR" altLang="en-US" dirty="0"/>
              <a:t>와 </a:t>
            </a:r>
            <a:r>
              <a:rPr lang="en-US" altLang="ko-KR" dirty="0" err="1"/>
              <a:t>Wifi</a:t>
            </a:r>
            <a:r>
              <a:rPr lang="ko-KR" altLang="en-US" dirty="0" err="1"/>
              <a:t>를</a:t>
            </a:r>
            <a:r>
              <a:rPr lang="ko-KR" altLang="en-US" dirty="0"/>
              <a:t> 이용하여 사용자의 정확한 위치정보 수집 기능 개발</a:t>
            </a:r>
            <a:endParaRPr lang="en-US" altLang="ko-KR" dirty="0"/>
          </a:p>
          <a:p>
            <a:pPr marL="342900" indent="-342900">
              <a:buAutoNum type="arabicPeriod"/>
            </a:pPr>
            <a:r>
              <a:rPr lang="ko-KR" altLang="en-US" dirty="0"/>
              <a:t>건물 입구까지의 최단거리가 아닌</a:t>
            </a:r>
            <a:r>
              <a:rPr lang="en-US" altLang="ko-KR" dirty="0"/>
              <a:t>, </a:t>
            </a:r>
            <a:r>
              <a:rPr lang="ko-KR" altLang="en-US" dirty="0"/>
              <a:t>강의실 앞까지의 최단 거리 생성</a:t>
            </a:r>
            <a:endParaRPr lang="en-US" altLang="ko-KR" dirty="0"/>
          </a:p>
          <a:p>
            <a:pPr marL="342900" indent="-342900">
              <a:buAutoNum type="arabicPeriod"/>
            </a:pPr>
            <a:r>
              <a:rPr lang="ko-KR" altLang="en-US" dirty="0"/>
              <a:t>계단</a:t>
            </a:r>
            <a:r>
              <a:rPr lang="en-US" altLang="ko-KR" dirty="0"/>
              <a:t>, </a:t>
            </a:r>
            <a:r>
              <a:rPr lang="ko-KR" altLang="en-US" dirty="0"/>
              <a:t>엘리베이터를 포함한 이동 경로 쉽게 표현</a:t>
            </a:r>
            <a:endParaRPr lang="en-US" altLang="ko-KR" dirty="0"/>
          </a:p>
          <a:p>
            <a:pPr marL="342900" indent="-342900">
              <a:buAutoNum type="arabicPeriod"/>
            </a:pPr>
            <a:r>
              <a:rPr lang="ko-KR" altLang="en-US" dirty="0"/>
              <a:t>건물 내부에서의 로드맵 기능 개발</a:t>
            </a:r>
          </a:p>
        </p:txBody>
      </p:sp>
    </p:spTree>
    <p:extLst>
      <p:ext uri="{BB962C8B-B14F-4D97-AF65-F5344CB8AC3E}">
        <p14:creationId xmlns:p14="http://schemas.microsoft.com/office/powerpoint/2010/main" val="3859425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21C19F7A-5B61-4C67-88A2-F3BD1D46C1A5}"/>
              </a:ext>
            </a:extLst>
          </p:cNvPr>
          <p:cNvSpPr>
            <a:spLocks noGrp="1"/>
          </p:cNvSpPr>
          <p:nvPr>
            <p:ph type="title"/>
          </p:nvPr>
        </p:nvSpPr>
        <p:spPr/>
        <p:txBody>
          <a:bodyPr/>
          <a:lstStyle/>
          <a:p>
            <a:r>
              <a:rPr lang="en-US" altLang="ko-KR" dirty="0"/>
              <a:t>Methods </a:t>
            </a:r>
            <a:r>
              <a:rPr lang="ko-KR" altLang="en-US" dirty="0" err="1"/>
              <a:t>프론트엔드</a:t>
            </a:r>
            <a:r>
              <a:rPr lang="ko-KR" altLang="en-US" dirty="0"/>
              <a:t> </a:t>
            </a:r>
            <a:r>
              <a:rPr lang="ko-KR" altLang="en-US" dirty="0" err="1"/>
              <a:t>백엔드</a:t>
            </a:r>
            <a:r>
              <a:rPr lang="ko-KR" altLang="en-US" dirty="0"/>
              <a:t> 중요 포인트들</a:t>
            </a:r>
          </a:p>
        </p:txBody>
      </p:sp>
      <p:sp>
        <p:nvSpPr>
          <p:cNvPr id="6" name="순서도: 대체 처리 5">
            <a:extLst>
              <a:ext uri="{FF2B5EF4-FFF2-40B4-BE49-F238E27FC236}">
                <a16:creationId xmlns:a16="http://schemas.microsoft.com/office/drawing/2014/main" id="{0856FC53-BA4B-4A3D-A523-D93D0915A94F}"/>
              </a:ext>
            </a:extLst>
          </p:cNvPr>
          <p:cNvSpPr/>
          <p:nvPr/>
        </p:nvSpPr>
        <p:spPr>
          <a:xfrm>
            <a:off x="3274261" y="5297545"/>
            <a:ext cx="3769907"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Micro-service Architecture</a:t>
            </a:r>
            <a:endParaRPr lang="ko-KR" altLang="en-US" dirty="0"/>
          </a:p>
        </p:txBody>
      </p:sp>
      <p:sp>
        <p:nvSpPr>
          <p:cNvPr id="7" name="순서도: 대체 처리 6">
            <a:extLst>
              <a:ext uri="{FF2B5EF4-FFF2-40B4-BE49-F238E27FC236}">
                <a16:creationId xmlns:a16="http://schemas.microsoft.com/office/drawing/2014/main" id="{75A04E3D-8470-40AB-90D6-FCE7B1F077DF}"/>
              </a:ext>
            </a:extLst>
          </p:cNvPr>
          <p:cNvSpPr/>
          <p:nvPr/>
        </p:nvSpPr>
        <p:spPr>
          <a:xfrm>
            <a:off x="1363288" y="4245033"/>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Light App</a:t>
            </a:r>
            <a:endParaRPr lang="ko-KR" altLang="en-US" dirty="0"/>
          </a:p>
        </p:txBody>
      </p:sp>
      <p:sp>
        <p:nvSpPr>
          <p:cNvPr id="8" name="순서도: 대체 처리 7">
            <a:extLst>
              <a:ext uri="{FF2B5EF4-FFF2-40B4-BE49-F238E27FC236}">
                <a16:creationId xmlns:a16="http://schemas.microsoft.com/office/drawing/2014/main" id="{EB26DA31-01D3-4912-9317-4A0F46F7EAA6}"/>
              </a:ext>
            </a:extLst>
          </p:cNvPr>
          <p:cNvSpPr/>
          <p:nvPr/>
        </p:nvSpPr>
        <p:spPr>
          <a:xfrm>
            <a:off x="3274262" y="3270475"/>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CI/CD</a:t>
            </a:r>
            <a:endParaRPr lang="ko-KR" altLang="en-US" dirty="0"/>
          </a:p>
        </p:txBody>
      </p:sp>
      <p:sp>
        <p:nvSpPr>
          <p:cNvPr id="9" name="순서도: 대체 처리 8">
            <a:extLst>
              <a:ext uri="{FF2B5EF4-FFF2-40B4-BE49-F238E27FC236}">
                <a16:creationId xmlns:a16="http://schemas.microsoft.com/office/drawing/2014/main" id="{F44CB01A-9FED-4E0D-850E-1B34ED888E86}"/>
              </a:ext>
            </a:extLst>
          </p:cNvPr>
          <p:cNvSpPr/>
          <p:nvPr/>
        </p:nvSpPr>
        <p:spPr>
          <a:xfrm>
            <a:off x="7606143" y="5295208"/>
            <a:ext cx="3009207"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Blur out sensitive Information</a:t>
            </a:r>
            <a:endParaRPr lang="ko-KR" altLang="en-US" dirty="0"/>
          </a:p>
        </p:txBody>
      </p:sp>
      <p:sp>
        <p:nvSpPr>
          <p:cNvPr id="11" name="순서도: 대체 처리 10">
            <a:extLst>
              <a:ext uri="{FF2B5EF4-FFF2-40B4-BE49-F238E27FC236}">
                <a16:creationId xmlns:a16="http://schemas.microsoft.com/office/drawing/2014/main" id="{987CFF1B-DD8E-4960-86A7-2F6158150DBB}"/>
              </a:ext>
            </a:extLst>
          </p:cNvPr>
          <p:cNvSpPr/>
          <p:nvPr/>
        </p:nvSpPr>
        <p:spPr>
          <a:xfrm>
            <a:off x="3274262" y="4245033"/>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Sending High Quality Map</a:t>
            </a:r>
            <a:endParaRPr lang="ko-KR" altLang="en-US" dirty="0"/>
          </a:p>
        </p:txBody>
      </p:sp>
      <p:sp>
        <p:nvSpPr>
          <p:cNvPr id="12" name="순서도: 대체 처리 11">
            <a:extLst>
              <a:ext uri="{FF2B5EF4-FFF2-40B4-BE49-F238E27FC236}">
                <a16:creationId xmlns:a16="http://schemas.microsoft.com/office/drawing/2014/main" id="{544CADA9-A2E4-4CE9-973C-5614E8DFA288}"/>
              </a:ext>
            </a:extLst>
          </p:cNvPr>
          <p:cNvSpPr/>
          <p:nvPr/>
        </p:nvSpPr>
        <p:spPr>
          <a:xfrm>
            <a:off x="1363288" y="5295208"/>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Get Accurate</a:t>
            </a:r>
            <a:br>
              <a:rPr lang="en-US" altLang="ko-KR" dirty="0"/>
            </a:br>
            <a:r>
              <a:rPr lang="en-US" altLang="ko-KR" dirty="0"/>
              <a:t>GPS info</a:t>
            </a:r>
            <a:endParaRPr lang="ko-KR" altLang="en-US" dirty="0"/>
          </a:p>
        </p:txBody>
      </p:sp>
      <p:sp>
        <p:nvSpPr>
          <p:cNvPr id="13" name="순서도: 대체 처리 12">
            <a:extLst>
              <a:ext uri="{FF2B5EF4-FFF2-40B4-BE49-F238E27FC236}">
                <a16:creationId xmlns:a16="http://schemas.microsoft.com/office/drawing/2014/main" id="{6356602E-9BA4-4268-863F-8DE2F2AE1AF1}"/>
              </a:ext>
            </a:extLst>
          </p:cNvPr>
          <p:cNvSpPr/>
          <p:nvPr/>
        </p:nvSpPr>
        <p:spPr>
          <a:xfrm>
            <a:off x="7606145" y="4245033"/>
            <a:ext cx="3009207"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Mapping Pics With GPS info</a:t>
            </a:r>
            <a:endParaRPr lang="ko-KR" altLang="en-US" dirty="0"/>
          </a:p>
        </p:txBody>
      </p:sp>
      <p:sp>
        <p:nvSpPr>
          <p:cNvPr id="14" name="순서도: 대체 처리 13">
            <a:extLst>
              <a:ext uri="{FF2B5EF4-FFF2-40B4-BE49-F238E27FC236}">
                <a16:creationId xmlns:a16="http://schemas.microsoft.com/office/drawing/2014/main" id="{AF667E91-213A-491D-90EA-F40B9CB07E94}"/>
              </a:ext>
            </a:extLst>
          </p:cNvPr>
          <p:cNvSpPr/>
          <p:nvPr/>
        </p:nvSpPr>
        <p:spPr>
          <a:xfrm>
            <a:off x="7606144" y="3267574"/>
            <a:ext cx="3009207"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3D Panorama Pictures</a:t>
            </a:r>
            <a:endParaRPr lang="ko-KR" altLang="en-US" dirty="0"/>
          </a:p>
        </p:txBody>
      </p:sp>
      <p:sp>
        <p:nvSpPr>
          <p:cNvPr id="16" name="순서도: 대체 처리 15">
            <a:extLst>
              <a:ext uri="{FF2B5EF4-FFF2-40B4-BE49-F238E27FC236}">
                <a16:creationId xmlns:a16="http://schemas.microsoft.com/office/drawing/2014/main" id="{2F94D636-EAD1-4E12-91A7-EED409B6CADB}"/>
              </a:ext>
            </a:extLst>
          </p:cNvPr>
          <p:cNvSpPr/>
          <p:nvPr/>
        </p:nvSpPr>
        <p:spPr>
          <a:xfrm>
            <a:off x="7439891" y="2398440"/>
            <a:ext cx="3341716" cy="598516"/>
          </a:xfrm>
          <a:prstGeom prst="flowChartAlternateProcess">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Extra Works</a:t>
            </a:r>
            <a:endParaRPr lang="ko-KR" altLang="en-US" dirty="0"/>
          </a:p>
        </p:txBody>
      </p:sp>
      <p:sp>
        <p:nvSpPr>
          <p:cNvPr id="17" name="순서도: 대체 처리 16">
            <a:extLst>
              <a:ext uri="{FF2B5EF4-FFF2-40B4-BE49-F238E27FC236}">
                <a16:creationId xmlns:a16="http://schemas.microsoft.com/office/drawing/2014/main" id="{312C8A0D-E2F4-44A1-9E31-A4121885E2FC}"/>
              </a:ext>
            </a:extLst>
          </p:cNvPr>
          <p:cNvSpPr/>
          <p:nvPr/>
        </p:nvSpPr>
        <p:spPr>
          <a:xfrm>
            <a:off x="3274262" y="2398440"/>
            <a:ext cx="3769908" cy="598516"/>
          </a:xfrm>
          <a:prstGeom prst="flowChartAlternateProcess">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Backend</a:t>
            </a:r>
            <a:endParaRPr lang="ko-KR" altLang="en-US" dirty="0"/>
          </a:p>
        </p:txBody>
      </p:sp>
      <p:sp>
        <p:nvSpPr>
          <p:cNvPr id="18" name="순서도: 대체 처리 17">
            <a:extLst>
              <a:ext uri="{FF2B5EF4-FFF2-40B4-BE49-F238E27FC236}">
                <a16:creationId xmlns:a16="http://schemas.microsoft.com/office/drawing/2014/main" id="{3CCB83AB-A3C9-4DB7-9C1A-FA7728F18574}"/>
              </a:ext>
            </a:extLst>
          </p:cNvPr>
          <p:cNvSpPr/>
          <p:nvPr/>
        </p:nvSpPr>
        <p:spPr>
          <a:xfrm>
            <a:off x="1363288" y="3222785"/>
            <a:ext cx="167085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UI/UX Design</a:t>
            </a:r>
            <a:endParaRPr lang="ko-KR" altLang="en-US" dirty="0"/>
          </a:p>
        </p:txBody>
      </p:sp>
      <p:sp>
        <p:nvSpPr>
          <p:cNvPr id="19" name="순서도: 대체 처리 18">
            <a:extLst>
              <a:ext uri="{FF2B5EF4-FFF2-40B4-BE49-F238E27FC236}">
                <a16:creationId xmlns:a16="http://schemas.microsoft.com/office/drawing/2014/main" id="{D6B45478-8401-495F-BEBD-2D9238FF3E95}"/>
              </a:ext>
            </a:extLst>
          </p:cNvPr>
          <p:cNvSpPr/>
          <p:nvPr/>
        </p:nvSpPr>
        <p:spPr>
          <a:xfrm>
            <a:off x="1363289" y="2398440"/>
            <a:ext cx="1670858" cy="598516"/>
          </a:xfrm>
          <a:prstGeom prst="flowChartAlternateProcess">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Frontend</a:t>
            </a:r>
            <a:endParaRPr lang="ko-KR" altLang="en-US" dirty="0"/>
          </a:p>
        </p:txBody>
      </p:sp>
      <p:sp>
        <p:nvSpPr>
          <p:cNvPr id="21" name="순서도: 대체 처리 20">
            <a:extLst>
              <a:ext uri="{FF2B5EF4-FFF2-40B4-BE49-F238E27FC236}">
                <a16:creationId xmlns:a16="http://schemas.microsoft.com/office/drawing/2014/main" id="{75741028-E14A-477E-8620-CADE21536273}"/>
              </a:ext>
            </a:extLst>
          </p:cNvPr>
          <p:cNvSpPr/>
          <p:nvPr/>
        </p:nvSpPr>
        <p:spPr>
          <a:xfrm>
            <a:off x="5373311" y="3262529"/>
            <a:ext cx="1670858" cy="158102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Shortest Path</a:t>
            </a:r>
            <a:br>
              <a:rPr lang="en-US" altLang="ko-KR" dirty="0"/>
            </a:br>
            <a:r>
              <a:rPr lang="en-US" altLang="ko-KR" dirty="0"/>
              <a:t>Algorithm</a:t>
            </a:r>
            <a:endParaRPr lang="ko-KR" altLang="en-US" dirty="0"/>
          </a:p>
        </p:txBody>
      </p:sp>
    </p:spTree>
    <p:extLst>
      <p:ext uri="{BB962C8B-B14F-4D97-AF65-F5344CB8AC3E}">
        <p14:creationId xmlns:p14="http://schemas.microsoft.com/office/powerpoint/2010/main" val="1133999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21C19F7A-5B61-4C67-88A2-F3BD1D46C1A5}"/>
              </a:ext>
            </a:extLst>
          </p:cNvPr>
          <p:cNvSpPr>
            <a:spLocks noGrp="1"/>
          </p:cNvSpPr>
          <p:nvPr>
            <p:ph type="title"/>
          </p:nvPr>
        </p:nvSpPr>
        <p:spPr>
          <a:xfrm>
            <a:off x="838200" y="365125"/>
            <a:ext cx="10515600" cy="1325563"/>
          </a:xfrm>
        </p:spPr>
        <p:txBody>
          <a:bodyPr/>
          <a:lstStyle/>
          <a:p>
            <a:r>
              <a:rPr lang="en-US" altLang="ko-KR" dirty="0"/>
              <a:t>Methods – details </a:t>
            </a:r>
            <a:endParaRPr lang="ko-KR" altLang="en-US" dirty="0"/>
          </a:p>
        </p:txBody>
      </p:sp>
      <p:sp>
        <p:nvSpPr>
          <p:cNvPr id="5" name="순서도: 대체 처리 4">
            <a:extLst>
              <a:ext uri="{FF2B5EF4-FFF2-40B4-BE49-F238E27FC236}">
                <a16:creationId xmlns:a16="http://schemas.microsoft.com/office/drawing/2014/main" id="{C4B3C9E8-8434-416F-A498-5E809D3F2B0E}"/>
              </a:ext>
            </a:extLst>
          </p:cNvPr>
          <p:cNvSpPr/>
          <p:nvPr/>
        </p:nvSpPr>
        <p:spPr>
          <a:xfrm>
            <a:off x="217713" y="2314803"/>
            <a:ext cx="2120141"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Direction guide inside buildings</a:t>
            </a:r>
            <a:endParaRPr lang="ko-KR" altLang="en-US" dirty="0"/>
          </a:p>
        </p:txBody>
      </p:sp>
      <p:sp>
        <p:nvSpPr>
          <p:cNvPr id="6" name="TextBox 5">
            <a:extLst>
              <a:ext uri="{FF2B5EF4-FFF2-40B4-BE49-F238E27FC236}">
                <a16:creationId xmlns:a16="http://schemas.microsoft.com/office/drawing/2014/main" id="{0C346821-C007-4D6C-8180-D199453AE745}"/>
              </a:ext>
            </a:extLst>
          </p:cNvPr>
          <p:cNvSpPr txBox="1"/>
          <p:nvPr/>
        </p:nvSpPr>
        <p:spPr>
          <a:xfrm>
            <a:off x="217714" y="1690688"/>
            <a:ext cx="3483429" cy="369332"/>
          </a:xfrm>
          <a:prstGeom prst="rect">
            <a:avLst/>
          </a:prstGeom>
          <a:noFill/>
        </p:spPr>
        <p:txBody>
          <a:bodyPr wrap="square" rtlCol="0">
            <a:spAutoFit/>
          </a:bodyPr>
          <a:lstStyle/>
          <a:p>
            <a:r>
              <a:rPr lang="en-US" altLang="ko-KR" dirty="0"/>
              <a:t>Our Apps Provides ~</a:t>
            </a:r>
            <a:endParaRPr lang="ko-KR" altLang="en-US" dirty="0"/>
          </a:p>
        </p:txBody>
      </p:sp>
      <p:sp>
        <p:nvSpPr>
          <p:cNvPr id="7" name="순서도: 대체 처리 6">
            <a:extLst>
              <a:ext uri="{FF2B5EF4-FFF2-40B4-BE49-F238E27FC236}">
                <a16:creationId xmlns:a16="http://schemas.microsoft.com/office/drawing/2014/main" id="{820E007A-AB74-497A-A52B-740B856FAC3E}"/>
              </a:ext>
            </a:extLst>
          </p:cNvPr>
          <p:cNvSpPr/>
          <p:nvPr/>
        </p:nvSpPr>
        <p:spPr>
          <a:xfrm>
            <a:off x="2465613" y="2314803"/>
            <a:ext cx="4540399"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Notice duration of time by Transportation </a:t>
            </a:r>
            <a:br>
              <a:rPr lang="en-US" altLang="ko-KR" dirty="0"/>
            </a:br>
            <a:r>
              <a:rPr lang="en-US" altLang="ko-KR" dirty="0"/>
              <a:t>(by walks, bicycle, board)</a:t>
            </a:r>
            <a:endParaRPr lang="ko-KR" altLang="en-US" dirty="0"/>
          </a:p>
        </p:txBody>
      </p:sp>
      <p:sp>
        <p:nvSpPr>
          <p:cNvPr id="8" name="순서도: 대체 처리 7">
            <a:extLst>
              <a:ext uri="{FF2B5EF4-FFF2-40B4-BE49-F238E27FC236}">
                <a16:creationId xmlns:a16="http://schemas.microsoft.com/office/drawing/2014/main" id="{C12BA62D-3D38-4227-BD78-69E74343642E}"/>
              </a:ext>
            </a:extLst>
          </p:cNvPr>
          <p:cNvSpPr/>
          <p:nvPr/>
        </p:nvSpPr>
        <p:spPr>
          <a:xfrm>
            <a:off x="2761044" y="4463216"/>
            <a:ext cx="2120141"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User GPS info</a:t>
            </a:r>
            <a:endParaRPr lang="ko-KR" altLang="en-US" dirty="0"/>
          </a:p>
        </p:txBody>
      </p:sp>
      <p:sp>
        <p:nvSpPr>
          <p:cNvPr id="9" name="순서도: 대체 처리 8">
            <a:extLst>
              <a:ext uri="{FF2B5EF4-FFF2-40B4-BE49-F238E27FC236}">
                <a16:creationId xmlns:a16="http://schemas.microsoft.com/office/drawing/2014/main" id="{99DB6379-6703-471C-921B-31F790A8A635}"/>
              </a:ext>
            </a:extLst>
          </p:cNvPr>
          <p:cNvSpPr/>
          <p:nvPr/>
        </p:nvSpPr>
        <p:spPr>
          <a:xfrm>
            <a:off x="7156070" y="2307320"/>
            <a:ext cx="2120141"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Road view inside building</a:t>
            </a:r>
            <a:endParaRPr lang="ko-KR" altLang="en-US" dirty="0"/>
          </a:p>
        </p:txBody>
      </p:sp>
      <p:sp>
        <p:nvSpPr>
          <p:cNvPr id="10" name="순서도: 대체 처리 9">
            <a:extLst>
              <a:ext uri="{FF2B5EF4-FFF2-40B4-BE49-F238E27FC236}">
                <a16:creationId xmlns:a16="http://schemas.microsoft.com/office/drawing/2014/main" id="{3F664C3D-4FDC-4F52-A486-A116580C5706}"/>
              </a:ext>
            </a:extLst>
          </p:cNvPr>
          <p:cNvSpPr/>
          <p:nvPr/>
        </p:nvSpPr>
        <p:spPr>
          <a:xfrm>
            <a:off x="9426269" y="2314803"/>
            <a:ext cx="2765731"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Map inside building which shows # of room</a:t>
            </a:r>
            <a:endParaRPr lang="ko-KR" altLang="en-US" dirty="0"/>
          </a:p>
        </p:txBody>
      </p:sp>
      <p:sp>
        <p:nvSpPr>
          <p:cNvPr id="11" name="TextBox 10">
            <a:extLst>
              <a:ext uri="{FF2B5EF4-FFF2-40B4-BE49-F238E27FC236}">
                <a16:creationId xmlns:a16="http://schemas.microsoft.com/office/drawing/2014/main" id="{7F39AF77-BAAB-42E8-B00E-FE54941F7196}"/>
              </a:ext>
            </a:extLst>
          </p:cNvPr>
          <p:cNvSpPr txBox="1"/>
          <p:nvPr/>
        </p:nvSpPr>
        <p:spPr>
          <a:xfrm>
            <a:off x="217713" y="3121831"/>
            <a:ext cx="3280230" cy="369332"/>
          </a:xfrm>
          <a:prstGeom prst="rect">
            <a:avLst/>
          </a:prstGeom>
          <a:noFill/>
        </p:spPr>
        <p:txBody>
          <a:bodyPr wrap="square" rtlCol="0">
            <a:spAutoFit/>
          </a:bodyPr>
          <a:lstStyle/>
          <a:p>
            <a:r>
              <a:rPr lang="en-US" altLang="ko-KR" dirty="0"/>
              <a:t>In order to provide those, ~</a:t>
            </a:r>
            <a:endParaRPr lang="ko-KR" altLang="en-US" dirty="0"/>
          </a:p>
        </p:txBody>
      </p:sp>
      <p:sp>
        <p:nvSpPr>
          <p:cNvPr id="12" name="순서도: 대체 처리 11">
            <a:extLst>
              <a:ext uri="{FF2B5EF4-FFF2-40B4-BE49-F238E27FC236}">
                <a16:creationId xmlns:a16="http://schemas.microsoft.com/office/drawing/2014/main" id="{82FA8524-D70A-4ACE-954F-B16797A457CE}"/>
              </a:ext>
            </a:extLst>
          </p:cNvPr>
          <p:cNvSpPr/>
          <p:nvPr/>
        </p:nvSpPr>
        <p:spPr>
          <a:xfrm>
            <a:off x="2761045" y="3711820"/>
            <a:ext cx="2120141"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Define algorithm</a:t>
            </a:r>
            <a:endParaRPr lang="ko-KR" altLang="en-US" dirty="0"/>
          </a:p>
        </p:txBody>
      </p:sp>
      <p:sp>
        <p:nvSpPr>
          <p:cNvPr id="13" name="순서도: 대체 처리 12">
            <a:extLst>
              <a:ext uri="{FF2B5EF4-FFF2-40B4-BE49-F238E27FC236}">
                <a16:creationId xmlns:a16="http://schemas.microsoft.com/office/drawing/2014/main" id="{46E03AF1-7548-48B0-B994-DF6DCB40493C}"/>
              </a:ext>
            </a:extLst>
          </p:cNvPr>
          <p:cNvSpPr/>
          <p:nvPr/>
        </p:nvSpPr>
        <p:spPr>
          <a:xfrm>
            <a:off x="345469" y="6172981"/>
            <a:ext cx="2120141"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Fast map </a:t>
            </a:r>
            <a:r>
              <a:rPr lang="en-US" altLang="ko-KR" dirty="0" err="1"/>
              <a:t>loaing</a:t>
            </a:r>
            <a:endParaRPr lang="ko-KR" altLang="en-US" dirty="0"/>
          </a:p>
        </p:txBody>
      </p:sp>
      <p:sp>
        <p:nvSpPr>
          <p:cNvPr id="14" name="순서도: 대체 처리 13">
            <a:extLst>
              <a:ext uri="{FF2B5EF4-FFF2-40B4-BE49-F238E27FC236}">
                <a16:creationId xmlns:a16="http://schemas.microsoft.com/office/drawing/2014/main" id="{E448F4D1-EFB9-4652-A595-BF305F0F5B50}"/>
              </a:ext>
            </a:extLst>
          </p:cNvPr>
          <p:cNvSpPr/>
          <p:nvPr/>
        </p:nvSpPr>
        <p:spPr>
          <a:xfrm>
            <a:off x="345469" y="5353808"/>
            <a:ext cx="2120141"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Road View data</a:t>
            </a:r>
            <a:endParaRPr lang="ko-KR" altLang="en-US" dirty="0"/>
          </a:p>
        </p:txBody>
      </p:sp>
      <p:sp>
        <p:nvSpPr>
          <p:cNvPr id="15" name="순서도: 대체 처리 14">
            <a:extLst>
              <a:ext uri="{FF2B5EF4-FFF2-40B4-BE49-F238E27FC236}">
                <a16:creationId xmlns:a16="http://schemas.microsoft.com/office/drawing/2014/main" id="{4A2B8B9D-7DDF-41CA-B69E-2B4A613A0C04}"/>
              </a:ext>
            </a:extLst>
          </p:cNvPr>
          <p:cNvSpPr/>
          <p:nvPr/>
        </p:nvSpPr>
        <p:spPr>
          <a:xfrm>
            <a:off x="345470" y="4463216"/>
            <a:ext cx="2120141"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Get accurate GPS information</a:t>
            </a:r>
            <a:endParaRPr lang="ko-KR" altLang="en-US" dirty="0"/>
          </a:p>
        </p:txBody>
      </p:sp>
      <p:sp>
        <p:nvSpPr>
          <p:cNvPr id="16" name="순서도: 대체 처리 15">
            <a:extLst>
              <a:ext uri="{FF2B5EF4-FFF2-40B4-BE49-F238E27FC236}">
                <a16:creationId xmlns:a16="http://schemas.microsoft.com/office/drawing/2014/main" id="{9C9484AA-B3B6-45BE-9CA7-B0BF9A573D2C}"/>
              </a:ext>
            </a:extLst>
          </p:cNvPr>
          <p:cNvSpPr/>
          <p:nvPr/>
        </p:nvSpPr>
        <p:spPr>
          <a:xfrm>
            <a:off x="345471" y="3711820"/>
            <a:ext cx="2120141"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Shortest Path algorithm</a:t>
            </a:r>
            <a:endParaRPr lang="ko-KR" altLang="en-US" dirty="0"/>
          </a:p>
        </p:txBody>
      </p:sp>
      <p:sp>
        <p:nvSpPr>
          <p:cNvPr id="17" name="순서도: 대체 처리 16">
            <a:extLst>
              <a:ext uri="{FF2B5EF4-FFF2-40B4-BE49-F238E27FC236}">
                <a16:creationId xmlns:a16="http://schemas.microsoft.com/office/drawing/2014/main" id="{1003984F-B633-434E-88E2-BC8DACA71C5A}"/>
              </a:ext>
            </a:extLst>
          </p:cNvPr>
          <p:cNvSpPr/>
          <p:nvPr/>
        </p:nvSpPr>
        <p:spPr>
          <a:xfrm>
            <a:off x="2852285" y="6162876"/>
            <a:ext cx="2324334"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Compress high quality picture data</a:t>
            </a:r>
            <a:endParaRPr lang="ko-KR" altLang="en-US" dirty="0"/>
          </a:p>
        </p:txBody>
      </p:sp>
      <p:sp>
        <p:nvSpPr>
          <p:cNvPr id="18" name="순서도: 대체 처리 17">
            <a:extLst>
              <a:ext uri="{FF2B5EF4-FFF2-40B4-BE49-F238E27FC236}">
                <a16:creationId xmlns:a16="http://schemas.microsoft.com/office/drawing/2014/main" id="{67026400-504C-4EF7-A7B6-E9FFEF1FDFF7}"/>
              </a:ext>
            </a:extLst>
          </p:cNvPr>
          <p:cNvSpPr/>
          <p:nvPr/>
        </p:nvSpPr>
        <p:spPr>
          <a:xfrm>
            <a:off x="2761044" y="5371146"/>
            <a:ext cx="2782357"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Get 3D panorama pic inside buildings</a:t>
            </a:r>
            <a:endParaRPr lang="ko-KR" altLang="en-US" dirty="0"/>
          </a:p>
        </p:txBody>
      </p:sp>
      <p:sp>
        <p:nvSpPr>
          <p:cNvPr id="19" name="순서도: 대체 처리 18">
            <a:extLst>
              <a:ext uri="{FF2B5EF4-FFF2-40B4-BE49-F238E27FC236}">
                <a16:creationId xmlns:a16="http://schemas.microsoft.com/office/drawing/2014/main" id="{F52C71BD-B49F-4E59-87DA-54411C7CBCCB}"/>
              </a:ext>
            </a:extLst>
          </p:cNvPr>
          <p:cNvSpPr/>
          <p:nvPr/>
        </p:nvSpPr>
        <p:spPr>
          <a:xfrm>
            <a:off x="5320011" y="4469309"/>
            <a:ext cx="2120141"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Wifi</a:t>
            </a:r>
            <a:r>
              <a:rPr lang="en-US" altLang="ko-KR" dirty="0"/>
              <a:t> info </a:t>
            </a:r>
            <a:br>
              <a:rPr lang="en-US" altLang="ko-KR" dirty="0"/>
            </a:br>
            <a:r>
              <a:rPr lang="en-US" altLang="ko-KR" dirty="0"/>
              <a:t>near by user</a:t>
            </a:r>
            <a:endParaRPr lang="ko-KR" altLang="en-US" dirty="0"/>
          </a:p>
        </p:txBody>
      </p:sp>
      <p:sp>
        <p:nvSpPr>
          <p:cNvPr id="20" name="순서도: 대체 처리 19">
            <a:extLst>
              <a:ext uri="{FF2B5EF4-FFF2-40B4-BE49-F238E27FC236}">
                <a16:creationId xmlns:a16="http://schemas.microsoft.com/office/drawing/2014/main" id="{EF6F90ED-5DBB-49D8-9D0F-408A07DDF25D}"/>
              </a:ext>
            </a:extLst>
          </p:cNvPr>
          <p:cNvSpPr/>
          <p:nvPr/>
        </p:nvSpPr>
        <p:spPr>
          <a:xfrm>
            <a:off x="5176619" y="3719217"/>
            <a:ext cx="3964510"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Consider differences between entrances &amp; stairs/elevator</a:t>
            </a:r>
            <a:endParaRPr lang="ko-KR" altLang="en-US" dirty="0"/>
          </a:p>
        </p:txBody>
      </p:sp>
      <p:sp>
        <p:nvSpPr>
          <p:cNvPr id="21" name="순서도: 대체 처리 20">
            <a:extLst>
              <a:ext uri="{FF2B5EF4-FFF2-40B4-BE49-F238E27FC236}">
                <a16:creationId xmlns:a16="http://schemas.microsoft.com/office/drawing/2014/main" id="{EC9B4069-2AE6-490B-973E-58BE24BC427F}"/>
              </a:ext>
            </a:extLst>
          </p:cNvPr>
          <p:cNvSpPr/>
          <p:nvPr/>
        </p:nvSpPr>
        <p:spPr>
          <a:xfrm>
            <a:off x="5708005" y="6152771"/>
            <a:ext cx="2120141"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Send &amp; Receive</a:t>
            </a:r>
            <a:endParaRPr lang="ko-KR" altLang="en-US" dirty="0"/>
          </a:p>
        </p:txBody>
      </p:sp>
      <p:sp>
        <p:nvSpPr>
          <p:cNvPr id="22" name="순서도: 대체 처리 21">
            <a:extLst>
              <a:ext uri="{FF2B5EF4-FFF2-40B4-BE49-F238E27FC236}">
                <a16:creationId xmlns:a16="http://schemas.microsoft.com/office/drawing/2014/main" id="{9EFB601C-B83B-403C-B146-7AC45E800CCD}"/>
              </a:ext>
            </a:extLst>
          </p:cNvPr>
          <p:cNvSpPr/>
          <p:nvPr/>
        </p:nvSpPr>
        <p:spPr>
          <a:xfrm>
            <a:off x="5897946" y="5371146"/>
            <a:ext cx="2120141"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Mapping pics with GPS info</a:t>
            </a:r>
            <a:endParaRPr lang="ko-KR" altLang="en-US" dirty="0"/>
          </a:p>
        </p:txBody>
      </p:sp>
      <p:sp>
        <p:nvSpPr>
          <p:cNvPr id="23" name="순서도: 대체 처리 22">
            <a:extLst>
              <a:ext uri="{FF2B5EF4-FFF2-40B4-BE49-F238E27FC236}">
                <a16:creationId xmlns:a16="http://schemas.microsoft.com/office/drawing/2014/main" id="{82A476D2-65F1-4C27-89FC-937CAE5FEDD4}"/>
              </a:ext>
            </a:extLst>
          </p:cNvPr>
          <p:cNvSpPr/>
          <p:nvPr/>
        </p:nvSpPr>
        <p:spPr>
          <a:xfrm>
            <a:off x="9436563" y="3719217"/>
            <a:ext cx="2755438"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Compare with user good at  real world shortcut </a:t>
            </a:r>
            <a:endParaRPr lang="ko-KR" altLang="en-US" dirty="0"/>
          </a:p>
        </p:txBody>
      </p:sp>
      <p:cxnSp>
        <p:nvCxnSpPr>
          <p:cNvPr id="25" name="직선 화살표 연결선 24">
            <a:extLst>
              <a:ext uri="{FF2B5EF4-FFF2-40B4-BE49-F238E27FC236}">
                <a16:creationId xmlns:a16="http://schemas.microsoft.com/office/drawing/2014/main" id="{A8EAA73A-E511-4579-B215-83B1B8BFB0D7}"/>
              </a:ext>
            </a:extLst>
          </p:cNvPr>
          <p:cNvCxnSpPr>
            <a:stCxn id="16" idx="3"/>
            <a:endCxn id="12" idx="1"/>
          </p:cNvCxnSpPr>
          <p:nvPr/>
        </p:nvCxnSpPr>
        <p:spPr>
          <a:xfrm>
            <a:off x="2465612" y="4011078"/>
            <a:ext cx="2954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664C9845-7DD7-4619-8150-79A37F84D1E6}"/>
              </a:ext>
            </a:extLst>
          </p:cNvPr>
          <p:cNvCxnSpPr>
            <a:endCxn id="20" idx="1"/>
          </p:cNvCxnSpPr>
          <p:nvPr/>
        </p:nvCxnSpPr>
        <p:spPr>
          <a:xfrm>
            <a:off x="4881186" y="4011078"/>
            <a:ext cx="295433" cy="7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A5EBF08-8C47-46A1-8597-2B71A3C709BD}"/>
              </a:ext>
            </a:extLst>
          </p:cNvPr>
          <p:cNvSpPr txBox="1"/>
          <p:nvPr/>
        </p:nvSpPr>
        <p:spPr>
          <a:xfrm>
            <a:off x="3313643" y="3235293"/>
            <a:ext cx="5380416" cy="369332"/>
          </a:xfrm>
          <a:prstGeom prst="rect">
            <a:avLst/>
          </a:prstGeom>
          <a:noFill/>
        </p:spPr>
        <p:txBody>
          <a:bodyPr wrap="square" rtlCol="0">
            <a:spAutoFit/>
          </a:bodyPr>
          <a:lstStyle/>
          <a:p>
            <a:r>
              <a:rPr lang="ko-KR" altLang="en-US" dirty="0">
                <a:solidFill>
                  <a:srgbClr val="FF0000"/>
                </a:solidFill>
              </a:rPr>
              <a:t>이 밑에 다 화살표로 이을 생각이었습니다</a:t>
            </a:r>
            <a:r>
              <a:rPr lang="en-US" altLang="ko-KR" dirty="0">
                <a:solidFill>
                  <a:srgbClr val="FF0000"/>
                </a:solidFill>
              </a:rPr>
              <a:t>!</a:t>
            </a:r>
            <a:endParaRPr lang="ko-KR" altLang="en-US" dirty="0">
              <a:solidFill>
                <a:srgbClr val="FF0000"/>
              </a:solidFill>
            </a:endParaRPr>
          </a:p>
        </p:txBody>
      </p:sp>
      <p:cxnSp>
        <p:nvCxnSpPr>
          <p:cNvPr id="30" name="직선 화살표 연결선 29">
            <a:extLst>
              <a:ext uri="{FF2B5EF4-FFF2-40B4-BE49-F238E27FC236}">
                <a16:creationId xmlns:a16="http://schemas.microsoft.com/office/drawing/2014/main" id="{DD14D425-C36E-42D1-A0D9-1DE0F6262C6E}"/>
              </a:ext>
            </a:extLst>
          </p:cNvPr>
          <p:cNvCxnSpPr>
            <a:stCxn id="20" idx="3"/>
            <a:endCxn id="23" idx="1"/>
          </p:cNvCxnSpPr>
          <p:nvPr/>
        </p:nvCxnSpPr>
        <p:spPr>
          <a:xfrm>
            <a:off x="9141129" y="4018475"/>
            <a:ext cx="2954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더하기 기호 30">
            <a:extLst>
              <a:ext uri="{FF2B5EF4-FFF2-40B4-BE49-F238E27FC236}">
                <a16:creationId xmlns:a16="http://schemas.microsoft.com/office/drawing/2014/main" id="{111A4BA3-4D57-48F7-BA43-114C6B8A7269}"/>
              </a:ext>
            </a:extLst>
          </p:cNvPr>
          <p:cNvSpPr/>
          <p:nvPr/>
        </p:nvSpPr>
        <p:spPr>
          <a:xfrm>
            <a:off x="4881186" y="4584383"/>
            <a:ext cx="438825" cy="37913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4" name="직선 화살표 연결선 33">
            <a:extLst>
              <a:ext uri="{FF2B5EF4-FFF2-40B4-BE49-F238E27FC236}">
                <a16:creationId xmlns:a16="http://schemas.microsoft.com/office/drawing/2014/main" id="{EB53CE4B-5E4D-4AE0-9F0E-8C00C0F5D8CB}"/>
              </a:ext>
            </a:extLst>
          </p:cNvPr>
          <p:cNvCxnSpPr>
            <a:cxnSpLocks/>
            <a:stCxn id="15" idx="3"/>
          </p:cNvCxnSpPr>
          <p:nvPr/>
        </p:nvCxnSpPr>
        <p:spPr>
          <a:xfrm>
            <a:off x="2465611" y="4762474"/>
            <a:ext cx="295434" cy="11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직선 화살표 연결선 36">
            <a:extLst>
              <a:ext uri="{FF2B5EF4-FFF2-40B4-BE49-F238E27FC236}">
                <a16:creationId xmlns:a16="http://schemas.microsoft.com/office/drawing/2014/main" id="{85D38128-CA58-4659-BD5F-3FCBDB80AD4D}"/>
              </a:ext>
            </a:extLst>
          </p:cNvPr>
          <p:cNvCxnSpPr>
            <a:stCxn id="19" idx="3"/>
          </p:cNvCxnSpPr>
          <p:nvPr/>
        </p:nvCxnSpPr>
        <p:spPr>
          <a:xfrm>
            <a:off x="7440152" y="4768567"/>
            <a:ext cx="775988" cy="5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순서도: 대체 처리 37">
            <a:extLst>
              <a:ext uri="{FF2B5EF4-FFF2-40B4-BE49-F238E27FC236}">
                <a16:creationId xmlns:a16="http://schemas.microsoft.com/office/drawing/2014/main" id="{4DAEA3E2-315C-4B26-AE86-1F4847D568F2}"/>
              </a:ext>
            </a:extLst>
          </p:cNvPr>
          <p:cNvSpPr/>
          <p:nvPr/>
        </p:nvSpPr>
        <p:spPr>
          <a:xfrm>
            <a:off x="8366198" y="4472000"/>
            <a:ext cx="2120141"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Accurate info </a:t>
            </a:r>
            <a:br>
              <a:rPr lang="en-US" altLang="ko-KR" dirty="0"/>
            </a:br>
            <a:r>
              <a:rPr lang="en-US" altLang="ko-KR" dirty="0"/>
              <a:t>even in building</a:t>
            </a:r>
            <a:endParaRPr lang="ko-KR" altLang="en-US" dirty="0"/>
          </a:p>
        </p:txBody>
      </p:sp>
      <p:cxnSp>
        <p:nvCxnSpPr>
          <p:cNvPr id="40" name="직선 화살표 연결선 39">
            <a:extLst>
              <a:ext uri="{FF2B5EF4-FFF2-40B4-BE49-F238E27FC236}">
                <a16:creationId xmlns:a16="http://schemas.microsoft.com/office/drawing/2014/main" id="{E56C7ADF-75FE-4FAB-A3FD-79B27268AB26}"/>
              </a:ext>
            </a:extLst>
          </p:cNvPr>
          <p:cNvCxnSpPr>
            <a:cxnSpLocks/>
            <a:stCxn id="14" idx="3"/>
            <a:endCxn id="18" idx="1"/>
          </p:cNvCxnSpPr>
          <p:nvPr/>
        </p:nvCxnSpPr>
        <p:spPr>
          <a:xfrm>
            <a:off x="2465610" y="5653066"/>
            <a:ext cx="295434" cy="17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직선 화살표 연결선 44">
            <a:extLst>
              <a:ext uri="{FF2B5EF4-FFF2-40B4-BE49-F238E27FC236}">
                <a16:creationId xmlns:a16="http://schemas.microsoft.com/office/drawing/2014/main" id="{A30C55D0-A5F4-41F3-BC2F-5D7BC0C38671}"/>
              </a:ext>
            </a:extLst>
          </p:cNvPr>
          <p:cNvCxnSpPr>
            <a:stCxn id="18" idx="3"/>
            <a:endCxn id="22" idx="1"/>
          </p:cNvCxnSpPr>
          <p:nvPr/>
        </p:nvCxnSpPr>
        <p:spPr>
          <a:xfrm>
            <a:off x="5543401" y="5670404"/>
            <a:ext cx="354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순서도: 대체 처리 48">
            <a:extLst>
              <a:ext uri="{FF2B5EF4-FFF2-40B4-BE49-F238E27FC236}">
                <a16:creationId xmlns:a16="http://schemas.microsoft.com/office/drawing/2014/main" id="{16B62824-AFFD-4540-8348-9DD4D7D8B8F6}"/>
              </a:ext>
            </a:extLst>
          </p:cNvPr>
          <p:cNvSpPr/>
          <p:nvPr/>
        </p:nvSpPr>
        <p:spPr>
          <a:xfrm>
            <a:off x="10071859" y="5353808"/>
            <a:ext cx="2120141"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Converting to flash viewer</a:t>
            </a:r>
            <a:endParaRPr lang="ko-KR" altLang="en-US" dirty="0"/>
          </a:p>
        </p:txBody>
      </p:sp>
      <p:sp>
        <p:nvSpPr>
          <p:cNvPr id="50" name="순서도: 대체 처리 49">
            <a:extLst>
              <a:ext uri="{FF2B5EF4-FFF2-40B4-BE49-F238E27FC236}">
                <a16:creationId xmlns:a16="http://schemas.microsoft.com/office/drawing/2014/main" id="{DC61513F-A09E-4CAC-96C8-D79FAF61F3D3}"/>
              </a:ext>
            </a:extLst>
          </p:cNvPr>
          <p:cNvSpPr/>
          <p:nvPr/>
        </p:nvSpPr>
        <p:spPr>
          <a:xfrm>
            <a:off x="8228775" y="5371146"/>
            <a:ext cx="1640939"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Blur out </a:t>
            </a:r>
            <a:br>
              <a:rPr lang="en-US" altLang="ko-KR" dirty="0"/>
            </a:br>
            <a:r>
              <a:rPr lang="en-US" altLang="ko-KR" dirty="0"/>
              <a:t>sensitive info</a:t>
            </a:r>
            <a:endParaRPr lang="ko-KR" altLang="en-US" dirty="0"/>
          </a:p>
        </p:txBody>
      </p:sp>
      <p:sp>
        <p:nvSpPr>
          <p:cNvPr id="54" name="순서도: 대체 처리 53">
            <a:extLst>
              <a:ext uri="{FF2B5EF4-FFF2-40B4-BE49-F238E27FC236}">
                <a16:creationId xmlns:a16="http://schemas.microsoft.com/office/drawing/2014/main" id="{C96D062A-1EA0-4FB8-9A36-D3B336311F4E}"/>
              </a:ext>
            </a:extLst>
          </p:cNvPr>
          <p:cNvSpPr/>
          <p:nvPr/>
        </p:nvSpPr>
        <p:spPr>
          <a:xfrm>
            <a:off x="8376492" y="6152771"/>
            <a:ext cx="2120141" cy="59851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Rendering in App</a:t>
            </a:r>
            <a:endParaRPr lang="ko-KR" altLang="en-US" dirty="0"/>
          </a:p>
        </p:txBody>
      </p:sp>
    </p:spTree>
    <p:extLst>
      <p:ext uri="{BB962C8B-B14F-4D97-AF65-F5344CB8AC3E}">
        <p14:creationId xmlns:p14="http://schemas.microsoft.com/office/powerpoint/2010/main" val="4161322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21C19F7A-5B61-4C67-88A2-F3BD1D46C1A5}"/>
              </a:ext>
            </a:extLst>
          </p:cNvPr>
          <p:cNvSpPr>
            <a:spLocks noGrp="1"/>
          </p:cNvSpPr>
          <p:nvPr>
            <p:ph type="title"/>
          </p:nvPr>
        </p:nvSpPr>
        <p:spPr>
          <a:xfrm>
            <a:off x="838200" y="365125"/>
            <a:ext cx="10515600" cy="1325563"/>
          </a:xfrm>
        </p:spPr>
        <p:txBody>
          <a:bodyPr/>
          <a:lstStyle/>
          <a:p>
            <a:r>
              <a:rPr lang="en-US" altLang="ko-KR" dirty="0"/>
              <a:t>Methods </a:t>
            </a:r>
            <a:r>
              <a:rPr lang="ko-KR" altLang="en-US" dirty="0"/>
              <a:t>쓰일 기술 스택들 </a:t>
            </a:r>
            <a:r>
              <a:rPr lang="ko-KR" altLang="en-US" dirty="0" err="1"/>
              <a:t>프론트엔드</a:t>
            </a:r>
            <a:endParaRPr lang="ko-KR" altLang="en-US" dirty="0"/>
          </a:p>
        </p:txBody>
      </p:sp>
      <p:pic>
        <p:nvPicPr>
          <p:cNvPr id="4" name="Picture 12" descr="WHAT IS FLUTTER? / SETTING UP FLUTTER : 네이버 블로그">
            <a:extLst>
              <a:ext uri="{FF2B5EF4-FFF2-40B4-BE49-F238E27FC236}">
                <a16:creationId xmlns:a16="http://schemas.microsoft.com/office/drawing/2014/main" id="{9FCBA0E2-5FF3-4B8F-B297-82A5790C42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0" y="3327537"/>
            <a:ext cx="3233507" cy="15346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EF38A2E-9CA4-4165-A479-0726C2599BA5}"/>
              </a:ext>
            </a:extLst>
          </p:cNvPr>
          <p:cNvSpPr txBox="1"/>
          <p:nvPr/>
        </p:nvSpPr>
        <p:spPr>
          <a:xfrm>
            <a:off x="8943975" y="5093095"/>
            <a:ext cx="2657475" cy="646331"/>
          </a:xfrm>
          <a:prstGeom prst="rect">
            <a:avLst/>
          </a:prstGeom>
          <a:noFill/>
        </p:spPr>
        <p:txBody>
          <a:bodyPr wrap="square" rtlCol="0">
            <a:spAutoFit/>
          </a:bodyPr>
          <a:lstStyle/>
          <a:p>
            <a:r>
              <a:rPr lang="en-US" altLang="ko-KR" dirty="0"/>
              <a:t>To Deal with Cross-platform environment</a:t>
            </a:r>
            <a:endParaRPr lang="ko-KR" altLang="en-US" dirty="0"/>
          </a:p>
        </p:txBody>
      </p:sp>
    </p:spTree>
    <p:extLst>
      <p:ext uri="{BB962C8B-B14F-4D97-AF65-F5344CB8AC3E}">
        <p14:creationId xmlns:p14="http://schemas.microsoft.com/office/powerpoint/2010/main" val="4083894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21C19F7A-5B61-4C67-88A2-F3BD1D46C1A5}"/>
              </a:ext>
            </a:extLst>
          </p:cNvPr>
          <p:cNvSpPr>
            <a:spLocks noGrp="1"/>
          </p:cNvSpPr>
          <p:nvPr>
            <p:ph type="title"/>
          </p:nvPr>
        </p:nvSpPr>
        <p:spPr>
          <a:xfrm>
            <a:off x="838200" y="365125"/>
            <a:ext cx="10515600" cy="1325563"/>
          </a:xfrm>
        </p:spPr>
        <p:txBody>
          <a:bodyPr>
            <a:normAutofit fontScale="90000"/>
          </a:bodyPr>
          <a:lstStyle/>
          <a:p>
            <a:r>
              <a:rPr lang="en-US" altLang="ko-KR" dirty="0"/>
              <a:t>Methods </a:t>
            </a:r>
            <a:r>
              <a:rPr lang="ko-KR" altLang="en-US" dirty="0"/>
              <a:t>쓰일 기술 스택들 </a:t>
            </a:r>
            <a:r>
              <a:rPr lang="ko-KR" altLang="en-US" dirty="0" err="1"/>
              <a:t>백엔드</a:t>
            </a:r>
            <a:r>
              <a:rPr lang="ko-KR" altLang="en-US" dirty="0"/>
              <a:t> 기술들</a:t>
            </a:r>
            <a:r>
              <a:rPr lang="en-US" altLang="ko-KR" dirty="0"/>
              <a:t>(</a:t>
            </a:r>
            <a:r>
              <a:rPr lang="ko-KR" altLang="en-US" dirty="0"/>
              <a:t>초기</a:t>
            </a:r>
            <a:r>
              <a:rPr lang="en-US" altLang="ko-KR" dirty="0"/>
              <a:t>)</a:t>
            </a:r>
            <a:endParaRPr lang="ko-KR" altLang="en-US" dirty="0"/>
          </a:p>
        </p:txBody>
      </p:sp>
      <p:pic>
        <p:nvPicPr>
          <p:cNvPr id="1026" name="Picture 2" descr="Firebase - Realtime Database | H-web Blog">
            <a:extLst>
              <a:ext uri="{FF2B5EF4-FFF2-40B4-BE49-F238E27FC236}">
                <a16:creationId xmlns:a16="http://schemas.microsoft.com/office/drawing/2014/main" id="{997449CB-A257-47B5-B229-B57F4A7952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3787" y="3005036"/>
            <a:ext cx="3533775" cy="18110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Molecular Neuroimaging Github account – Molecular Neuroimaging">
            <a:extLst>
              <a:ext uri="{FF2B5EF4-FFF2-40B4-BE49-F238E27FC236}">
                <a16:creationId xmlns:a16="http://schemas.microsoft.com/office/drawing/2014/main" id="{86359575-11F7-43F2-84DE-3AB0CA56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0175" y="3234833"/>
            <a:ext cx="1467632" cy="132556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Jenkins] Jenkins &amp; Tomcat &amp; Github 자동배포 (2)">
            <a:extLst>
              <a:ext uri="{FF2B5EF4-FFF2-40B4-BE49-F238E27FC236}">
                <a16:creationId xmlns:a16="http://schemas.microsoft.com/office/drawing/2014/main" id="{334FC3EB-0137-4419-9A79-93643F4BE4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71728" y="2794838"/>
            <a:ext cx="2205555" cy="220555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E187FFA-06F2-4349-A850-76FA1843A6F3}"/>
              </a:ext>
            </a:extLst>
          </p:cNvPr>
          <p:cNvSpPr txBox="1"/>
          <p:nvPr/>
        </p:nvSpPr>
        <p:spPr>
          <a:xfrm>
            <a:off x="940985" y="5000393"/>
            <a:ext cx="2386012" cy="1200329"/>
          </a:xfrm>
          <a:prstGeom prst="rect">
            <a:avLst/>
          </a:prstGeom>
          <a:noFill/>
        </p:spPr>
        <p:txBody>
          <a:bodyPr wrap="square" rtlCol="0">
            <a:spAutoFit/>
          </a:bodyPr>
          <a:lstStyle/>
          <a:p>
            <a:r>
              <a:rPr lang="en-US" altLang="ko-KR" dirty="0"/>
              <a:t>As Seamless Collaboration and Version Control System</a:t>
            </a:r>
            <a:endParaRPr lang="ko-KR" altLang="en-US" dirty="0"/>
          </a:p>
        </p:txBody>
      </p:sp>
      <p:sp>
        <p:nvSpPr>
          <p:cNvPr id="4" name="TextBox 3">
            <a:extLst>
              <a:ext uri="{FF2B5EF4-FFF2-40B4-BE49-F238E27FC236}">
                <a16:creationId xmlns:a16="http://schemas.microsoft.com/office/drawing/2014/main" id="{D2772927-4CB8-4FF5-9624-A48A529B5A44}"/>
              </a:ext>
            </a:extLst>
          </p:cNvPr>
          <p:cNvSpPr txBox="1"/>
          <p:nvPr/>
        </p:nvSpPr>
        <p:spPr>
          <a:xfrm>
            <a:off x="4023508" y="4957298"/>
            <a:ext cx="2771775" cy="923330"/>
          </a:xfrm>
          <a:prstGeom prst="rect">
            <a:avLst/>
          </a:prstGeom>
          <a:noFill/>
        </p:spPr>
        <p:txBody>
          <a:bodyPr wrap="square" rtlCol="0">
            <a:spAutoFit/>
          </a:bodyPr>
          <a:lstStyle/>
          <a:p>
            <a:r>
              <a:rPr lang="en-US" altLang="ko-KR" dirty="0"/>
              <a:t>As Backend (Server, DB) for speedy set-up at early stage</a:t>
            </a:r>
            <a:endParaRPr lang="ko-KR" altLang="en-US" dirty="0"/>
          </a:p>
        </p:txBody>
      </p:sp>
      <p:sp>
        <p:nvSpPr>
          <p:cNvPr id="5" name="TextBox 4">
            <a:extLst>
              <a:ext uri="{FF2B5EF4-FFF2-40B4-BE49-F238E27FC236}">
                <a16:creationId xmlns:a16="http://schemas.microsoft.com/office/drawing/2014/main" id="{EDE4D4E2-C0E5-4112-B172-A918F3834378}"/>
              </a:ext>
            </a:extLst>
          </p:cNvPr>
          <p:cNvSpPr txBox="1"/>
          <p:nvPr/>
        </p:nvSpPr>
        <p:spPr>
          <a:xfrm>
            <a:off x="8553565" y="5093095"/>
            <a:ext cx="2019070" cy="369332"/>
          </a:xfrm>
          <a:prstGeom prst="rect">
            <a:avLst/>
          </a:prstGeom>
          <a:noFill/>
        </p:spPr>
        <p:txBody>
          <a:bodyPr wrap="square" rtlCol="0">
            <a:spAutoFit/>
          </a:bodyPr>
          <a:lstStyle/>
          <a:p>
            <a:r>
              <a:rPr lang="en-US" altLang="ko-KR" dirty="0"/>
              <a:t>As CI/CD Tool</a:t>
            </a:r>
            <a:endParaRPr lang="ko-KR" altLang="en-US" dirty="0"/>
          </a:p>
        </p:txBody>
      </p:sp>
    </p:spTree>
    <p:extLst>
      <p:ext uri="{BB962C8B-B14F-4D97-AF65-F5344CB8AC3E}">
        <p14:creationId xmlns:p14="http://schemas.microsoft.com/office/powerpoint/2010/main" val="510731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21C19F7A-5B61-4C67-88A2-F3BD1D46C1A5}"/>
              </a:ext>
            </a:extLst>
          </p:cNvPr>
          <p:cNvSpPr>
            <a:spLocks noGrp="1"/>
          </p:cNvSpPr>
          <p:nvPr>
            <p:ph type="title"/>
          </p:nvPr>
        </p:nvSpPr>
        <p:spPr>
          <a:xfrm>
            <a:off x="838200" y="365125"/>
            <a:ext cx="10515600" cy="1325563"/>
          </a:xfrm>
        </p:spPr>
        <p:txBody>
          <a:bodyPr>
            <a:normAutofit fontScale="90000"/>
          </a:bodyPr>
          <a:lstStyle/>
          <a:p>
            <a:r>
              <a:rPr lang="en-US" altLang="ko-KR" dirty="0"/>
              <a:t>Methods </a:t>
            </a:r>
            <a:r>
              <a:rPr lang="ko-KR" altLang="en-US" dirty="0"/>
              <a:t>쓰일 기술 스택들 </a:t>
            </a:r>
            <a:r>
              <a:rPr lang="ko-KR" altLang="en-US" dirty="0" err="1"/>
              <a:t>백엔드</a:t>
            </a:r>
            <a:r>
              <a:rPr lang="ko-KR" altLang="en-US" dirty="0"/>
              <a:t> 기술들</a:t>
            </a:r>
            <a:r>
              <a:rPr lang="en-US" altLang="ko-KR" dirty="0"/>
              <a:t>(</a:t>
            </a:r>
            <a:r>
              <a:rPr lang="ko-KR" altLang="en-US" dirty="0"/>
              <a:t>후기</a:t>
            </a:r>
            <a:r>
              <a:rPr lang="en-US" altLang="ko-KR" dirty="0"/>
              <a:t>)</a:t>
            </a:r>
            <a:endParaRPr lang="ko-KR" altLang="en-US" dirty="0"/>
          </a:p>
        </p:txBody>
      </p:sp>
      <p:pic>
        <p:nvPicPr>
          <p:cNvPr id="8" name="Picture 2" descr="Molecular Neuroimaging Github account – Molecular Neuroimaging">
            <a:extLst>
              <a:ext uri="{FF2B5EF4-FFF2-40B4-BE49-F238E27FC236}">
                <a16:creationId xmlns:a16="http://schemas.microsoft.com/office/drawing/2014/main" id="{86359575-11F7-43F2-84DE-3AB0CA5605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9609" y="1844142"/>
            <a:ext cx="1467632" cy="132556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초보를 위한 도커 안내서 - 도커란 무엇인가?">
            <a:extLst>
              <a:ext uri="{FF2B5EF4-FFF2-40B4-BE49-F238E27FC236}">
                <a16:creationId xmlns:a16="http://schemas.microsoft.com/office/drawing/2014/main" id="{81AD416C-4C02-47E6-B793-0569B4F8AB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5523" y="1245619"/>
            <a:ext cx="2978587" cy="26574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ECS] 도커를 통해 ECS EC2에 배포하기">
            <a:extLst>
              <a:ext uri="{FF2B5EF4-FFF2-40B4-BE49-F238E27FC236}">
                <a16:creationId xmlns:a16="http://schemas.microsoft.com/office/drawing/2014/main" id="{34C433E0-3D64-4437-AC66-1E32F74B4F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3425" y="4331894"/>
            <a:ext cx="2240973" cy="224097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Amazon EC2에 웹 사이트 호스팅하기 - instance 생성 및 설정">
            <a:extLst>
              <a:ext uri="{FF2B5EF4-FFF2-40B4-BE49-F238E27FC236}">
                <a16:creationId xmlns:a16="http://schemas.microsoft.com/office/drawing/2014/main" id="{AA5A1F60-EB2A-4574-8A94-F75C96E9CA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9680" y="4427815"/>
            <a:ext cx="3429000" cy="21907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Setup Jenkins with Amazon Elastic Container Registry | by FoxuTech | Medium">
            <a:extLst>
              <a:ext uri="{FF2B5EF4-FFF2-40B4-BE49-F238E27FC236}">
                <a16:creationId xmlns:a16="http://schemas.microsoft.com/office/drawing/2014/main" id="{2DBDEB61-28A8-4AB3-BA5C-09B4CC0F61F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3775" y="4402700"/>
            <a:ext cx="3825015" cy="209936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88AA79C-78E0-4B99-8B88-06CB76B4D457}"/>
              </a:ext>
            </a:extLst>
          </p:cNvPr>
          <p:cNvSpPr txBox="1"/>
          <p:nvPr/>
        </p:nvSpPr>
        <p:spPr>
          <a:xfrm>
            <a:off x="2647890" y="3265626"/>
            <a:ext cx="2386012" cy="1200329"/>
          </a:xfrm>
          <a:prstGeom prst="rect">
            <a:avLst/>
          </a:prstGeom>
          <a:noFill/>
        </p:spPr>
        <p:txBody>
          <a:bodyPr wrap="square" rtlCol="0">
            <a:spAutoFit/>
          </a:bodyPr>
          <a:lstStyle/>
          <a:p>
            <a:r>
              <a:rPr lang="en-US" altLang="ko-KR" dirty="0"/>
              <a:t>As Seamless Collaboration and Version Control System</a:t>
            </a:r>
            <a:endParaRPr lang="ko-KR" altLang="en-US" dirty="0"/>
          </a:p>
        </p:txBody>
      </p:sp>
      <p:sp>
        <p:nvSpPr>
          <p:cNvPr id="2" name="TextBox 1">
            <a:extLst>
              <a:ext uri="{FF2B5EF4-FFF2-40B4-BE49-F238E27FC236}">
                <a16:creationId xmlns:a16="http://schemas.microsoft.com/office/drawing/2014/main" id="{93FEBAFB-AA1F-43AF-9770-4F0CF92F977A}"/>
              </a:ext>
            </a:extLst>
          </p:cNvPr>
          <p:cNvSpPr txBox="1"/>
          <p:nvPr/>
        </p:nvSpPr>
        <p:spPr>
          <a:xfrm>
            <a:off x="2900363" y="6229350"/>
            <a:ext cx="5943600" cy="369332"/>
          </a:xfrm>
          <a:prstGeom prst="rect">
            <a:avLst/>
          </a:prstGeom>
          <a:noFill/>
        </p:spPr>
        <p:txBody>
          <a:bodyPr wrap="square" rtlCol="0">
            <a:spAutoFit/>
          </a:bodyPr>
          <a:lstStyle/>
          <a:p>
            <a:r>
              <a:rPr lang="en-US" altLang="ko-KR" dirty="0"/>
              <a:t>For Cloud environment  and Version Control &amp; CI/CD</a:t>
            </a:r>
            <a:endParaRPr lang="ko-KR" altLang="en-US" dirty="0"/>
          </a:p>
        </p:txBody>
      </p:sp>
      <p:sp>
        <p:nvSpPr>
          <p:cNvPr id="5" name="TextBox 4">
            <a:extLst>
              <a:ext uri="{FF2B5EF4-FFF2-40B4-BE49-F238E27FC236}">
                <a16:creationId xmlns:a16="http://schemas.microsoft.com/office/drawing/2014/main" id="{75267102-8869-4813-8CF8-FA75D0FF436A}"/>
              </a:ext>
            </a:extLst>
          </p:cNvPr>
          <p:cNvSpPr txBox="1"/>
          <p:nvPr/>
        </p:nvSpPr>
        <p:spPr>
          <a:xfrm>
            <a:off x="6886575" y="3588144"/>
            <a:ext cx="3443288" cy="646331"/>
          </a:xfrm>
          <a:prstGeom prst="rect">
            <a:avLst/>
          </a:prstGeom>
          <a:noFill/>
        </p:spPr>
        <p:txBody>
          <a:bodyPr wrap="square" rtlCol="0">
            <a:spAutoFit/>
          </a:bodyPr>
          <a:lstStyle/>
          <a:p>
            <a:r>
              <a:rPr lang="en-US" altLang="ko-KR" dirty="0"/>
              <a:t>For Micro-service architecture And easy to maintain</a:t>
            </a:r>
            <a:endParaRPr lang="ko-KR" altLang="en-US" dirty="0"/>
          </a:p>
        </p:txBody>
      </p:sp>
    </p:spTree>
    <p:extLst>
      <p:ext uri="{BB962C8B-B14F-4D97-AF65-F5344CB8AC3E}">
        <p14:creationId xmlns:p14="http://schemas.microsoft.com/office/powerpoint/2010/main" val="1556943394"/>
      </p:ext>
    </p:extLst>
  </p:cSld>
  <p:clrMapOvr>
    <a:masterClrMapping/>
  </p:clrMapOvr>
</p:sld>
</file>

<file path=ppt/theme/theme1.xml><?xml version="1.0" encoding="utf-8"?>
<a:theme xmlns:a="http://schemas.openxmlformats.org/drawingml/2006/main" name="BrushVTI">
  <a:themeElements>
    <a:clrScheme name="AnalogousFromLightSeedRightStep">
      <a:dk1>
        <a:srgbClr val="000000"/>
      </a:dk1>
      <a:lt1>
        <a:srgbClr val="FFFFFF"/>
      </a:lt1>
      <a:dk2>
        <a:srgbClr val="412427"/>
      </a:dk2>
      <a:lt2>
        <a:srgbClr val="E2E8E7"/>
      </a:lt2>
      <a:accent1>
        <a:srgbClr val="C6969B"/>
      </a:accent1>
      <a:accent2>
        <a:srgbClr val="BA927F"/>
      </a:accent2>
      <a:accent3>
        <a:srgbClr val="AEA384"/>
      </a:accent3>
      <a:accent4>
        <a:srgbClr val="A0A873"/>
      </a:accent4>
      <a:accent5>
        <a:srgbClr val="93AB81"/>
      </a:accent5>
      <a:accent6>
        <a:srgbClr val="79B078"/>
      </a:accent6>
      <a:hlink>
        <a:srgbClr val="568E88"/>
      </a:hlink>
      <a:folHlink>
        <a:srgbClr val="7F7F7F"/>
      </a:folHlink>
    </a:clrScheme>
    <a:fontScheme name="Custom 3">
      <a:majorFont>
        <a:latin typeface="Malgun Gothic"/>
        <a:ea typeface=""/>
        <a:cs typeface=""/>
      </a:majorFont>
      <a:minorFont>
        <a:latin typeface="Malgun Gothic Semi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669</TotalTime>
  <Words>828</Words>
  <Application>Microsoft Office PowerPoint</Application>
  <PresentationFormat>와이드스크린</PresentationFormat>
  <Paragraphs>135</Paragraphs>
  <Slides>9</Slides>
  <Notes>8</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9</vt:i4>
      </vt:variant>
    </vt:vector>
  </HeadingPairs>
  <TitlesOfParts>
    <vt:vector size="15" baseType="lpstr">
      <vt:lpstr>Malgun Gothic Semilight</vt:lpstr>
      <vt:lpstr>Malgun Gothic</vt:lpstr>
      <vt:lpstr>Malgun Gothic</vt:lpstr>
      <vt:lpstr>Arial</vt:lpstr>
      <vt:lpstr>Wingdings</vt:lpstr>
      <vt:lpstr>BrushVTI</vt:lpstr>
      <vt:lpstr>Background</vt:lpstr>
      <vt:lpstr>Final Goals We want to achieve</vt:lpstr>
      <vt:lpstr>Goals</vt:lpstr>
      <vt:lpstr>Goals – details </vt:lpstr>
      <vt:lpstr>Methods 프론트엔드 백엔드 중요 포인트들</vt:lpstr>
      <vt:lpstr>Methods – details </vt:lpstr>
      <vt:lpstr>Methods 쓰일 기술 스택들 프론트엔드</vt:lpstr>
      <vt:lpstr>Methods 쓰일 기술 스택들 백엔드 기술들(초기)</vt:lpstr>
      <vt:lpstr>Methods 쓰일 기술 스택들 백엔드 기술들(후기)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13 </dc:title>
  <dc:creator>김 규용</dc:creator>
  <cp:lastModifiedBy>관리자</cp:lastModifiedBy>
  <cp:revision>46</cp:revision>
  <dcterms:created xsi:type="dcterms:W3CDTF">2021-03-29T13:11:13Z</dcterms:created>
  <dcterms:modified xsi:type="dcterms:W3CDTF">2021-03-31T16:51:12Z</dcterms:modified>
</cp:coreProperties>
</file>