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18"/>
  </p:notesMasterIdLst>
  <p:sldIdLst>
    <p:sldId id="256" r:id="rId2"/>
    <p:sldId id="259" r:id="rId3"/>
    <p:sldId id="258" r:id="rId4"/>
    <p:sldId id="260" r:id="rId5"/>
    <p:sldId id="264" r:id="rId6"/>
    <p:sldId id="265" r:id="rId7"/>
    <p:sldId id="275" r:id="rId8"/>
    <p:sldId id="266" r:id="rId9"/>
    <p:sldId id="267" r:id="rId10"/>
    <p:sldId id="268" r:id="rId11"/>
    <p:sldId id="261" r:id="rId12"/>
    <p:sldId id="274" r:id="rId13"/>
    <p:sldId id="276" r:id="rId14"/>
    <p:sldId id="269" r:id="rId15"/>
    <p:sldId id="270" r:id="rId16"/>
    <p:sldId id="273" r:id="rId1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CA1AB-DB0E-4072-B021-BCDBDC23D096}" type="datetimeFigureOut">
              <a:rPr lang="ko-KR" altLang="en-US" smtClean="0"/>
              <a:t>2021-04-01</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B3A74-A676-4BAB-8892-D22783DA37C3}" type="slidenum">
              <a:rPr lang="ko-KR" altLang="en-US" smtClean="0"/>
              <a:t>‹#›</a:t>
            </a:fld>
            <a:endParaRPr lang="ko-KR" altLang="en-US"/>
          </a:p>
        </p:txBody>
      </p:sp>
    </p:spTree>
    <p:extLst>
      <p:ext uri="{BB962C8B-B14F-4D97-AF65-F5344CB8AC3E}">
        <p14:creationId xmlns:p14="http://schemas.microsoft.com/office/powerpoint/2010/main" val="31478272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a:t>비포</a:t>
            </a:r>
            <a:r>
              <a:rPr lang="ko-KR" altLang="en-US" dirty="0"/>
              <a:t>  </a:t>
            </a:r>
            <a:r>
              <a:rPr lang="en-US" altLang="ko-KR" dirty="0"/>
              <a:t>/ </a:t>
            </a:r>
            <a:r>
              <a:rPr lang="ko-KR" altLang="en-US" dirty="0" err="1"/>
              <a:t>애프터</a:t>
            </a:r>
            <a:r>
              <a:rPr lang="ko-KR" altLang="en-US" dirty="0"/>
              <a:t> 비교  </a:t>
            </a:r>
            <a:r>
              <a:rPr lang="en-US" altLang="ko-KR" dirty="0"/>
              <a:t>-&gt; </a:t>
            </a:r>
            <a:r>
              <a:rPr lang="ko-KR" altLang="en-US" dirty="0"/>
              <a:t>최종 </a:t>
            </a:r>
            <a:r>
              <a:rPr lang="en-US" altLang="ko-KR" dirty="0"/>
              <a:t>Goal</a:t>
            </a:r>
            <a:r>
              <a:rPr lang="ko-KR" altLang="en-US" dirty="0"/>
              <a:t>는 이것이다</a:t>
            </a:r>
            <a:r>
              <a:rPr lang="en-US" altLang="ko-KR" dirty="0"/>
              <a:t>! </a:t>
            </a:r>
            <a:r>
              <a:rPr lang="ko-KR" altLang="en-US" dirty="0"/>
              <a:t>라는걸 보여주려고 </a:t>
            </a:r>
            <a:r>
              <a:rPr lang="ko-KR" altLang="en-US" dirty="0" err="1"/>
              <a:t>넣어보았씁니다</a:t>
            </a:r>
            <a:endParaRPr lang="ko-KR" altLang="en-US" dirty="0"/>
          </a:p>
        </p:txBody>
      </p:sp>
      <p:sp>
        <p:nvSpPr>
          <p:cNvPr id="4" name="슬라이드 번호 개체 틀 3"/>
          <p:cNvSpPr>
            <a:spLocks noGrp="1"/>
          </p:cNvSpPr>
          <p:nvPr>
            <p:ph type="sldNum" sz="quarter" idx="5"/>
          </p:nvPr>
        </p:nvSpPr>
        <p:spPr/>
        <p:txBody>
          <a:bodyPr/>
          <a:lstStyle/>
          <a:p>
            <a:fld id="{57F706FF-9F07-4697-B45F-67BE92F8979D}" type="slidenum">
              <a:rPr lang="ko-KR" altLang="en-US" smtClean="0"/>
              <a:t>8</a:t>
            </a:fld>
            <a:endParaRPr lang="ko-KR" altLang="en-US"/>
          </a:p>
        </p:txBody>
      </p:sp>
    </p:spTree>
    <p:extLst>
      <p:ext uri="{BB962C8B-B14F-4D97-AF65-F5344CB8AC3E}">
        <p14:creationId xmlns:p14="http://schemas.microsoft.com/office/powerpoint/2010/main" val="287146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서비스 정리</a:t>
            </a:r>
            <a:endParaRPr lang="en-US" altLang="ko-KR" dirty="0"/>
          </a:p>
          <a:p>
            <a:r>
              <a:rPr lang="en-US" altLang="ko-KR" dirty="0"/>
              <a:t>1 . </a:t>
            </a:r>
            <a:r>
              <a:rPr lang="ko-KR" altLang="en-US" dirty="0"/>
              <a:t>건물 내부 경로 안내</a:t>
            </a:r>
            <a:endParaRPr lang="en-US" altLang="ko-KR" dirty="0"/>
          </a:p>
          <a:p>
            <a:r>
              <a:rPr lang="en-US" altLang="ko-KR" dirty="0"/>
              <a:t>2 . </a:t>
            </a:r>
            <a:r>
              <a:rPr lang="ko-KR" altLang="en-US" dirty="0"/>
              <a:t>건물 내부 이동시간을 이동 수단 별 안내</a:t>
            </a:r>
            <a:endParaRPr lang="en-US" altLang="ko-KR" dirty="0"/>
          </a:p>
          <a:p>
            <a:r>
              <a:rPr lang="en-US" altLang="ko-KR" dirty="0"/>
              <a:t>3 . </a:t>
            </a:r>
            <a:r>
              <a:rPr lang="ko-KR" altLang="en-US" dirty="0"/>
              <a:t>건물 내부 </a:t>
            </a:r>
            <a:r>
              <a:rPr lang="ko-KR" altLang="en-US" dirty="0" err="1"/>
              <a:t>로드뷰</a:t>
            </a:r>
            <a:r>
              <a:rPr lang="ko-KR" altLang="en-US" dirty="0"/>
              <a:t> 기능 </a:t>
            </a:r>
            <a:endParaRPr lang="en-US" altLang="ko-KR" dirty="0"/>
          </a:p>
          <a:p>
            <a:r>
              <a:rPr lang="en-US" altLang="ko-KR" dirty="0"/>
              <a:t>4 . </a:t>
            </a:r>
            <a:r>
              <a:rPr lang="ko-KR" altLang="en-US" dirty="0"/>
              <a:t>건물 내부 이동시</a:t>
            </a:r>
            <a:r>
              <a:rPr lang="en-US" altLang="ko-KR" dirty="0"/>
              <a:t>, </a:t>
            </a:r>
            <a:r>
              <a:rPr lang="ko-KR" altLang="en-US" dirty="0"/>
              <a:t>건물 내부의 호수 분포도 제공</a:t>
            </a:r>
            <a:endParaRPr lang="en-US" altLang="ko-KR" dirty="0"/>
          </a:p>
          <a:p>
            <a:endParaRPr lang="en-US" altLang="ko-KR" dirty="0"/>
          </a:p>
          <a:p>
            <a:endParaRPr lang="en-US" altLang="ko-KR" dirty="0"/>
          </a:p>
          <a:p>
            <a:r>
              <a:rPr lang="ko-KR" altLang="en-US" dirty="0"/>
              <a:t>이를 위해 시스템에서 필요한 기능들</a:t>
            </a:r>
            <a:endParaRPr lang="en-US" altLang="ko-KR" dirty="0"/>
          </a:p>
          <a:p>
            <a:r>
              <a:rPr lang="en-US" altLang="ko-KR" dirty="0"/>
              <a:t>1 . </a:t>
            </a:r>
            <a:r>
              <a:rPr lang="ko-KR" altLang="en-US" dirty="0"/>
              <a:t>건물 내부까지 포함한 최단 경로 알고리즘 </a:t>
            </a:r>
            <a:r>
              <a:rPr lang="en-US" altLang="ko-KR" dirty="0"/>
              <a:t>: </a:t>
            </a:r>
            <a:r>
              <a:rPr lang="ko-KR" altLang="en-US" dirty="0"/>
              <a:t>알고리즘 만들기 </a:t>
            </a:r>
            <a:r>
              <a:rPr lang="en-US" altLang="ko-KR" dirty="0"/>
              <a:t>-&gt; </a:t>
            </a:r>
            <a:r>
              <a:rPr lang="ko-KR" altLang="en-US" dirty="0"/>
              <a:t>출입구와 층 이동 수단에 따른 차이 고려 </a:t>
            </a:r>
            <a:r>
              <a:rPr lang="en-US" altLang="ko-KR" dirty="0"/>
              <a:t>-&gt; </a:t>
            </a:r>
            <a:r>
              <a:rPr lang="ko-KR" altLang="en-US" dirty="0"/>
              <a:t>실제 익숙한 이용자와 비교</a:t>
            </a:r>
            <a:endParaRPr lang="en-US" altLang="ko-KR" dirty="0"/>
          </a:p>
          <a:p>
            <a:r>
              <a:rPr lang="en-US" altLang="ko-KR" dirty="0"/>
              <a:t>2 . </a:t>
            </a:r>
            <a:r>
              <a:rPr lang="ko-KR" altLang="en-US" dirty="0"/>
              <a:t>건물 내부에서의 사용자의 위치정보 수집 </a:t>
            </a:r>
            <a:r>
              <a:rPr lang="en-US" altLang="ko-KR" dirty="0"/>
              <a:t>: </a:t>
            </a:r>
            <a:r>
              <a:rPr lang="ko-KR" altLang="en-US" dirty="0"/>
              <a:t>사용자의 </a:t>
            </a:r>
            <a:r>
              <a:rPr lang="en-US" altLang="ko-KR" dirty="0"/>
              <a:t>GPS</a:t>
            </a:r>
            <a:r>
              <a:rPr lang="ko-KR" altLang="en-US" dirty="0"/>
              <a:t>정보 수집 </a:t>
            </a:r>
            <a:r>
              <a:rPr lang="en-US" altLang="ko-KR" dirty="0"/>
              <a:t>+ </a:t>
            </a:r>
            <a:r>
              <a:rPr lang="ko-KR" altLang="en-US" dirty="0"/>
              <a:t>근처 </a:t>
            </a:r>
            <a:r>
              <a:rPr lang="en-US" altLang="ko-KR" dirty="0" err="1"/>
              <a:t>wifi</a:t>
            </a:r>
            <a:r>
              <a:rPr lang="en-US" altLang="ko-KR" dirty="0"/>
              <a:t> </a:t>
            </a:r>
            <a:r>
              <a:rPr lang="ko-KR" altLang="en-US" dirty="0"/>
              <a:t>정보 </a:t>
            </a:r>
            <a:r>
              <a:rPr lang="en-US" altLang="ko-KR" dirty="0"/>
              <a:t>-&gt; </a:t>
            </a:r>
            <a:r>
              <a:rPr lang="ko-KR" altLang="en-US" dirty="0"/>
              <a:t>건물 내부까지 정확한 위치정보 파악</a:t>
            </a:r>
            <a:endParaRPr lang="en-US" altLang="ko-KR" dirty="0"/>
          </a:p>
          <a:p>
            <a:endParaRPr lang="en-US" altLang="ko-KR" dirty="0"/>
          </a:p>
          <a:p>
            <a:r>
              <a:rPr lang="en-US" altLang="ko-KR" dirty="0"/>
              <a:t>3 . </a:t>
            </a:r>
            <a:r>
              <a:rPr lang="ko-KR" altLang="en-US" dirty="0"/>
              <a:t>로드 뷰 데이터 수집 </a:t>
            </a:r>
            <a:r>
              <a:rPr lang="en-US" altLang="ko-KR" dirty="0"/>
              <a:t>: </a:t>
            </a:r>
            <a:r>
              <a:rPr lang="ko-KR" altLang="en-US" dirty="0"/>
              <a:t>건물 내 </a:t>
            </a:r>
            <a:r>
              <a:rPr lang="en-US" altLang="ko-KR" dirty="0"/>
              <a:t>3D</a:t>
            </a:r>
            <a:r>
              <a:rPr lang="ko-KR" altLang="en-US" dirty="0"/>
              <a:t>파노라마 사진 촬영 </a:t>
            </a:r>
            <a:r>
              <a:rPr lang="en-US" altLang="ko-KR" dirty="0"/>
              <a:t>-&gt; GPS</a:t>
            </a:r>
            <a:r>
              <a:rPr lang="ko-KR" altLang="en-US" dirty="0"/>
              <a:t>정보와 함께 지도와 위치 연동 </a:t>
            </a:r>
            <a:r>
              <a:rPr lang="en-US" altLang="ko-KR" dirty="0"/>
              <a:t>-&gt; </a:t>
            </a:r>
            <a:r>
              <a:rPr lang="ko-KR" altLang="en-US" dirty="0"/>
              <a:t>초상권 보호를 위한 모자이크 </a:t>
            </a:r>
            <a:r>
              <a:rPr lang="en-US" altLang="ko-KR" dirty="0"/>
              <a:t>-&gt; </a:t>
            </a:r>
            <a:r>
              <a:rPr lang="ko-KR" altLang="en-US" dirty="0"/>
              <a:t>플래시 뷰어에 맞게 데이터 변환</a:t>
            </a:r>
            <a:endParaRPr lang="en-US" altLang="ko-KR" dirty="0"/>
          </a:p>
          <a:p>
            <a:endParaRPr lang="en-US" altLang="ko-KR" dirty="0"/>
          </a:p>
          <a:p>
            <a:r>
              <a:rPr lang="en-US" altLang="ko-KR" dirty="0"/>
              <a:t>4 . </a:t>
            </a:r>
            <a:r>
              <a:rPr lang="ko-KR" altLang="en-US" dirty="0" err="1"/>
              <a:t>로드뷰</a:t>
            </a:r>
            <a:r>
              <a:rPr lang="ko-KR" altLang="en-US" dirty="0"/>
              <a:t> 데이터 들을 압축되게 전달하여 빠른 시간에 로딩 필요 </a:t>
            </a:r>
            <a:r>
              <a:rPr lang="en-US" altLang="ko-KR" dirty="0"/>
              <a:t>: </a:t>
            </a:r>
            <a:r>
              <a:rPr lang="ko-KR" altLang="en-US" dirty="0"/>
              <a:t>고화질 </a:t>
            </a:r>
            <a:r>
              <a:rPr lang="ko-KR" altLang="en-US" dirty="0" err="1"/>
              <a:t>로드뷰</a:t>
            </a:r>
            <a:r>
              <a:rPr lang="ko-KR" altLang="en-US" dirty="0"/>
              <a:t> 데이터 압축 </a:t>
            </a:r>
            <a:r>
              <a:rPr lang="en-US" altLang="ko-KR" dirty="0"/>
              <a:t>-&gt; </a:t>
            </a:r>
            <a:r>
              <a:rPr lang="ko-KR" altLang="en-US" dirty="0"/>
              <a:t>전송 및 수신 </a:t>
            </a:r>
            <a:r>
              <a:rPr lang="en-US" altLang="ko-KR" dirty="0"/>
              <a:t>-&gt; </a:t>
            </a:r>
            <a:r>
              <a:rPr lang="ko-KR" altLang="en-US" dirty="0"/>
              <a:t>앱에서 렌더링 하여 제공</a:t>
            </a:r>
            <a:endParaRPr lang="en-US" altLang="ko-KR" dirty="0"/>
          </a:p>
          <a:p>
            <a:endParaRPr lang="en-US" altLang="ko-KR" dirty="0"/>
          </a:p>
          <a:p>
            <a:endParaRPr lang="en-US" altLang="ko-KR" dirty="0"/>
          </a:p>
          <a:p>
            <a:r>
              <a:rPr lang="en-US" altLang="ko-KR" dirty="0"/>
              <a:t>https://blog.daum.net/x7000/15963259 </a:t>
            </a:r>
          </a:p>
          <a:p>
            <a:r>
              <a:rPr lang="ko-KR" altLang="en-US" dirty="0" err="1"/>
              <a:t>로드뷰</a:t>
            </a:r>
            <a:r>
              <a:rPr lang="ko-KR" altLang="en-US" dirty="0"/>
              <a:t> 제작 원리</a:t>
            </a:r>
            <a:endParaRPr lang="en-US" altLang="ko-KR" dirty="0"/>
          </a:p>
          <a:p>
            <a:r>
              <a:rPr lang="en-US" altLang="ko-KR" dirty="0"/>
              <a:t> </a:t>
            </a:r>
          </a:p>
        </p:txBody>
      </p:sp>
      <p:sp>
        <p:nvSpPr>
          <p:cNvPr id="4" name="슬라이드 번호 개체 틀 3"/>
          <p:cNvSpPr>
            <a:spLocks noGrp="1"/>
          </p:cNvSpPr>
          <p:nvPr>
            <p:ph type="sldNum" sz="quarter" idx="5"/>
          </p:nvPr>
        </p:nvSpPr>
        <p:spPr/>
        <p:txBody>
          <a:bodyPr/>
          <a:lstStyle/>
          <a:p>
            <a:fld id="{57F706FF-9F07-4697-B45F-67BE92F8979D}" type="slidenum">
              <a:rPr lang="ko-KR" altLang="en-US" smtClean="0"/>
              <a:t>10</a:t>
            </a:fld>
            <a:endParaRPr lang="ko-KR" altLang="en-US"/>
          </a:p>
        </p:txBody>
      </p:sp>
    </p:spTree>
    <p:extLst>
      <p:ext uri="{BB962C8B-B14F-4D97-AF65-F5344CB8AC3E}">
        <p14:creationId xmlns:p14="http://schemas.microsoft.com/office/powerpoint/2010/main" val="1300726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57F706FF-9F07-4697-B45F-67BE92F8979D}" type="slidenum">
              <a:rPr lang="ko-KR" altLang="en-US" smtClean="0"/>
              <a:t>11</a:t>
            </a:fld>
            <a:endParaRPr lang="ko-KR" altLang="en-US"/>
          </a:p>
        </p:txBody>
      </p:sp>
    </p:spTree>
    <p:extLst>
      <p:ext uri="{BB962C8B-B14F-4D97-AF65-F5344CB8AC3E}">
        <p14:creationId xmlns:p14="http://schemas.microsoft.com/office/powerpoint/2010/main" val="3847278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서비스 정리</a:t>
            </a:r>
            <a:endParaRPr lang="en-US" altLang="ko-KR" dirty="0"/>
          </a:p>
          <a:p>
            <a:r>
              <a:rPr lang="en-US" altLang="ko-KR" dirty="0"/>
              <a:t>1 . </a:t>
            </a:r>
            <a:r>
              <a:rPr lang="ko-KR" altLang="en-US" dirty="0"/>
              <a:t>건물 내부 경로 안내</a:t>
            </a:r>
            <a:endParaRPr lang="en-US" altLang="ko-KR" dirty="0"/>
          </a:p>
          <a:p>
            <a:r>
              <a:rPr lang="en-US" altLang="ko-KR" dirty="0"/>
              <a:t>2 . </a:t>
            </a:r>
            <a:r>
              <a:rPr lang="ko-KR" altLang="en-US" dirty="0"/>
              <a:t>건물 내부 이동시간을 이동 수단 별 안내</a:t>
            </a:r>
            <a:endParaRPr lang="en-US" altLang="ko-KR" dirty="0"/>
          </a:p>
          <a:p>
            <a:r>
              <a:rPr lang="en-US" altLang="ko-KR" dirty="0"/>
              <a:t>3 . </a:t>
            </a:r>
            <a:r>
              <a:rPr lang="ko-KR" altLang="en-US" dirty="0"/>
              <a:t>건물 내부 </a:t>
            </a:r>
            <a:r>
              <a:rPr lang="ko-KR" altLang="en-US" dirty="0" err="1"/>
              <a:t>로드뷰</a:t>
            </a:r>
            <a:r>
              <a:rPr lang="ko-KR" altLang="en-US" dirty="0"/>
              <a:t> 기능 </a:t>
            </a:r>
            <a:endParaRPr lang="en-US" altLang="ko-KR" dirty="0"/>
          </a:p>
          <a:p>
            <a:r>
              <a:rPr lang="en-US" altLang="ko-KR" dirty="0"/>
              <a:t>4 . </a:t>
            </a:r>
            <a:r>
              <a:rPr lang="ko-KR" altLang="en-US" dirty="0"/>
              <a:t>건물 내부 이동시</a:t>
            </a:r>
            <a:r>
              <a:rPr lang="en-US" altLang="ko-KR" dirty="0"/>
              <a:t>, </a:t>
            </a:r>
            <a:r>
              <a:rPr lang="ko-KR" altLang="en-US" dirty="0"/>
              <a:t>건물 내부의 호수 분포도 제공</a:t>
            </a:r>
            <a:endParaRPr lang="en-US" altLang="ko-KR" dirty="0"/>
          </a:p>
          <a:p>
            <a:endParaRPr lang="en-US" altLang="ko-KR" dirty="0"/>
          </a:p>
          <a:p>
            <a:endParaRPr lang="en-US" altLang="ko-KR" dirty="0"/>
          </a:p>
          <a:p>
            <a:r>
              <a:rPr lang="ko-KR" altLang="en-US" dirty="0"/>
              <a:t>이를 위해 시스템에서 필요한 기능들</a:t>
            </a:r>
            <a:endParaRPr lang="en-US" altLang="ko-KR" dirty="0"/>
          </a:p>
          <a:p>
            <a:r>
              <a:rPr lang="en-US" altLang="ko-KR" dirty="0"/>
              <a:t>1 . </a:t>
            </a:r>
            <a:r>
              <a:rPr lang="ko-KR" altLang="en-US" dirty="0"/>
              <a:t>건물 내부까지 포함한 최단 경로 알고리즘 </a:t>
            </a:r>
            <a:r>
              <a:rPr lang="en-US" altLang="ko-KR" dirty="0"/>
              <a:t>: </a:t>
            </a:r>
            <a:r>
              <a:rPr lang="ko-KR" altLang="en-US" dirty="0"/>
              <a:t>알고리즘 만들기 </a:t>
            </a:r>
            <a:r>
              <a:rPr lang="en-US" altLang="ko-KR" dirty="0"/>
              <a:t>-&gt; </a:t>
            </a:r>
            <a:r>
              <a:rPr lang="ko-KR" altLang="en-US" dirty="0"/>
              <a:t>출입구와 층 이동 수단에 따른 차이 고려 </a:t>
            </a:r>
            <a:r>
              <a:rPr lang="en-US" altLang="ko-KR" dirty="0"/>
              <a:t>-&gt; </a:t>
            </a:r>
            <a:r>
              <a:rPr lang="ko-KR" altLang="en-US" dirty="0"/>
              <a:t>실제 익숙한 이용자와 비교</a:t>
            </a:r>
            <a:endParaRPr lang="en-US" altLang="ko-KR" dirty="0"/>
          </a:p>
          <a:p>
            <a:r>
              <a:rPr lang="en-US" altLang="ko-KR" dirty="0"/>
              <a:t>2 . </a:t>
            </a:r>
            <a:r>
              <a:rPr lang="ko-KR" altLang="en-US" dirty="0"/>
              <a:t>건물 내부에서의 사용자의 위치정보 수집 </a:t>
            </a:r>
            <a:r>
              <a:rPr lang="en-US" altLang="ko-KR" dirty="0"/>
              <a:t>: </a:t>
            </a:r>
            <a:r>
              <a:rPr lang="ko-KR" altLang="en-US" dirty="0"/>
              <a:t>사용자의 </a:t>
            </a:r>
            <a:r>
              <a:rPr lang="en-US" altLang="ko-KR" dirty="0"/>
              <a:t>GPS</a:t>
            </a:r>
            <a:r>
              <a:rPr lang="ko-KR" altLang="en-US" dirty="0"/>
              <a:t>정보 수집 </a:t>
            </a:r>
            <a:r>
              <a:rPr lang="en-US" altLang="ko-KR" dirty="0"/>
              <a:t>+ </a:t>
            </a:r>
            <a:r>
              <a:rPr lang="ko-KR" altLang="en-US" dirty="0"/>
              <a:t>근처 </a:t>
            </a:r>
            <a:r>
              <a:rPr lang="en-US" altLang="ko-KR" dirty="0" err="1"/>
              <a:t>wifi</a:t>
            </a:r>
            <a:r>
              <a:rPr lang="en-US" altLang="ko-KR" dirty="0"/>
              <a:t> </a:t>
            </a:r>
            <a:r>
              <a:rPr lang="ko-KR" altLang="en-US" dirty="0"/>
              <a:t>정보 </a:t>
            </a:r>
            <a:r>
              <a:rPr lang="en-US" altLang="ko-KR" dirty="0"/>
              <a:t>-&gt; </a:t>
            </a:r>
            <a:r>
              <a:rPr lang="ko-KR" altLang="en-US" dirty="0"/>
              <a:t>건물 내부까지 정확한 위치정보 파악</a:t>
            </a:r>
            <a:endParaRPr lang="en-US" altLang="ko-KR" dirty="0"/>
          </a:p>
          <a:p>
            <a:endParaRPr lang="en-US" altLang="ko-KR" dirty="0"/>
          </a:p>
          <a:p>
            <a:r>
              <a:rPr lang="en-US" altLang="ko-KR" dirty="0"/>
              <a:t>3 . </a:t>
            </a:r>
            <a:r>
              <a:rPr lang="ko-KR" altLang="en-US" dirty="0"/>
              <a:t>로드 뷰 데이터 수집 </a:t>
            </a:r>
            <a:r>
              <a:rPr lang="en-US" altLang="ko-KR" dirty="0"/>
              <a:t>: </a:t>
            </a:r>
            <a:r>
              <a:rPr lang="ko-KR" altLang="en-US" dirty="0"/>
              <a:t>건물 내 </a:t>
            </a:r>
            <a:r>
              <a:rPr lang="en-US" altLang="ko-KR" dirty="0"/>
              <a:t>3D</a:t>
            </a:r>
            <a:r>
              <a:rPr lang="ko-KR" altLang="en-US" dirty="0"/>
              <a:t>파노라마 사진 촬영 </a:t>
            </a:r>
            <a:r>
              <a:rPr lang="en-US" altLang="ko-KR" dirty="0"/>
              <a:t>-&gt; GPS</a:t>
            </a:r>
            <a:r>
              <a:rPr lang="ko-KR" altLang="en-US" dirty="0"/>
              <a:t>정보와 함께 지도와 위치 연동 </a:t>
            </a:r>
            <a:r>
              <a:rPr lang="en-US" altLang="ko-KR" dirty="0"/>
              <a:t>-&gt; </a:t>
            </a:r>
            <a:r>
              <a:rPr lang="ko-KR" altLang="en-US" dirty="0"/>
              <a:t>초상권 보호를 위한 모자이크 </a:t>
            </a:r>
            <a:r>
              <a:rPr lang="en-US" altLang="ko-KR" dirty="0"/>
              <a:t>-&gt; </a:t>
            </a:r>
            <a:r>
              <a:rPr lang="ko-KR" altLang="en-US" dirty="0"/>
              <a:t>플래시 뷰어에 맞게 데이터 변환</a:t>
            </a:r>
            <a:endParaRPr lang="en-US" altLang="ko-KR" dirty="0"/>
          </a:p>
          <a:p>
            <a:endParaRPr lang="en-US" altLang="ko-KR" dirty="0"/>
          </a:p>
          <a:p>
            <a:r>
              <a:rPr lang="en-US" altLang="ko-KR" dirty="0"/>
              <a:t>4 . </a:t>
            </a:r>
            <a:r>
              <a:rPr lang="ko-KR" altLang="en-US" dirty="0" err="1"/>
              <a:t>로드뷰</a:t>
            </a:r>
            <a:r>
              <a:rPr lang="ko-KR" altLang="en-US" dirty="0"/>
              <a:t> 데이터 들을 압축되게 전달하여 빠른 시간에 로딩 필요 </a:t>
            </a:r>
            <a:r>
              <a:rPr lang="en-US" altLang="ko-KR" dirty="0"/>
              <a:t>: </a:t>
            </a:r>
            <a:r>
              <a:rPr lang="ko-KR" altLang="en-US" dirty="0"/>
              <a:t>고화질 </a:t>
            </a:r>
            <a:r>
              <a:rPr lang="ko-KR" altLang="en-US" dirty="0" err="1"/>
              <a:t>로드뷰</a:t>
            </a:r>
            <a:r>
              <a:rPr lang="ko-KR" altLang="en-US" dirty="0"/>
              <a:t> 데이터 압축 </a:t>
            </a:r>
            <a:r>
              <a:rPr lang="en-US" altLang="ko-KR" dirty="0"/>
              <a:t>-&gt; </a:t>
            </a:r>
            <a:r>
              <a:rPr lang="ko-KR" altLang="en-US" dirty="0"/>
              <a:t>전송 및 수신 </a:t>
            </a:r>
            <a:r>
              <a:rPr lang="en-US" altLang="ko-KR" dirty="0"/>
              <a:t>-&gt; </a:t>
            </a:r>
            <a:r>
              <a:rPr lang="ko-KR" altLang="en-US" dirty="0"/>
              <a:t>앱에서 렌더링 하여 제공</a:t>
            </a:r>
            <a:endParaRPr lang="en-US" altLang="ko-KR" dirty="0"/>
          </a:p>
          <a:p>
            <a:endParaRPr lang="en-US" altLang="ko-KR" dirty="0"/>
          </a:p>
          <a:p>
            <a:endParaRPr lang="en-US" altLang="ko-KR" dirty="0"/>
          </a:p>
          <a:p>
            <a:r>
              <a:rPr lang="en-US" altLang="ko-KR" dirty="0"/>
              <a:t>https://blog.daum.net/x7000/15963259 </a:t>
            </a:r>
          </a:p>
          <a:p>
            <a:r>
              <a:rPr lang="ko-KR" altLang="en-US" dirty="0" err="1"/>
              <a:t>로드뷰</a:t>
            </a:r>
            <a:r>
              <a:rPr lang="ko-KR" altLang="en-US" dirty="0"/>
              <a:t> 제작 원리</a:t>
            </a:r>
            <a:endParaRPr lang="en-US" altLang="ko-KR" dirty="0"/>
          </a:p>
          <a:p>
            <a:r>
              <a:rPr lang="en-US" altLang="ko-KR" dirty="0"/>
              <a:t> </a:t>
            </a:r>
          </a:p>
        </p:txBody>
      </p:sp>
      <p:sp>
        <p:nvSpPr>
          <p:cNvPr id="4" name="슬라이드 번호 개체 틀 3"/>
          <p:cNvSpPr>
            <a:spLocks noGrp="1"/>
          </p:cNvSpPr>
          <p:nvPr>
            <p:ph type="sldNum" sz="quarter" idx="5"/>
          </p:nvPr>
        </p:nvSpPr>
        <p:spPr/>
        <p:txBody>
          <a:bodyPr/>
          <a:lstStyle/>
          <a:p>
            <a:fld id="{57F706FF-9F07-4697-B45F-67BE92F8979D}" type="slidenum">
              <a:rPr lang="ko-KR" altLang="en-US" smtClean="0"/>
              <a:t>12</a:t>
            </a:fld>
            <a:endParaRPr lang="ko-KR" altLang="en-US"/>
          </a:p>
        </p:txBody>
      </p:sp>
    </p:spTree>
    <p:extLst>
      <p:ext uri="{BB962C8B-B14F-4D97-AF65-F5344CB8AC3E}">
        <p14:creationId xmlns:p14="http://schemas.microsoft.com/office/powerpoint/2010/main" val="4183442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서비스 정리</a:t>
            </a:r>
            <a:endParaRPr lang="en-US" altLang="ko-KR" dirty="0"/>
          </a:p>
          <a:p>
            <a:r>
              <a:rPr lang="en-US" altLang="ko-KR" dirty="0"/>
              <a:t>1 . </a:t>
            </a:r>
            <a:r>
              <a:rPr lang="ko-KR" altLang="en-US" dirty="0"/>
              <a:t>건물 내부 경로 안내</a:t>
            </a:r>
            <a:endParaRPr lang="en-US" altLang="ko-KR" dirty="0"/>
          </a:p>
          <a:p>
            <a:r>
              <a:rPr lang="en-US" altLang="ko-KR" dirty="0"/>
              <a:t>2 . </a:t>
            </a:r>
            <a:r>
              <a:rPr lang="ko-KR" altLang="en-US" dirty="0"/>
              <a:t>건물 내부 이동시간을 이동 수단 별 안내</a:t>
            </a:r>
            <a:endParaRPr lang="en-US" altLang="ko-KR" dirty="0"/>
          </a:p>
          <a:p>
            <a:r>
              <a:rPr lang="en-US" altLang="ko-KR" dirty="0"/>
              <a:t>3 . </a:t>
            </a:r>
            <a:r>
              <a:rPr lang="ko-KR" altLang="en-US" dirty="0"/>
              <a:t>건물 내부 </a:t>
            </a:r>
            <a:r>
              <a:rPr lang="ko-KR" altLang="en-US" dirty="0" err="1"/>
              <a:t>로드뷰</a:t>
            </a:r>
            <a:r>
              <a:rPr lang="ko-KR" altLang="en-US" dirty="0"/>
              <a:t> 기능 </a:t>
            </a:r>
            <a:endParaRPr lang="en-US" altLang="ko-KR" dirty="0"/>
          </a:p>
          <a:p>
            <a:r>
              <a:rPr lang="en-US" altLang="ko-KR" dirty="0"/>
              <a:t>4 . </a:t>
            </a:r>
            <a:r>
              <a:rPr lang="ko-KR" altLang="en-US" dirty="0"/>
              <a:t>건물 내부 이동시</a:t>
            </a:r>
            <a:r>
              <a:rPr lang="en-US" altLang="ko-KR" dirty="0"/>
              <a:t>, </a:t>
            </a:r>
            <a:r>
              <a:rPr lang="ko-KR" altLang="en-US" dirty="0"/>
              <a:t>건물 내부의 호수 분포도 제공</a:t>
            </a:r>
            <a:endParaRPr lang="en-US" altLang="ko-KR" dirty="0"/>
          </a:p>
          <a:p>
            <a:endParaRPr lang="en-US" altLang="ko-KR" dirty="0"/>
          </a:p>
          <a:p>
            <a:endParaRPr lang="en-US" altLang="ko-KR" dirty="0"/>
          </a:p>
          <a:p>
            <a:r>
              <a:rPr lang="ko-KR" altLang="en-US" dirty="0"/>
              <a:t>이를 위해 시스템에서 필요한 기능들</a:t>
            </a:r>
            <a:endParaRPr lang="en-US" altLang="ko-KR" dirty="0"/>
          </a:p>
          <a:p>
            <a:r>
              <a:rPr lang="en-US" altLang="ko-KR" dirty="0"/>
              <a:t>1 . </a:t>
            </a:r>
            <a:r>
              <a:rPr lang="ko-KR" altLang="en-US" dirty="0"/>
              <a:t>건물 내부까지 포함한 최단 경로 알고리즘 </a:t>
            </a:r>
            <a:r>
              <a:rPr lang="en-US" altLang="ko-KR" dirty="0"/>
              <a:t>: </a:t>
            </a:r>
            <a:r>
              <a:rPr lang="ko-KR" altLang="en-US" dirty="0"/>
              <a:t>알고리즘 만들기 </a:t>
            </a:r>
            <a:r>
              <a:rPr lang="en-US" altLang="ko-KR" dirty="0"/>
              <a:t>-&gt; </a:t>
            </a:r>
            <a:r>
              <a:rPr lang="ko-KR" altLang="en-US" dirty="0"/>
              <a:t>출입구와 층 이동 수단에 따른 차이 고려 </a:t>
            </a:r>
            <a:r>
              <a:rPr lang="en-US" altLang="ko-KR" dirty="0"/>
              <a:t>-&gt; </a:t>
            </a:r>
            <a:r>
              <a:rPr lang="ko-KR" altLang="en-US" dirty="0"/>
              <a:t>실제 익숙한 이용자와 비교</a:t>
            </a:r>
            <a:endParaRPr lang="en-US" altLang="ko-KR" dirty="0"/>
          </a:p>
          <a:p>
            <a:r>
              <a:rPr lang="en-US" altLang="ko-KR" dirty="0"/>
              <a:t>2 . </a:t>
            </a:r>
            <a:r>
              <a:rPr lang="ko-KR" altLang="en-US" dirty="0"/>
              <a:t>건물 내부에서의 사용자의 위치정보 수집 </a:t>
            </a:r>
            <a:r>
              <a:rPr lang="en-US" altLang="ko-KR" dirty="0"/>
              <a:t>: </a:t>
            </a:r>
            <a:r>
              <a:rPr lang="ko-KR" altLang="en-US" dirty="0"/>
              <a:t>사용자의 </a:t>
            </a:r>
            <a:r>
              <a:rPr lang="en-US" altLang="ko-KR" dirty="0"/>
              <a:t>GPS</a:t>
            </a:r>
            <a:r>
              <a:rPr lang="ko-KR" altLang="en-US" dirty="0"/>
              <a:t>정보 수집 </a:t>
            </a:r>
            <a:r>
              <a:rPr lang="en-US" altLang="ko-KR" dirty="0"/>
              <a:t>+ </a:t>
            </a:r>
            <a:r>
              <a:rPr lang="ko-KR" altLang="en-US" dirty="0"/>
              <a:t>근처 </a:t>
            </a:r>
            <a:r>
              <a:rPr lang="en-US" altLang="ko-KR" dirty="0" err="1"/>
              <a:t>wifi</a:t>
            </a:r>
            <a:r>
              <a:rPr lang="en-US" altLang="ko-KR" dirty="0"/>
              <a:t> </a:t>
            </a:r>
            <a:r>
              <a:rPr lang="ko-KR" altLang="en-US" dirty="0"/>
              <a:t>정보 </a:t>
            </a:r>
            <a:r>
              <a:rPr lang="en-US" altLang="ko-KR" dirty="0"/>
              <a:t>-&gt; </a:t>
            </a:r>
            <a:r>
              <a:rPr lang="ko-KR" altLang="en-US" dirty="0"/>
              <a:t>건물 내부까지 정확한 위치정보 파악</a:t>
            </a:r>
            <a:endParaRPr lang="en-US" altLang="ko-KR" dirty="0"/>
          </a:p>
          <a:p>
            <a:endParaRPr lang="en-US" altLang="ko-KR" dirty="0"/>
          </a:p>
          <a:p>
            <a:r>
              <a:rPr lang="en-US" altLang="ko-KR" dirty="0"/>
              <a:t>3 . </a:t>
            </a:r>
            <a:r>
              <a:rPr lang="ko-KR" altLang="en-US" dirty="0"/>
              <a:t>로드 뷰 데이터 수집 </a:t>
            </a:r>
            <a:r>
              <a:rPr lang="en-US" altLang="ko-KR" dirty="0"/>
              <a:t>: </a:t>
            </a:r>
            <a:r>
              <a:rPr lang="ko-KR" altLang="en-US" dirty="0"/>
              <a:t>건물 내 </a:t>
            </a:r>
            <a:r>
              <a:rPr lang="en-US" altLang="ko-KR" dirty="0"/>
              <a:t>3D</a:t>
            </a:r>
            <a:r>
              <a:rPr lang="ko-KR" altLang="en-US" dirty="0"/>
              <a:t>파노라마 사진 촬영 </a:t>
            </a:r>
            <a:r>
              <a:rPr lang="en-US" altLang="ko-KR" dirty="0"/>
              <a:t>-&gt; GPS</a:t>
            </a:r>
            <a:r>
              <a:rPr lang="ko-KR" altLang="en-US" dirty="0"/>
              <a:t>정보와 함께 지도와 위치 연동 </a:t>
            </a:r>
            <a:r>
              <a:rPr lang="en-US" altLang="ko-KR" dirty="0"/>
              <a:t>-&gt; </a:t>
            </a:r>
            <a:r>
              <a:rPr lang="ko-KR" altLang="en-US" dirty="0"/>
              <a:t>초상권 보호를 위한 모자이크 </a:t>
            </a:r>
            <a:r>
              <a:rPr lang="en-US" altLang="ko-KR" dirty="0"/>
              <a:t>-&gt; </a:t>
            </a:r>
            <a:r>
              <a:rPr lang="ko-KR" altLang="en-US" dirty="0"/>
              <a:t>플래시 뷰어에 맞게 데이터 변환</a:t>
            </a:r>
            <a:endParaRPr lang="en-US" altLang="ko-KR" dirty="0"/>
          </a:p>
          <a:p>
            <a:endParaRPr lang="en-US" altLang="ko-KR" dirty="0"/>
          </a:p>
          <a:p>
            <a:r>
              <a:rPr lang="en-US" altLang="ko-KR" dirty="0"/>
              <a:t>4 . </a:t>
            </a:r>
            <a:r>
              <a:rPr lang="ko-KR" altLang="en-US" dirty="0" err="1"/>
              <a:t>로드뷰</a:t>
            </a:r>
            <a:r>
              <a:rPr lang="ko-KR" altLang="en-US" dirty="0"/>
              <a:t> 데이터 들을 압축되게 전달하여 빠른 시간에 로딩 필요 </a:t>
            </a:r>
            <a:r>
              <a:rPr lang="en-US" altLang="ko-KR" dirty="0"/>
              <a:t>: </a:t>
            </a:r>
            <a:r>
              <a:rPr lang="ko-KR" altLang="en-US" dirty="0"/>
              <a:t>고화질 </a:t>
            </a:r>
            <a:r>
              <a:rPr lang="ko-KR" altLang="en-US" dirty="0" err="1"/>
              <a:t>로드뷰</a:t>
            </a:r>
            <a:r>
              <a:rPr lang="ko-KR" altLang="en-US" dirty="0"/>
              <a:t> 데이터 압축 </a:t>
            </a:r>
            <a:r>
              <a:rPr lang="en-US" altLang="ko-KR" dirty="0"/>
              <a:t>-&gt; </a:t>
            </a:r>
            <a:r>
              <a:rPr lang="ko-KR" altLang="en-US" dirty="0"/>
              <a:t>전송 및 수신 </a:t>
            </a:r>
            <a:r>
              <a:rPr lang="en-US" altLang="ko-KR" dirty="0"/>
              <a:t>-&gt; </a:t>
            </a:r>
            <a:r>
              <a:rPr lang="ko-KR" altLang="en-US" dirty="0"/>
              <a:t>앱에서 렌더링 하여 제공</a:t>
            </a:r>
            <a:endParaRPr lang="en-US" altLang="ko-KR" dirty="0"/>
          </a:p>
          <a:p>
            <a:endParaRPr lang="en-US" altLang="ko-KR" dirty="0"/>
          </a:p>
          <a:p>
            <a:endParaRPr lang="en-US" altLang="ko-KR" dirty="0"/>
          </a:p>
          <a:p>
            <a:r>
              <a:rPr lang="en-US" altLang="ko-KR" dirty="0"/>
              <a:t>https://blog.daum.net/x7000/15963259 </a:t>
            </a:r>
          </a:p>
          <a:p>
            <a:r>
              <a:rPr lang="ko-KR" altLang="en-US" dirty="0" err="1"/>
              <a:t>로드뷰</a:t>
            </a:r>
            <a:r>
              <a:rPr lang="ko-KR" altLang="en-US" dirty="0"/>
              <a:t> 제작 원리</a:t>
            </a:r>
            <a:endParaRPr lang="en-US" altLang="ko-KR" dirty="0"/>
          </a:p>
          <a:p>
            <a:r>
              <a:rPr lang="en-US" altLang="ko-KR" dirty="0"/>
              <a:t> </a:t>
            </a:r>
          </a:p>
        </p:txBody>
      </p:sp>
      <p:sp>
        <p:nvSpPr>
          <p:cNvPr id="4" name="슬라이드 번호 개체 틀 3"/>
          <p:cNvSpPr>
            <a:spLocks noGrp="1"/>
          </p:cNvSpPr>
          <p:nvPr>
            <p:ph type="sldNum" sz="quarter" idx="5"/>
          </p:nvPr>
        </p:nvSpPr>
        <p:spPr/>
        <p:txBody>
          <a:bodyPr/>
          <a:lstStyle/>
          <a:p>
            <a:fld id="{57F706FF-9F07-4697-B45F-67BE92F8979D}" type="slidenum">
              <a:rPr lang="ko-KR" altLang="en-US" smtClean="0"/>
              <a:t>13</a:t>
            </a:fld>
            <a:endParaRPr lang="ko-KR" altLang="en-US"/>
          </a:p>
        </p:txBody>
      </p:sp>
    </p:spTree>
    <p:extLst>
      <p:ext uri="{BB962C8B-B14F-4D97-AF65-F5344CB8AC3E}">
        <p14:creationId xmlns:p14="http://schemas.microsoft.com/office/powerpoint/2010/main" val="552453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a:t>프론트엔드에서</a:t>
            </a:r>
            <a:r>
              <a:rPr lang="ko-KR" altLang="en-US" dirty="0"/>
              <a:t> 쓰이는 기술들이 무엇인지 잘 몰라서 </a:t>
            </a:r>
            <a:r>
              <a:rPr lang="ko-KR" altLang="en-US" dirty="0" err="1"/>
              <a:t>비워두었습니다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57F706FF-9F07-4697-B45F-67BE92F8979D}" type="slidenum">
              <a:rPr lang="ko-KR" altLang="en-US" smtClean="0"/>
              <a:t>14</a:t>
            </a:fld>
            <a:endParaRPr lang="ko-KR" altLang="en-US"/>
          </a:p>
        </p:txBody>
      </p:sp>
    </p:spTree>
    <p:extLst>
      <p:ext uri="{BB962C8B-B14F-4D97-AF65-F5344CB8AC3E}">
        <p14:creationId xmlns:p14="http://schemas.microsoft.com/office/powerpoint/2010/main" val="1748998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Firebase(</a:t>
            </a:r>
            <a:r>
              <a:rPr lang="ko-KR" altLang="en-US" dirty="0"/>
              <a:t>서비스 초기</a:t>
            </a:r>
            <a:r>
              <a:rPr lang="en-US" altLang="ko-KR" dirty="0"/>
              <a:t>)</a:t>
            </a:r>
          </a:p>
          <a:p>
            <a:endParaRPr lang="en-US" altLang="ko-KR" dirty="0"/>
          </a:p>
          <a:p>
            <a:r>
              <a:rPr lang="en-US" altLang="ko-KR" dirty="0" err="1"/>
              <a:t>Github</a:t>
            </a:r>
            <a:r>
              <a:rPr lang="en-US" altLang="ko-KR" dirty="0"/>
              <a:t> </a:t>
            </a:r>
          </a:p>
          <a:p>
            <a:r>
              <a:rPr lang="en-US" altLang="ko-KR" dirty="0"/>
              <a:t>Jenkins – CI/CD tool</a:t>
            </a:r>
          </a:p>
          <a:p>
            <a:r>
              <a:rPr lang="en-US" altLang="ko-KR" dirty="0"/>
              <a:t>Docker </a:t>
            </a:r>
          </a:p>
          <a:p>
            <a:r>
              <a:rPr lang="en-US" altLang="ko-KR" dirty="0"/>
              <a:t>AWS</a:t>
            </a:r>
          </a:p>
          <a:p>
            <a:endParaRPr lang="en-US" altLang="ko-KR" dirty="0"/>
          </a:p>
          <a:p>
            <a:endParaRPr lang="en-US" altLang="ko-KR" dirty="0"/>
          </a:p>
          <a:p>
            <a:r>
              <a:rPr lang="en-US" altLang="ko-KR" dirty="0"/>
              <a:t>Flutter (</a:t>
            </a:r>
            <a:r>
              <a:rPr lang="ko-KR" altLang="en-US" dirty="0"/>
              <a:t>크로스플랫폼 언어</a:t>
            </a:r>
            <a:r>
              <a:rPr lang="en-US" altLang="ko-KR" dirty="0"/>
              <a:t>)</a:t>
            </a:r>
          </a:p>
        </p:txBody>
      </p:sp>
      <p:sp>
        <p:nvSpPr>
          <p:cNvPr id="4" name="슬라이드 번호 개체 틀 3"/>
          <p:cNvSpPr>
            <a:spLocks noGrp="1"/>
          </p:cNvSpPr>
          <p:nvPr>
            <p:ph type="sldNum" sz="quarter" idx="5"/>
          </p:nvPr>
        </p:nvSpPr>
        <p:spPr/>
        <p:txBody>
          <a:bodyPr/>
          <a:lstStyle/>
          <a:p>
            <a:fld id="{57F706FF-9F07-4697-B45F-67BE92F8979D}" type="slidenum">
              <a:rPr lang="ko-KR" altLang="en-US" smtClean="0"/>
              <a:t>15</a:t>
            </a:fld>
            <a:endParaRPr lang="ko-KR" altLang="en-US"/>
          </a:p>
        </p:txBody>
      </p:sp>
    </p:spTree>
    <p:extLst>
      <p:ext uri="{BB962C8B-B14F-4D97-AF65-F5344CB8AC3E}">
        <p14:creationId xmlns:p14="http://schemas.microsoft.com/office/powerpoint/2010/main" val="3146430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Firebase(</a:t>
            </a:r>
            <a:r>
              <a:rPr lang="ko-KR" altLang="en-US" dirty="0"/>
              <a:t>서비스 초기</a:t>
            </a:r>
            <a:r>
              <a:rPr lang="en-US" altLang="ko-KR" dirty="0"/>
              <a:t>)</a:t>
            </a:r>
          </a:p>
          <a:p>
            <a:endParaRPr lang="en-US" altLang="ko-KR" dirty="0"/>
          </a:p>
          <a:p>
            <a:r>
              <a:rPr lang="en-US" altLang="ko-KR" dirty="0" err="1"/>
              <a:t>Github</a:t>
            </a:r>
            <a:r>
              <a:rPr lang="en-US" altLang="ko-KR" dirty="0"/>
              <a:t> </a:t>
            </a:r>
          </a:p>
          <a:p>
            <a:r>
              <a:rPr lang="en-US" altLang="ko-KR" dirty="0"/>
              <a:t>Jenkins – CI/CD tool</a:t>
            </a:r>
          </a:p>
          <a:p>
            <a:r>
              <a:rPr lang="en-US" altLang="ko-KR" dirty="0"/>
              <a:t>Docker </a:t>
            </a:r>
          </a:p>
          <a:p>
            <a:r>
              <a:rPr lang="en-US" altLang="ko-KR" dirty="0"/>
              <a:t>AWS</a:t>
            </a:r>
          </a:p>
          <a:p>
            <a:endParaRPr lang="en-US" altLang="ko-KR" dirty="0"/>
          </a:p>
          <a:p>
            <a:endParaRPr lang="en-US" altLang="ko-KR" dirty="0"/>
          </a:p>
          <a:p>
            <a:r>
              <a:rPr lang="en-US" altLang="ko-KR" dirty="0"/>
              <a:t>Flutter (</a:t>
            </a:r>
            <a:r>
              <a:rPr lang="ko-KR" altLang="en-US" dirty="0"/>
              <a:t>크로스플랫폼 언어</a:t>
            </a:r>
            <a:r>
              <a:rPr lang="en-US" altLang="ko-KR" dirty="0"/>
              <a:t>)</a:t>
            </a:r>
          </a:p>
        </p:txBody>
      </p:sp>
      <p:sp>
        <p:nvSpPr>
          <p:cNvPr id="4" name="슬라이드 번호 개체 틀 3"/>
          <p:cNvSpPr>
            <a:spLocks noGrp="1"/>
          </p:cNvSpPr>
          <p:nvPr>
            <p:ph type="sldNum" sz="quarter" idx="5"/>
          </p:nvPr>
        </p:nvSpPr>
        <p:spPr/>
        <p:txBody>
          <a:bodyPr/>
          <a:lstStyle/>
          <a:p>
            <a:fld id="{57F706FF-9F07-4697-B45F-67BE92F8979D}" type="slidenum">
              <a:rPr lang="ko-KR" altLang="en-US" smtClean="0"/>
              <a:t>16</a:t>
            </a:fld>
            <a:endParaRPr lang="ko-KR" altLang="en-US"/>
          </a:p>
        </p:txBody>
      </p:sp>
    </p:spTree>
    <p:extLst>
      <p:ext uri="{BB962C8B-B14F-4D97-AF65-F5344CB8AC3E}">
        <p14:creationId xmlns:p14="http://schemas.microsoft.com/office/powerpoint/2010/main" val="3224964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4/1/2021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79559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4/1/2021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30774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4/1/2021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5712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4/1/2021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13971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4/1/2021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09502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4/1/2021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84914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4/1/2021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37096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4/1/2021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834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4/1/2021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11963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4/1/2021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50227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4/1/2021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06654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4/1/2021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01991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spc="50">
                <a:solidFill>
                  <a:schemeClr val="tx1">
                    <a:tint val="75000"/>
                  </a:schemeClr>
                </a:solidFill>
              </a:defRPr>
            </a:lvl1pPr>
          </a:lstStyle>
          <a:p>
            <a:fld id="{3C04E684-10F4-4CC3-A0B9-F03AA7BE37CF}" type="datetimeFigureOut">
              <a:rPr lang="en-US" smtClean="0"/>
              <a:t>4/1/2021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spc="5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spc="5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776312244"/>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4" r:id="rId7"/>
    <p:sldLayoutId id="2147483725" r:id="rId8"/>
    <p:sldLayoutId id="2147483726" r:id="rId9"/>
    <p:sldLayoutId id="2147483727" r:id="rId10"/>
    <p:sldLayoutId id="2147483728" r:id="rId11"/>
    <p:sldLayoutId id="2147483730" r:id="rId12"/>
  </p:sldLayoutIdLst>
  <p:txStyles>
    <p:titleStyle>
      <a:lvl1pPr algn="l" defTabSz="914400" rtl="0" eaLnBrk="1" latinLnBrk="0" hangingPunct="1">
        <a:lnSpc>
          <a:spcPct val="105000"/>
        </a:lnSpc>
        <a:spcBef>
          <a:spcPct val="0"/>
        </a:spcBef>
        <a:buNone/>
        <a:defRPr sz="4400" b="1" i="0" kern="1200" spc="1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7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7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7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7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7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8F187B58-3857-4454-9C70-EFB475976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3">
            <a:extLst>
              <a:ext uri="{FF2B5EF4-FFF2-40B4-BE49-F238E27FC236}">
                <a16:creationId xmlns:a16="http://schemas.microsoft.com/office/drawing/2014/main" id="{DC0DF46A-EB7E-4A68-8065-5F17FB1C8D99}"/>
              </a:ext>
            </a:extLst>
          </p:cNvPr>
          <p:cNvPicPr>
            <a:picLocks noChangeAspect="1"/>
          </p:cNvPicPr>
          <p:nvPr/>
        </p:nvPicPr>
        <p:blipFill rotWithShape="1">
          <a:blip r:embed="rId2"/>
          <a:srcRect t="5125" b="16203"/>
          <a:stretch/>
        </p:blipFill>
        <p:spPr>
          <a:xfrm>
            <a:off x="20" y="10"/>
            <a:ext cx="12191980" cy="6857990"/>
          </a:xfrm>
          <a:prstGeom prst="rect">
            <a:avLst/>
          </a:prstGeom>
        </p:spPr>
      </p:pic>
      <p:sp>
        <p:nvSpPr>
          <p:cNvPr id="23" name="Freeform: Shape 10">
            <a:extLst>
              <a:ext uri="{FF2B5EF4-FFF2-40B4-BE49-F238E27FC236}">
                <a16:creationId xmlns:a16="http://schemas.microsoft.com/office/drawing/2014/main" id="{4C5418A4-3935-49EA-B51C-5DDCBFAA3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8056" y="2813365"/>
            <a:ext cx="7450687" cy="3406460"/>
          </a:xfrm>
          <a:custGeom>
            <a:avLst/>
            <a:gdLst>
              <a:gd name="connsiteX0" fmla="*/ 6457914 w 7450687"/>
              <a:gd name="connsiteY0" fmla="*/ 0 h 3406460"/>
              <a:gd name="connsiteX1" fmla="*/ 6844288 w 7450687"/>
              <a:gd name="connsiteY1" fmla="*/ 233492 h 3406460"/>
              <a:gd name="connsiteX2" fmla="*/ 7386323 w 7450687"/>
              <a:gd name="connsiteY2" fmla="*/ 717155 h 3406460"/>
              <a:gd name="connsiteX3" fmla="*/ 7430798 w 7450687"/>
              <a:gd name="connsiteY3" fmla="*/ 1809564 h 3406460"/>
              <a:gd name="connsiteX4" fmla="*/ 7013848 w 7450687"/>
              <a:gd name="connsiteY4" fmla="*/ 3104890 h 3406460"/>
              <a:gd name="connsiteX5" fmla="*/ 6569101 w 7450687"/>
              <a:gd name="connsiteY5" fmla="*/ 3402314 h 3406460"/>
              <a:gd name="connsiteX6" fmla="*/ 3683807 w 7450687"/>
              <a:gd name="connsiteY6" fmla="*/ 3341162 h 3406460"/>
              <a:gd name="connsiteX7" fmla="*/ 1704683 w 7450687"/>
              <a:gd name="connsiteY7" fmla="*/ 2860279 h 3406460"/>
              <a:gd name="connsiteX8" fmla="*/ 2010446 w 7450687"/>
              <a:gd name="connsiteY8" fmla="*/ 2801907 h 3406460"/>
              <a:gd name="connsiteX9" fmla="*/ 1273834 w 7450687"/>
              <a:gd name="connsiteY9" fmla="*/ 2674041 h 3406460"/>
              <a:gd name="connsiteX10" fmla="*/ 1315530 w 7450687"/>
              <a:gd name="connsiteY10" fmla="*/ 2657363 h 3406460"/>
              <a:gd name="connsiteX11" fmla="*/ 1234919 w 7450687"/>
              <a:gd name="connsiteY11" fmla="*/ 2590651 h 3406460"/>
              <a:gd name="connsiteX12" fmla="*/ 904138 w 7450687"/>
              <a:gd name="connsiteY12" fmla="*/ 2485024 h 3406460"/>
              <a:gd name="connsiteX13" fmla="*/ 1315530 w 7450687"/>
              <a:gd name="connsiteY13" fmla="*/ 2307126 h 3406460"/>
              <a:gd name="connsiteX14" fmla="*/ 851326 w 7450687"/>
              <a:gd name="connsiteY14" fmla="*/ 2065294 h 3406460"/>
              <a:gd name="connsiteX15" fmla="*/ 615053 w 7450687"/>
              <a:gd name="connsiteY15" fmla="*/ 2006921 h 3406460"/>
              <a:gd name="connsiteX16" fmla="*/ 1393361 w 7450687"/>
              <a:gd name="connsiteY16" fmla="*/ 1703937 h 3406460"/>
              <a:gd name="connsiteX17" fmla="*/ 131391 w 7450687"/>
              <a:gd name="connsiteY17" fmla="*/ 1553835 h 3406460"/>
              <a:gd name="connsiteX18" fmla="*/ 234239 w 7450687"/>
              <a:gd name="connsiteY18" fmla="*/ 1492682 h 3406460"/>
              <a:gd name="connsiteX19" fmla="*/ 1018105 w 7450687"/>
              <a:gd name="connsiteY19" fmla="*/ 1509360 h 3406460"/>
              <a:gd name="connsiteX20" fmla="*/ 1148750 w 7450687"/>
              <a:gd name="connsiteY20" fmla="*/ 1462106 h 3406460"/>
              <a:gd name="connsiteX21" fmla="*/ 1018105 w 7450687"/>
              <a:gd name="connsiteY21" fmla="*/ 1387055 h 3406460"/>
              <a:gd name="connsiteX22" fmla="*/ 509426 w 7450687"/>
              <a:gd name="connsiteY22" fmla="*/ 1331461 h 3406460"/>
              <a:gd name="connsiteX23" fmla="*/ 376002 w 7450687"/>
              <a:gd name="connsiteY23" fmla="*/ 1206376 h 3406460"/>
              <a:gd name="connsiteX24" fmla="*/ 150849 w 7450687"/>
              <a:gd name="connsiteY24" fmla="*/ 1061833 h 3406460"/>
              <a:gd name="connsiteX25" fmla="*/ 306510 w 7450687"/>
              <a:gd name="connsiteY25" fmla="*/ 942308 h 3406460"/>
              <a:gd name="connsiteX26" fmla="*/ 53560 w 7450687"/>
              <a:gd name="connsiteY26" fmla="*/ 764409 h 3406460"/>
              <a:gd name="connsiteX27" fmla="*/ 125832 w 7450687"/>
              <a:gd name="connsiteY27" fmla="*/ 530917 h 3406460"/>
              <a:gd name="connsiteX28" fmla="*/ 551121 w 7450687"/>
              <a:gd name="connsiteY28" fmla="*/ 475324 h 3406460"/>
              <a:gd name="connsiteX29" fmla="*/ 1120952 w 7450687"/>
              <a:gd name="connsiteY29" fmla="*/ 394713 h 3406460"/>
              <a:gd name="connsiteX30" fmla="*/ 1693564 w 7450687"/>
              <a:gd name="connsiteY30" fmla="*/ 325221 h 3406460"/>
              <a:gd name="connsiteX31" fmla="*/ 2266175 w 7450687"/>
              <a:gd name="connsiteY31" fmla="*/ 325221 h 3406460"/>
              <a:gd name="connsiteX32" fmla="*/ 2430177 w 7450687"/>
              <a:gd name="connsiteY32" fmla="*/ 330781 h 3406460"/>
              <a:gd name="connsiteX33" fmla="*/ 2432956 w 7450687"/>
              <a:gd name="connsiteY33" fmla="*/ 330781 h 3406460"/>
              <a:gd name="connsiteX34" fmla="*/ 3144551 w 7450687"/>
              <a:gd name="connsiteY34" fmla="*/ 355798 h 3406460"/>
              <a:gd name="connsiteX35" fmla="*/ 3408619 w 7450687"/>
              <a:gd name="connsiteY35" fmla="*/ 358577 h 3406460"/>
              <a:gd name="connsiteX36" fmla="*/ 3981231 w 7450687"/>
              <a:gd name="connsiteY36" fmla="*/ 361357 h 3406460"/>
              <a:gd name="connsiteX37" fmla="*/ 4551063 w 7450687"/>
              <a:gd name="connsiteY37" fmla="*/ 350238 h 3406460"/>
              <a:gd name="connsiteX38" fmla="*/ 5129233 w 7450687"/>
              <a:gd name="connsiteY38" fmla="*/ 316882 h 3406460"/>
              <a:gd name="connsiteX39" fmla="*/ 5699065 w 7450687"/>
              <a:gd name="connsiteY39" fmla="*/ 272407 h 3406460"/>
              <a:gd name="connsiteX40" fmla="*/ 6063202 w 7450687"/>
              <a:gd name="connsiteY40" fmla="*/ 172339 h 3406460"/>
              <a:gd name="connsiteX41" fmla="*/ 6457914 w 7450687"/>
              <a:gd name="connsiteY41" fmla="*/ 0 h 3406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450687" h="3406460">
                <a:moveTo>
                  <a:pt x="6457914" y="0"/>
                </a:moveTo>
                <a:cubicBezTo>
                  <a:pt x="6560763" y="125085"/>
                  <a:pt x="6713644" y="161221"/>
                  <a:pt x="6844288" y="233492"/>
                </a:cubicBezTo>
                <a:cubicBezTo>
                  <a:pt x="6972153" y="289086"/>
                  <a:pt x="7336289" y="611527"/>
                  <a:pt x="7386323" y="717155"/>
                </a:cubicBezTo>
                <a:cubicBezTo>
                  <a:pt x="7475273" y="900613"/>
                  <a:pt x="7453035" y="1573293"/>
                  <a:pt x="7430798" y="1809564"/>
                </a:cubicBezTo>
                <a:cubicBezTo>
                  <a:pt x="7347408" y="2398855"/>
                  <a:pt x="7041645" y="3077093"/>
                  <a:pt x="7013848" y="3104890"/>
                </a:cubicBezTo>
                <a:cubicBezTo>
                  <a:pt x="6924899" y="3085432"/>
                  <a:pt x="6721983" y="3391196"/>
                  <a:pt x="6569101" y="3402314"/>
                </a:cubicBezTo>
                <a:cubicBezTo>
                  <a:pt x="6407881" y="3413434"/>
                  <a:pt x="4039604" y="3405095"/>
                  <a:pt x="3683807" y="3341162"/>
                </a:cubicBezTo>
                <a:cubicBezTo>
                  <a:pt x="1749158" y="2988144"/>
                  <a:pt x="1704683" y="2860279"/>
                  <a:pt x="1704683" y="2860279"/>
                </a:cubicBezTo>
                <a:cubicBezTo>
                  <a:pt x="1704683" y="2860279"/>
                  <a:pt x="1910378" y="2835262"/>
                  <a:pt x="2010446" y="2801907"/>
                </a:cubicBezTo>
                <a:cubicBezTo>
                  <a:pt x="1865904" y="2799126"/>
                  <a:pt x="1296072" y="2693500"/>
                  <a:pt x="1273834" y="2674041"/>
                </a:cubicBezTo>
                <a:cubicBezTo>
                  <a:pt x="1284954" y="2668482"/>
                  <a:pt x="1301632" y="2662923"/>
                  <a:pt x="1315530" y="2657363"/>
                </a:cubicBezTo>
                <a:cubicBezTo>
                  <a:pt x="1284954" y="2640686"/>
                  <a:pt x="1259936" y="2621228"/>
                  <a:pt x="1234919" y="2590651"/>
                </a:cubicBezTo>
                <a:cubicBezTo>
                  <a:pt x="1154309" y="2487804"/>
                  <a:pt x="1018105" y="2523940"/>
                  <a:pt x="904138" y="2485024"/>
                </a:cubicBezTo>
                <a:cubicBezTo>
                  <a:pt x="976410" y="2268210"/>
                  <a:pt x="1168208" y="2348820"/>
                  <a:pt x="1315530" y="2307126"/>
                </a:cubicBezTo>
                <a:cubicBezTo>
                  <a:pt x="929156" y="2179260"/>
                  <a:pt x="1004207" y="2112548"/>
                  <a:pt x="851326" y="2065294"/>
                </a:cubicBezTo>
                <a:cubicBezTo>
                  <a:pt x="659528" y="2006921"/>
                  <a:pt x="615053" y="2006921"/>
                  <a:pt x="615053" y="2006921"/>
                </a:cubicBezTo>
                <a:cubicBezTo>
                  <a:pt x="840206" y="1829023"/>
                  <a:pt x="1109834" y="2020820"/>
                  <a:pt x="1393361" y="1703937"/>
                </a:cubicBezTo>
                <a:cubicBezTo>
                  <a:pt x="1120952" y="1659463"/>
                  <a:pt x="306510" y="1637225"/>
                  <a:pt x="131391" y="1553835"/>
                </a:cubicBezTo>
                <a:cubicBezTo>
                  <a:pt x="198103" y="1584411"/>
                  <a:pt x="203663" y="1492682"/>
                  <a:pt x="234239" y="1492682"/>
                </a:cubicBezTo>
                <a:cubicBezTo>
                  <a:pt x="492748" y="1489903"/>
                  <a:pt x="756816" y="1542717"/>
                  <a:pt x="1018105" y="1509360"/>
                </a:cubicBezTo>
                <a:cubicBezTo>
                  <a:pt x="1065359" y="1506581"/>
                  <a:pt x="1140411" y="1531597"/>
                  <a:pt x="1148750" y="1462106"/>
                </a:cubicBezTo>
                <a:cubicBezTo>
                  <a:pt x="1157088" y="1375936"/>
                  <a:pt x="1059800" y="1395394"/>
                  <a:pt x="1018105" y="1387055"/>
                </a:cubicBezTo>
                <a:cubicBezTo>
                  <a:pt x="848545" y="1359258"/>
                  <a:pt x="681766" y="1348140"/>
                  <a:pt x="509426" y="1331461"/>
                </a:cubicBezTo>
                <a:cubicBezTo>
                  <a:pt x="437155" y="1323122"/>
                  <a:pt x="348206" y="1339800"/>
                  <a:pt x="376002" y="1206376"/>
                </a:cubicBezTo>
                <a:cubicBezTo>
                  <a:pt x="353764" y="1078512"/>
                  <a:pt x="220341" y="1122986"/>
                  <a:pt x="150849" y="1061833"/>
                </a:cubicBezTo>
                <a:cubicBezTo>
                  <a:pt x="184205" y="989562"/>
                  <a:pt x="278714" y="1039597"/>
                  <a:pt x="306510" y="942308"/>
                </a:cubicBezTo>
                <a:cubicBezTo>
                  <a:pt x="173086" y="972884"/>
                  <a:pt x="186985" y="761630"/>
                  <a:pt x="53560" y="764409"/>
                </a:cubicBezTo>
                <a:cubicBezTo>
                  <a:pt x="-57626" y="639324"/>
                  <a:pt x="22984" y="578171"/>
                  <a:pt x="125832" y="530917"/>
                </a:cubicBezTo>
                <a:cubicBezTo>
                  <a:pt x="259256" y="472544"/>
                  <a:pt x="406578" y="486442"/>
                  <a:pt x="551121" y="475324"/>
                </a:cubicBezTo>
                <a:cubicBezTo>
                  <a:pt x="742919" y="450306"/>
                  <a:pt x="926376" y="391934"/>
                  <a:pt x="1120952" y="394713"/>
                </a:cubicBezTo>
                <a:cubicBezTo>
                  <a:pt x="1304411" y="336340"/>
                  <a:pt x="1507326" y="400272"/>
                  <a:pt x="1693564" y="325221"/>
                </a:cubicBezTo>
                <a:cubicBezTo>
                  <a:pt x="1882582" y="325221"/>
                  <a:pt x="2074379" y="325221"/>
                  <a:pt x="2266175" y="325221"/>
                </a:cubicBezTo>
                <a:cubicBezTo>
                  <a:pt x="2321770" y="328001"/>
                  <a:pt x="2374582" y="328001"/>
                  <a:pt x="2430177" y="330781"/>
                </a:cubicBezTo>
                <a:cubicBezTo>
                  <a:pt x="2430177" y="330781"/>
                  <a:pt x="2432956" y="330781"/>
                  <a:pt x="2432956" y="330781"/>
                </a:cubicBezTo>
                <a:cubicBezTo>
                  <a:pt x="2672008" y="339120"/>
                  <a:pt x="2908279" y="344679"/>
                  <a:pt x="3144551" y="355798"/>
                </a:cubicBezTo>
                <a:cubicBezTo>
                  <a:pt x="3233500" y="355798"/>
                  <a:pt x="3319670" y="358577"/>
                  <a:pt x="3408619" y="358577"/>
                </a:cubicBezTo>
                <a:cubicBezTo>
                  <a:pt x="3597637" y="372475"/>
                  <a:pt x="3789434" y="380814"/>
                  <a:pt x="3981231" y="361357"/>
                </a:cubicBezTo>
                <a:cubicBezTo>
                  <a:pt x="4173028" y="378035"/>
                  <a:pt x="4359266" y="366917"/>
                  <a:pt x="4551063" y="350238"/>
                </a:cubicBezTo>
                <a:cubicBezTo>
                  <a:pt x="4745639" y="369696"/>
                  <a:pt x="4937437" y="341899"/>
                  <a:pt x="5129233" y="316882"/>
                </a:cubicBezTo>
                <a:cubicBezTo>
                  <a:pt x="5321031" y="328001"/>
                  <a:pt x="5512828" y="328001"/>
                  <a:pt x="5699065" y="272407"/>
                </a:cubicBezTo>
                <a:cubicBezTo>
                  <a:pt x="5840829" y="333560"/>
                  <a:pt x="5910321" y="133424"/>
                  <a:pt x="6063202" y="172339"/>
                </a:cubicBezTo>
                <a:cubicBezTo>
                  <a:pt x="6216084" y="214035"/>
                  <a:pt x="6324491" y="55593"/>
                  <a:pt x="6457914" y="0"/>
                </a:cubicBezTo>
                <a:close/>
              </a:path>
            </a:pathLst>
          </a:custGeom>
          <a:solidFill>
            <a:schemeClr val="bg1">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제목 1">
            <a:extLst>
              <a:ext uri="{FF2B5EF4-FFF2-40B4-BE49-F238E27FC236}">
                <a16:creationId xmlns:a16="http://schemas.microsoft.com/office/drawing/2014/main" id="{EF4957BC-0967-4D2F-8A6C-7AFC1A9442BC}"/>
              </a:ext>
            </a:extLst>
          </p:cNvPr>
          <p:cNvSpPr>
            <a:spLocks noGrp="1"/>
          </p:cNvSpPr>
          <p:nvPr>
            <p:ph type="ctrTitle"/>
          </p:nvPr>
        </p:nvSpPr>
        <p:spPr>
          <a:xfrm>
            <a:off x="6438986" y="3547277"/>
            <a:ext cx="4452181" cy="1341624"/>
          </a:xfrm>
        </p:spPr>
        <p:txBody>
          <a:bodyPr anchor="b">
            <a:normAutofit/>
          </a:bodyPr>
          <a:lstStyle/>
          <a:p>
            <a:r>
              <a:rPr lang="en-US" altLang="ko-KR" sz="3700"/>
              <a:t>TEAM 13</a:t>
            </a:r>
            <a:br>
              <a:rPr lang="en-US" altLang="ko-KR" sz="3700"/>
            </a:br>
            <a:endParaRPr lang="ko-KR" altLang="en-US" sz="3700"/>
          </a:p>
        </p:txBody>
      </p:sp>
      <p:sp>
        <p:nvSpPr>
          <p:cNvPr id="3" name="부제목 2">
            <a:extLst>
              <a:ext uri="{FF2B5EF4-FFF2-40B4-BE49-F238E27FC236}">
                <a16:creationId xmlns:a16="http://schemas.microsoft.com/office/drawing/2014/main" id="{AC3C277B-985B-4DF0-ACED-846F93DED411}"/>
              </a:ext>
            </a:extLst>
          </p:cNvPr>
          <p:cNvSpPr>
            <a:spLocks noGrp="1"/>
          </p:cNvSpPr>
          <p:nvPr>
            <p:ph type="subTitle" idx="1"/>
          </p:nvPr>
        </p:nvSpPr>
        <p:spPr>
          <a:xfrm>
            <a:off x="6565110" y="4945656"/>
            <a:ext cx="3957144" cy="646785"/>
          </a:xfrm>
        </p:spPr>
        <p:txBody>
          <a:bodyPr>
            <a:normAutofit/>
          </a:bodyPr>
          <a:lstStyle/>
          <a:p>
            <a:pPr>
              <a:lnSpc>
                <a:spcPct val="100000"/>
              </a:lnSpc>
            </a:pPr>
            <a:r>
              <a:rPr lang="en-US" altLang="ko-KR" sz="1400"/>
              <a:t>Road map of Sungkyunkwan University.</a:t>
            </a:r>
            <a:endParaRPr lang="ko-KR" altLang="en-US" sz="1400"/>
          </a:p>
        </p:txBody>
      </p:sp>
    </p:spTree>
    <p:extLst>
      <p:ext uri="{BB962C8B-B14F-4D97-AF65-F5344CB8AC3E}">
        <p14:creationId xmlns:p14="http://schemas.microsoft.com/office/powerpoint/2010/main" val="1132131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21C19F7A-5B61-4C67-88A2-F3BD1D46C1A5}"/>
              </a:ext>
            </a:extLst>
          </p:cNvPr>
          <p:cNvSpPr>
            <a:spLocks noGrp="1"/>
          </p:cNvSpPr>
          <p:nvPr>
            <p:ph type="title"/>
          </p:nvPr>
        </p:nvSpPr>
        <p:spPr>
          <a:xfrm>
            <a:off x="838200" y="365125"/>
            <a:ext cx="10515600" cy="1325563"/>
          </a:xfrm>
        </p:spPr>
        <p:txBody>
          <a:bodyPr/>
          <a:lstStyle/>
          <a:p>
            <a:r>
              <a:rPr lang="en-US" altLang="ko-KR" dirty="0"/>
              <a:t>Goals – details </a:t>
            </a:r>
            <a:endParaRPr lang="ko-KR" altLang="en-US" dirty="0"/>
          </a:p>
        </p:txBody>
      </p:sp>
      <p:sp>
        <p:nvSpPr>
          <p:cNvPr id="2" name="TextBox 1">
            <a:extLst>
              <a:ext uri="{FF2B5EF4-FFF2-40B4-BE49-F238E27FC236}">
                <a16:creationId xmlns:a16="http://schemas.microsoft.com/office/drawing/2014/main" id="{0B3D1D03-DB2B-4FB5-8B81-8F2AE42B0897}"/>
              </a:ext>
            </a:extLst>
          </p:cNvPr>
          <p:cNvSpPr txBox="1"/>
          <p:nvPr/>
        </p:nvSpPr>
        <p:spPr>
          <a:xfrm>
            <a:off x="370609" y="1690688"/>
            <a:ext cx="11450782" cy="461665"/>
          </a:xfrm>
          <a:prstGeom prst="rect">
            <a:avLst/>
          </a:prstGeom>
          <a:noFill/>
        </p:spPr>
        <p:txBody>
          <a:bodyPr wrap="square" rtlCol="0">
            <a:spAutoFit/>
          </a:bodyPr>
          <a:lstStyle/>
          <a:p>
            <a:pPr algn="ctr"/>
            <a:r>
              <a:rPr lang="ko-KR" altLang="en-US" sz="2400" b="1" dirty="0"/>
              <a:t>세부 목표</a:t>
            </a:r>
          </a:p>
        </p:txBody>
      </p:sp>
      <p:sp>
        <p:nvSpPr>
          <p:cNvPr id="4" name="TextBox 3">
            <a:extLst>
              <a:ext uri="{FF2B5EF4-FFF2-40B4-BE49-F238E27FC236}">
                <a16:creationId xmlns:a16="http://schemas.microsoft.com/office/drawing/2014/main" id="{E924B038-C650-4148-B316-B3876CA63E46}"/>
              </a:ext>
            </a:extLst>
          </p:cNvPr>
          <p:cNvSpPr txBox="1"/>
          <p:nvPr/>
        </p:nvSpPr>
        <p:spPr>
          <a:xfrm>
            <a:off x="1163782" y="2452255"/>
            <a:ext cx="11450782" cy="1754326"/>
          </a:xfrm>
          <a:prstGeom prst="rect">
            <a:avLst/>
          </a:prstGeom>
          <a:noFill/>
        </p:spPr>
        <p:txBody>
          <a:bodyPr wrap="square" rtlCol="0">
            <a:spAutoFit/>
          </a:bodyPr>
          <a:lstStyle/>
          <a:p>
            <a:pPr marL="342900" indent="-342900">
              <a:buAutoNum type="arabicPeriod"/>
            </a:pPr>
            <a:r>
              <a:rPr lang="ko-KR" altLang="en-US" dirty="0"/>
              <a:t>각 건물 내부의 지도 데이터 생성</a:t>
            </a:r>
            <a:endParaRPr lang="en-US" altLang="ko-KR" dirty="0"/>
          </a:p>
          <a:p>
            <a:pPr marL="342900" indent="-342900">
              <a:buAutoNum type="arabicPeriod"/>
            </a:pPr>
            <a:r>
              <a:rPr lang="ko-KR" altLang="en-US" dirty="0"/>
              <a:t>각 건물 내부의 강의실까지의 이동 수단에 맞는 데이터 수집 </a:t>
            </a:r>
            <a:r>
              <a:rPr lang="en-US" altLang="ko-KR" dirty="0"/>
              <a:t>(</a:t>
            </a:r>
            <a:r>
              <a:rPr lang="ko-KR" altLang="en-US" dirty="0"/>
              <a:t>걷기</a:t>
            </a:r>
            <a:r>
              <a:rPr lang="en-US" altLang="ko-KR" dirty="0"/>
              <a:t>, </a:t>
            </a:r>
            <a:r>
              <a:rPr lang="ko-KR" altLang="en-US" dirty="0"/>
              <a:t>자전거</a:t>
            </a:r>
            <a:r>
              <a:rPr lang="en-US" altLang="ko-KR" dirty="0"/>
              <a:t>, </a:t>
            </a:r>
            <a:r>
              <a:rPr lang="ko-KR" altLang="en-US" dirty="0" err="1"/>
              <a:t>킥보드</a:t>
            </a:r>
            <a:r>
              <a:rPr lang="en-US" altLang="ko-KR" dirty="0"/>
              <a:t>)</a:t>
            </a:r>
          </a:p>
          <a:p>
            <a:pPr marL="342900" indent="-342900">
              <a:buAutoNum type="arabicPeriod"/>
            </a:pPr>
            <a:r>
              <a:rPr lang="ko-KR" altLang="en-US" dirty="0"/>
              <a:t>건물 내부에서도 </a:t>
            </a:r>
            <a:r>
              <a:rPr lang="en-US" altLang="ko-KR" dirty="0"/>
              <a:t>GPS</a:t>
            </a:r>
            <a:r>
              <a:rPr lang="ko-KR" altLang="en-US" dirty="0"/>
              <a:t>와 </a:t>
            </a:r>
            <a:r>
              <a:rPr lang="en-US" altLang="ko-KR" dirty="0" err="1"/>
              <a:t>Wifi</a:t>
            </a:r>
            <a:r>
              <a:rPr lang="ko-KR" altLang="en-US" dirty="0" err="1"/>
              <a:t>를</a:t>
            </a:r>
            <a:r>
              <a:rPr lang="ko-KR" altLang="en-US" dirty="0"/>
              <a:t> 이용하여 사용자의 정확한 위치정보 수집 기능 개발</a:t>
            </a:r>
            <a:endParaRPr lang="en-US" altLang="ko-KR" dirty="0"/>
          </a:p>
          <a:p>
            <a:pPr marL="342900" indent="-342900">
              <a:buAutoNum type="arabicPeriod"/>
            </a:pPr>
            <a:r>
              <a:rPr lang="ko-KR" altLang="en-US" dirty="0"/>
              <a:t>건물 입구까지의 최단거리가 아닌</a:t>
            </a:r>
            <a:r>
              <a:rPr lang="en-US" altLang="ko-KR" dirty="0"/>
              <a:t>, </a:t>
            </a:r>
            <a:r>
              <a:rPr lang="ko-KR" altLang="en-US" dirty="0"/>
              <a:t>강의실 앞까지의 최단 거리 생성</a:t>
            </a:r>
            <a:endParaRPr lang="en-US" altLang="ko-KR" dirty="0"/>
          </a:p>
          <a:p>
            <a:pPr marL="342900" indent="-342900">
              <a:buAutoNum type="arabicPeriod"/>
            </a:pPr>
            <a:r>
              <a:rPr lang="ko-KR" altLang="en-US" dirty="0"/>
              <a:t>계단</a:t>
            </a:r>
            <a:r>
              <a:rPr lang="en-US" altLang="ko-KR" dirty="0"/>
              <a:t>, </a:t>
            </a:r>
            <a:r>
              <a:rPr lang="ko-KR" altLang="en-US" dirty="0"/>
              <a:t>엘리베이터를 포함한 이동 경로 쉽게 표현</a:t>
            </a:r>
            <a:endParaRPr lang="en-US" altLang="ko-KR" dirty="0"/>
          </a:p>
          <a:p>
            <a:pPr marL="342900" indent="-342900">
              <a:buAutoNum type="arabicPeriod"/>
            </a:pPr>
            <a:r>
              <a:rPr lang="ko-KR" altLang="en-US" dirty="0"/>
              <a:t>건물 내부에서의 로드맵 기능 개발</a:t>
            </a:r>
          </a:p>
        </p:txBody>
      </p:sp>
    </p:spTree>
    <p:extLst>
      <p:ext uri="{BB962C8B-B14F-4D97-AF65-F5344CB8AC3E}">
        <p14:creationId xmlns:p14="http://schemas.microsoft.com/office/powerpoint/2010/main" val="3859425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21C19F7A-5B61-4C67-88A2-F3BD1D46C1A5}"/>
              </a:ext>
            </a:extLst>
          </p:cNvPr>
          <p:cNvSpPr>
            <a:spLocks noGrp="1"/>
          </p:cNvSpPr>
          <p:nvPr>
            <p:ph type="title"/>
          </p:nvPr>
        </p:nvSpPr>
        <p:spPr/>
        <p:txBody>
          <a:bodyPr/>
          <a:lstStyle/>
          <a:p>
            <a:r>
              <a:rPr lang="en-US" altLang="ko-KR" dirty="0"/>
              <a:t>Methods </a:t>
            </a:r>
            <a:r>
              <a:rPr lang="ko-KR" altLang="en-US" dirty="0" err="1"/>
              <a:t>프론트엔드</a:t>
            </a:r>
            <a:r>
              <a:rPr lang="ko-KR" altLang="en-US" dirty="0"/>
              <a:t> </a:t>
            </a:r>
            <a:r>
              <a:rPr lang="ko-KR" altLang="en-US" dirty="0" err="1"/>
              <a:t>백엔드</a:t>
            </a:r>
            <a:r>
              <a:rPr lang="ko-KR" altLang="en-US" dirty="0"/>
              <a:t> 중요 포인트들</a:t>
            </a:r>
          </a:p>
        </p:txBody>
      </p:sp>
      <p:sp>
        <p:nvSpPr>
          <p:cNvPr id="6" name="순서도: 대체 처리 5">
            <a:extLst>
              <a:ext uri="{FF2B5EF4-FFF2-40B4-BE49-F238E27FC236}">
                <a16:creationId xmlns:a16="http://schemas.microsoft.com/office/drawing/2014/main" id="{0856FC53-BA4B-4A3D-A523-D93D0915A94F}"/>
              </a:ext>
            </a:extLst>
          </p:cNvPr>
          <p:cNvSpPr/>
          <p:nvPr/>
        </p:nvSpPr>
        <p:spPr>
          <a:xfrm>
            <a:off x="3050770" y="5291961"/>
            <a:ext cx="4507101"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Micro-service Architecture</a:t>
            </a:r>
            <a:endParaRPr lang="ko-KR" altLang="en-US" dirty="0"/>
          </a:p>
        </p:txBody>
      </p:sp>
      <p:sp>
        <p:nvSpPr>
          <p:cNvPr id="7" name="순서도: 대체 처리 6">
            <a:extLst>
              <a:ext uri="{FF2B5EF4-FFF2-40B4-BE49-F238E27FC236}">
                <a16:creationId xmlns:a16="http://schemas.microsoft.com/office/drawing/2014/main" id="{75A04E3D-8470-40AB-90D6-FCE7B1F077DF}"/>
              </a:ext>
            </a:extLst>
          </p:cNvPr>
          <p:cNvSpPr/>
          <p:nvPr/>
        </p:nvSpPr>
        <p:spPr>
          <a:xfrm>
            <a:off x="957047" y="4245032"/>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Light App</a:t>
            </a:r>
            <a:endParaRPr lang="ko-KR" altLang="en-US" dirty="0"/>
          </a:p>
        </p:txBody>
      </p:sp>
      <p:sp>
        <p:nvSpPr>
          <p:cNvPr id="8" name="순서도: 대체 처리 7">
            <a:extLst>
              <a:ext uri="{FF2B5EF4-FFF2-40B4-BE49-F238E27FC236}">
                <a16:creationId xmlns:a16="http://schemas.microsoft.com/office/drawing/2014/main" id="{EB26DA31-01D3-4912-9317-4A0F46F7EAA6}"/>
              </a:ext>
            </a:extLst>
          </p:cNvPr>
          <p:cNvSpPr/>
          <p:nvPr/>
        </p:nvSpPr>
        <p:spPr>
          <a:xfrm>
            <a:off x="3050770" y="3192521"/>
            <a:ext cx="2202874"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CI/CD</a:t>
            </a:r>
            <a:endParaRPr lang="ko-KR" altLang="en-US" dirty="0"/>
          </a:p>
        </p:txBody>
      </p:sp>
      <p:sp>
        <p:nvSpPr>
          <p:cNvPr id="9" name="순서도: 대체 처리 8">
            <a:extLst>
              <a:ext uri="{FF2B5EF4-FFF2-40B4-BE49-F238E27FC236}">
                <a16:creationId xmlns:a16="http://schemas.microsoft.com/office/drawing/2014/main" id="{F44CB01A-9FED-4E0D-850E-1B34ED888E86}"/>
              </a:ext>
            </a:extLst>
          </p:cNvPr>
          <p:cNvSpPr/>
          <p:nvPr/>
        </p:nvSpPr>
        <p:spPr>
          <a:xfrm>
            <a:off x="8012083" y="5295208"/>
            <a:ext cx="3341715"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Blur out sensitive Information</a:t>
            </a:r>
            <a:endParaRPr lang="ko-KR" altLang="en-US" dirty="0"/>
          </a:p>
        </p:txBody>
      </p:sp>
      <p:sp>
        <p:nvSpPr>
          <p:cNvPr id="11" name="순서도: 대체 처리 10">
            <a:extLst>
              <a:ext uri="{FF2B5EF4-FFF2-40B4-BE49-F238E27FC236}">
                <a16:creationId xmlns:a16="http://schemas.microsoft.com/office/drawing/2014/main" id="{987CFF1B-DD8E-4960-86A7-2F6158150DBB}"/>
              </a:ext>
            </a:extLst>
          </p:cNvPr>
          <p:cNvSpPr/>
          <p:nvPr/>
        </p:nvSpPr>
        <p:spPr>
          <a:xfrm>
            <a:off x="3050769" y="4242241"/>
            <a:ext cx="2202873"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Sending High Quality Map</a:t>
            </a:r>
            <a:endParaRPr lang="ko-KR" altLang="en-US" dirty="0"/>
          </a:p>
        </p:txBody>
      </p:sp>
      <p:sp>
        <p:nvSpPr>
          <p:cNvPr id="12" name="순서도: 대체 처리 11">
            <a:extLst>
              <a:ext uri="{FF2B5EF4-FFF2-40B4-BE49-F238E27FC236}">
                <a16:creationId xmlns:a16="http://schemas.microsoft.com/office/drawing/2014/main" id="{544CADA9-A2E4-4CE9-973C-5614E8DFA288}"/>
              </a:ext>
            </a:extLst>
          </p:cNvPr>
          <p:cNvSpPr/>
          <p:nvPr/>
        </p:nvSpPr>
        <p:spPr>
          <a:xfrm>
            <a:off x="931026" y="5295208"/>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Get Accurate</a:t>
            </a:r>
            <a:br>
              <a:rPr lang="en-US" altLang="ko-KR" dirty="0"/>
            </a:br>
            <a:r>
              <a:rPr lang="en-US" altLang="ko-KR" dirty="0"/>
              <a:t>GPS info</a:t>
            </a:r>
            <a:endParaRPr lang="ko-KR" altLang="en-US" dirty="0"/>
          </a:p>
        </p:txBody>
      </p:sp>
      <p:sp>
        <p:nvSpPr>
          <p:cNvPr id="13" name="순서도: 대체 처리 12">
            <a:extLst>
              <a:ext uri="{FF2B5EF4-FFF2-40B4-BE49-F238E27FC236}">
                <a16:creationId xmlns:a16="http://schemas.microsoft.com/office/drawing/2014/main" id="{6356602E-9BA4-4268-863F-8DE2F2AE1AF1}"/>
              </a:ext>
            </a:extLst>
          </p:cNvPr>
          <p:cNvSpPr/>
          <p:nvPr/>
        </p:nvSpPr>
        <p:spPr>
          <a:xfrm>
            <a:off x="8012084" y="4245033"/>
            <a:ext cx="3341715"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Mapping Pics With GPS info</a:t>
            </a:r>
            <a:endParaRPr lang="ko-KR" altLang="en-US" dirty="0"/>
          </a:p>
        </p:txBody>
      </p:sp>
      <p:sp>
        <p:nvSpPr>
          <p:cNvPr id="14" name="순서도: 대체 처리 13">
            <a:extLst>
              <a:ext uri="{FF2B5EF4-FFF2-40B4-BE49-F238E27FC236}">
                <a16:creationId xmlns:a16="http://schemas.microsoft.com/office/drawing/2014/main" id="{AF667E91-213A-491D-90EA-F40B9CB07E94}"/>
              </a:ext>
            </a:extLst>
          </p:cNvPr>
          <p:cNvSpPr/>
          <p:nvPr/>
        </p:nvSpPr>
        <p:spPr>
          <a:xfrm>
            <a:off x="8012084" y="3192521"/>
            <a:ext cx="3341716"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3D Panorama Pictures</a:t>
            </a:r>
            <a:endParaRPr lang="ko-KR" altLang="en-US" dirty="0"/>
          </a:p>
        </p:txBody>
      </p:sp>
      <p:sp>
        <p:nvSpPr>
          <p:cNvPr id="16" name="순서도: 대체 처리 15">
            <a:extLst>
              <a:ext uri="{FF2B5EF4-FFF2-40B4-BE49-F238E27FC236}">
                <a16:creationId xmlns:a16="http://schemas.microsoft.com/office/drawing/2014/main" id="{2F94D636-EAD1-4E12-91A7-EED409B6CADB}"/>
              </a:ext>
            </a:extLst>
          </p:cNvPr>
          <p:cNvSpPr/>
          <p:nvPr/>
        </p:nvSpPr>
        <p:spPr>
          <a:xfrm>
            <a:off x="8012084" y="2142801"/>
            <a:ext cx="3341716" cy="598516"/>
          </a:xfrm>
          <a:prstGeom prst="flowChartAlternateProcess">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Extra Works</a:t>
            </a:r>
            <a:endParaRPr lang="ko-KR" altLang="en-US" dirty="0"/>
          </a:p>
        </p:txBody>
      </p:sp>
      <p:sp>
        <p:nvSpPr>
          <p:cNvPr id="17" name="순서도: 대체 처리 16">
            <a:extLst>
              <a:ext uri="{FF2B5EF4-FFF2-40B4-BE49-F238E27FC236}">
                <a16:creationId xmlns:a16="http://schemas.microsoft.com/office/drawing/2014/main" id="{312C8A0D-E2F4-44A1-9E31-A4121885E2FC}"/>
              </a:ext>
            </a:extLst>
          </p:cNvPr>
          <p:cNvSpPr/>
          <p:nvPr/>
        </p:nvSpPr>
        <p:spPr>
          <a:xfrm>
            <a:off x="3050770" y="2142801"/>
            <a:ext cx="4513811" cy="598516"/>
          </a:xfrm>
          <a:prstGeom prst="flowChartAlternateProcess">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Backend</a:t>
            </a:r>
            <a:endParaRPr lang="ko-KR" altLang="en-US" dirty="0"/>
          </a:p>
        </p:txBody>
      </p:sp>
      <p:sp>
        <p:nvSpPr>
          <p:cNvPr id="18" name="순서도: 대체 처리 17">
            <a:extLst>
              <a:ext uri="{FF2B5EF4-FFF2-40B4-BE49-F238E27FC236}">
                <a16:creationId xmlns:a16="http://schemas.microsoft.com/office/drawing/2014/main" id="{3CCB83AB-A3C9-4DB7-9C1A-FA7728F18574}"/>
              </a:ext>
            </a:extLst>
          </p:cNvPr>
          <p:cNvSpPr/>
          <p:nvPr/>
        </p:nvSpPr>
        <p:spPr>
          <a:xfrm>
            <a:off x="931024" y="3194856"/>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UI/UX Design</a:t>
            </a:r>
            <a:endParaRPr lang="ko-KR" altLang="en-US" dirty="0"/>
          </a:p>
        </p:txBody>
      </p:sp>
      <p:sp>
        <p:nvSpPr>
          <p:cNvPr id="19" name="순서도: 대체 처리 18">
            <a:extLst>
              <a:ext uri="{FF2B5EF4-FFF2-40B4-BE49-F238E27FC236}">
                <a16:creationId xmlns:a16="http://schemas.microsoft.com/office/drawing/2014/main" id="{D6B45478-8401-495F-BEBD-2D9238FF3E95}"/>
              </a:ext>
            </a:extLst>
          </p:cNvPr>
          <p:cNvSpPr/>
          <p:nvPr/>
        </p:nvSpPr>
        <p:spPr>
          <a:xfrm>
            <a:off x="931024" y="2142801"/>
            <a:ext cx="1670858" cy="598516"/>
          </a:xfrm>
          <a:prstGeom prst="flowChartAlternateProcess">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Frontend</a:t>
            </a:r>
            <a:endParaRPr lang="ko-KR" altLang="en-US" dirty="0"/>
          </a:p>
        </p:txBody>
      </p:sp>
      <p:sp>
        <p:nvSpPr>
          <p:cNvPr id="21" name="순서도: 대체 처리 20">
            <a:extLst>
              <a:ext uri="{FF2B5EF4-FFF2-40B4-BE49-F238E27FC236}">
                <a16:creationId xmlns:a16="http://schemas.microsoft.com/office/drawing/2014/main" id="{75741028-E14A-477E-8620-CADE21536273}"/>
              </a:ext>
            </a:extLst>
          </p:cNvPr>
          <p:cNvSpPr/>
          <p:nvPr/>
        </p:nvSpPr>
        <p:spPr>
          <a:xfrm>
            <a:off x="5887013" y="3192521"/>
            <a:ext cx="1670858" cy="165102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Shortest Path</a:t>
            </a:r>
            <a:br>
              <a:rPr lang="en-US" altLang="ko-KR" dirty="0"/>
            </a:br>
            <a:r>
              <a:rPr lang="en-US" altLang="ko-KR" dirty="0"/>
              <a:t>Algorithm</a:t>
            </a:r>
            <a:endParaRPr lang="ko-KR" altLang="en-US" dirty="0"/>
          </a:p>
        </p:txBody>
      </p:sp>
    </p:spTree>
    <p:extLst>
      <p:ext uri="{BB962C8B-B14F-4D97-AF65-F5344CB8AC3E}">
        <p14:creationId xmlns:p14="http://schemas.microsoft.com/office/powerpoint/2010/main" val="1133999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21C19F7A-5B61-4C67-88A2-F3BD1D46C1A5}"/>
              </a:ext>
            </a:extLst>
          </p:cNvPr>
          <p:cNvSpPr>
            <a:spLocks noGrp="1"/>
          </p:cNvSpPr>
          <p:nvPr>
            <p:ph type="title"/>
          </p:nvPr>
        </p:nvSpPr>
        <p:spPr>
          <a:xfrm>
            <a:off x="838200" y="365125"/>
            <a:ext cx="10515600" cy="1325563"/>
          </a:xfrm>
        </p:spPr>
        <p:txBody>
          <a:bodyPr/>
          <a:lstStyle/>
          <a:p>
            <a:r>
              <a:rPr lang="en-US" altLang="ko-KR" dirty="0"/>
              <a:t>Methods – details </a:t>
            </a:r>
            <a:endParaRPr lang="ko-KR" altLang="en-US" dirty="0"/>
          </a:p>
        </p:txBody>
      </p:sp>
      <p:sp>
        <p:nvSpPr>
          <p:cNvPr id="5" name="순서도: 대체 처리 4">
            <a:extLst>
              <a:ext uri="{FF2B5EF4-FFF2-40B4-BE49-F238E27FC236}">
                <a16:creationId xmlns:a16="http://schemas.microsoft.com/office/drawing/2014/main" id="{C4B3C9E8-8434-416F-A498-5E809D3F2B0E}"/>
              </a:ext>
            </a:extLst>
          </p:cNvPr>
          <p:cNvSpPr/>
          <p:nvPr/>
        </p:nvSpPr>
        <p:spPr>
          <a:xfrm>
            <a:off x="1163780" y="1920608"/>
            <a:ext cx="9825643"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Direction guide inside buildings</a:t>
            </a:r>
            <a:endParaRPr lang="ko-KR" altLang="en-US" dirty="0"/>
          </a:p>
        </p:txBody>
      </p:sp>
      <p:sp>
        <p:nvSpPr>
          <p:cNvPr id="6" name="TextBox 5">
            <a:extLst>
              <a:ext uri="{FF2B5EF4-FFF2-40B4-BE49-F238E27FC236}">
                <a16:creationId xmlns:a16="http://schemas.microsoft.com/office/drawing/2014/main" id="{0C346821-C007-4D6C-8180-D199453AE745}"/>
              </a:ext>
            </a:extLst>
          </p:cNvPr>
          <p:cNvSpPr txBox="1"/>
          <p:nvPr/>
        </p:nvSpPr>
        <p:spPr>
          <a:xfrm>
            <a:off x="4334888" y="1306343"/>
            <a:ext cx="3483429" cy="369332"/>
          </a:xfrm>
          <a:prstGeom prst="rect">
            <a:avLst/>
          </a:prstGeom>
          <a:noFill/>
        </p:spPr>
        <p:txBody>
          <a:bodyPr wrap="square" rtlCol="0">
            <a:spAutoFit/>
          </a:bodyPr>
          <a:lstStyle/>
          <a:p>
            <a:pPr algn="ctr"/>
            <a:r>
              <a:rPr lang="en-US" altLang="ko-KR" dirty="0"/>
              <a:t>Our Apps Provides</a:t>
            </a:r>
            <a:endParaRPr lang="ko-KR" altLang="en-US" dirty="0"/>
          </a:p>
        </p:txBody>
      </p:sp>
      <p:sp>
        <p:nvSpPr>
          <p:cNvPr id="7" name="순서도: 대체 처리 6">
            <a:extLst>
              <a:ext uri="{FF2B5EF4-FFF2-40B4-BE49-F238E27FC236}">
                <a16:creationId xmlns:a16="http://schemas.microsoft.com/office/drawing/2014/main" id="{820E007A-AB74-497A-A52B-740B856FAC3E}"/>
              </a:ext>
            </a:extLst>
          </p:cNvPr>
          <p:cNvSpPr/>
          <p:nvPr/>
        </p:nvSpPr>
        <p:spPr>
          <a:xfrm>
            <a:off x="1163780" y="3117933"/>
            <a:ext cx="9825643"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Notice duration of time by Transportation </a:t>
            </a:r>
            <a:br>
              <a:rPr lang="en-US" altLang="ko-KR" dirty="0"/>
            </a:br>
            <a:r>
              <a:rPr lang="en-US" altLang="ko-KR" dirty="0"/>
              <a:t>(by walks, bicycle, board)</a:t>
            </a:r>
            <a:endParaRPr lang="ko-KR" altLang="en-US" dirty="0"/>
          </a:p>
        </p:txBody>
      </p:sp>
      <p:sp>
        <p:nvSpPr>
          <p:cNvPr id="9" name="순서도: 대체 처리 8">
            <a:extLst>
              <a:ext uri="{FF2B5EF4-FFF2-40B4-BE49-F238E27FC236}">
                <a16:creationId xmlns:a16="http://schemas.microsoft.com/office/drawing/2014/main" id="{99DB6379-6703-471C-921B-31F790A8A635}"/>
              </a:ext>
            </a:extLst>
          </p:cNvPr>
          <p:cNvSpPr/>
          <p:nvPr/>
        </p:nvSpPr>
        <p:spPr>
          <a:xfrm>
            <a:off x="1183178" y="4315258"/>
            <a:ext cx="9825643"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Road view inside building</a:t>
            </a:r>
            <a:endParaRPr lang="ko-KR" altLang="en-US" dirty="0"/>
          </a:p>
        </p:txBody>
      </p:sp>
      <p:sp>
        <p:nvSpPr>
          <p:cNvPr id="10" name="순서도: 대체 처리 9">
            <a:extLst>
              <a:ext uri="{FF2B5EF4-FFF2-40B4-BE49-F238E27FC236}">
                <a16:creationId xmlns:a16="http://schemas.microsoft.com/office/drawing/2014/main" id="{3F664C3D-4FDC-4F52-A486-A116580C5706}"/>
              </a:ext>
            </a:extLst>
          </p:cNvPr>
          <p:cNvSpPr/>
          <p:nvPr/>
        </p:nvSpPr>
        <p:spPr>
          <a:xfrm>
            <a:off x="1183178" y="5512583"/>
            <a:ext cx="9825643"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Map inside building which shows # of room</a:t>
            </a:r>
            <a:endParaRPr lang="ko-KR" altLang="en-US" dirty="0"/>
          </a:p>
        </p:txBody>
      </p:sp>
    </p:spTree>
    <p:extLst>
      <p:ext uri="{BB962C8B-B14F-4D97-AF65-F5344CB8AC3E}">
        <p14:creationId xmlns:p14="http://schemas.microsoft.com/office/powerpoint/2010/main" val="4161322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21C19F7A-5B61-4C67-88A2-F3BD1D46C1A5}"/>
              </a:ext>
            </a:extLst>
          </p:cNvPr>
          <p:cNvSpPr>
            <a:spLocks noGrp="1"/>
          </p:cNvSpPr>
          <p:nvPr>
            <p:ph type="title"/>
          </p:nvPr>
        </p:nvSpPr>
        <p:spPr>
          <a:xfrm>
            <a:off x="838200" y="365125"/>
            <a:ext cx="10515600" cy="1325563"/>
          </a:xfrm>
        </p:spPr>
        <p:txBody>
          <a:bodyPr/>
          <a:lstStyle/>
          <a:p>
            <a:r>
              <a:rPr lang="en-US" altLang="ko-KR" dirty="0"/>
              <a:t>Methods – details </a:t>
            </a:r>
            <a:endParaRPr lang="ko-KR" altLang="en-US" dirty="0"/>
          </a:p>
        </p:txBody>
      </p:sp>
      <p:sp>
        <p:nvSpPr>
          <p:cNvPr id="8" name="순서도: 대체 처리 7">
            <a:extLst>
              <a:ext uri="{FF2B5EF4-FFF2-40B4-BE49-F238E27FC236}">
                <a16:creationId xmlns:a16="http://schemas.microsoft.com/office/drawing/2014/main" id="{C12BA62D-3D38-4227-BD78-69E74343642E}"/>
              </a:ext>
            </a:extLst>
          </p:cNvPr>
          <p:cNvSpPr/>
          <p:nvPr/>
        </p:nvSpPr>
        <p:spPr>
          <a:xfrm>
            <a:off x="3669278" y="3649472"/>
            <a:ext cx="2120141"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User GPS info</a:t>
            </a:r>
            <a:endParaRPr lang="ko-KR" altLang="en-US" dirty="0"/>
          </a:p>
        </p:txBody>
      </p:sp>
      <p:sp>
        <p:nvSpPr>
          <p:cNvPr id="11" name="TextBox 10">
            <a:extLst>
              <a:ext uri="{FF2B5EF4-FFF2-40B4-BE49-F238E27FC236}">
                <a16:creationId xmlns:a16="http://schemas.microsoft.com/office/drawing/2014/main" id="{7F39AF77-BAAB-42E8-B00E-FE54941F7196}"/>
              </a:ext>
            </a:extLst>
          </p:cNvPr>
          <p:cNvSpPr txBox="1"/>
          <p:nvPr/>
        </p:nvSpPr>
        <p:spPr>
          <a:xfrm>
            <a:off x="4368717" y="1757555"/>
            <a:ext cx="3280230" cy="369332"/>
          </a:xfrm>
          <a:prstGeom prst="rect">
            <a:avLst/>
          </a:prstGeom>
          <a:noFill/>
        </p:spPr>
        <p:txBody>
          <a:bodyPr wrap="square" rtlCol="0">
            <a:spAutoFit/>
          </a:bodyPr>
          <a:lstStyle/>
          <a:p>
            <a:pPr algn="ctr"/>
            <a:r>
              <a:rPr lang="en-US" altLang="ko-KR" dirty="0"/>
              <a:t>In order to provide those, ~</a:t>
            </a:r>
            <a:endParaRPr lang="ko-KR" altLang="en-US" dirty="0"/>
          </a:p>
        </p:txBody>
      </p:sp>
      <p:sp>
        <p:nvSpPr>
          <p:cNvPr id="12" name="순서도: 대체 처리 11">
            <a:extLst>
              <a:ext uri="{FF2B5EF4-FFF2-40B4-BE49-F238E27FC236}">
                <a16:creationId xmlns:a16="http://schemas.microsoft.com/office/drawing/2014/main" id="{82FA8524-D70A-4ACE-954F-B16797A457CE}"/>
              </a:ext>
            </a:extLst>
          </p:cNvPr>
          <p:cNvSpPr/>
          <p:nvPr/>
        </p:nvSpPr>
        <p:spPr>
          <a:xfrm>
            <a:off x="2582402" y="2627361"/>
            <a:ext cx="2120141"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Define algorithm</a:t>
            </a:r>
            <a:endParaRPr lang="ko-KR" altLang="en-US" dirty="0"/>
          </a:p>
        </p:txBody>
      </p:sp>
      <p:sp>
        <p:nvSpPr>
          <p:cNvPr id="13" name="순서도: 대체 처리 12">
            <a:extLst>
              <a:ext uri="{FF2B5EF4-FFF2-40B4-BE49-F238E27FC236}">
                <a16:creationId xmlns:a16="http://schemas.microsoft.com/office/drawing/2014/main" id="{46E03AF1-7548-48B0-B994-DF6DCB40493C}"/>
              </a:ext>
            </a:extLst>
          </p:cNvPr>
          <p:cNvSpPr/>
          <p:nvPr/>
        </p:nvSpPr>
        <p:spPr>
          <a:xfrm>
            <a:off x="142521" y="5710481"/>
            <a:ext cx="2120141"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Fast map </a:t>
            </a:r>
            <a:r>
              <a:rPr lang="en-US" altLang="ko-KR" dirty="0" err="1"/>
              <a:t>loaing</a:t>
            </a:r>
            <a:endParaRPr lang="ko-KR" altLang="en-US" dirty="0"/>
          </a:p>
        </p:txBody>
      </p:sp>
      <p:sp>
        <p:nvSpPr>
          <p:cNvPr id="14" name="순서도: 대체 처리 13">
            <a:extLst>
              <a:ext uri="{FF2B5EF4-FFF2-40B4-BE49-F238E27FC236}">
                <a16:creationId xmlns:a16="http://schemas.microsoft.com/office/drawing/2014/main" id="{E448F4D1-EFB9-4652-A595-BF305F0F5B50}"/>
              </a:ext>
            </a:extLst>
          </p:cNvPr>
          <p:cNvSpPr/>
          <p:nvPr/>
        </p:nvSpPr>
        <p:spPr>
          <a:xfrm>
            <a:off x="142521" y="4683023"/>
            <a:ext cx="2120141"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Road View data</a:t>
            </a:r>
            <a:endParaRPr lang="ko-KR" altLang="en-US" dirty="0"/>
          </a:p>
        </p:txBody>
      </p:sp>
      <p:sp>
        <p:nvSpPr>
          <p:cNvPr id="15" name="순서도: 대체 처리 14">
            <a:extLst>
              <a:ext uri="{FF2B5EF4-FFF2-40B4-BE49-F238E27FC236}">
                <a16:creationId xmlns:a16="http://schemas.microsoft.com/office/drawing/2014/main" id="{4A2B8B9D-7DDF-41CA-B69E-2B4A613A0C04}"/>
              </a:ext>
            </a:extLst>
          </p:cNvPr>
          <p:cNvSpPr/>
          <p:nvPr/>
        </p:nvSpPr>
        <p:spPr>
          <a:xfrm>
            <a:off x="144613" y="3655565"/>
            <a:ext cx="2120141"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Get accurate GPS information</a:t>
            </a:r>
            <a:endParaRPr lang="ko-KR" altLang="en-US" dirty="0"/>
          </a:p>
        </p:txBody>
      </p:sp>
      <p:sp>
        <p:nvSpPr>
          <p:cNvPr id="16" name="순서도: 대체 처리 15">
            <a:extLst>
              <a:ext uri="{FF2B5EF4-FFF2-40B4-BE49-F238E27FC236}">
                <a16:creationId xmlns:a16="http://schemas.microsoft.com/office/drawing/2014/main" id="{9C9484AA-B3B6-45BE-9CA7-B0BF9A573D2C}"/>
              </a:ext>
            </a:extLst>
          </p:cNvPr>
          <p:cNvSpPr/>
          <p:nvPr/>
        </p:nvSpPr>
        <p:spPr>
          <a:xfrm>
            <a:off x="144613" y="2627361"/>
            <a:ext cx="2120141"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Shortest Path algorithm</a:t>
            </a:r>
            <a:endParaRPr lang="ko-KR" altLang="en-US" dirty="0"/>
          </a:p>
        </p:txBody>
      </p:sp>
      <p:sp>
        <p:nvSpPr>
          <p:cNvPr id="17" name="순서도: 대체 처리 16">
            <a:extLst>
              <a:ext uri="{FF2B5EF4-FFF2-40B4-BE49-F238E27FC236}">
                <a16:creationId xmlns:a16="http://schemas.microsoft.com/office/drawing/2014/main" id="{1003984F-B633-434E-88E2-BC8DACA71C5A}"/>
              </a:ext>
            </a:extLst>
          </p:cNvPr>
          <p:cNvSpPr/>
          <p:nvPr/>
        </p:nvSpPr>
        <p:spPr>
          <a:xfrm>
            <a:off x="3297051" y="5716624"/>
            <a:ext cx="2324334"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Compress high quality picture data</a:t>
            </a:r>
            <a:endParaRPr lang="ko-KR" altLang="en-US" dirty="0"/>
          </a:p>
        </p:txBody>
      </p:sp>
      <p:sp>
        <p:nvSpPr>
          <p:cNvPr id="18" name="순서도: 대체 처리 17">
            <a:extLst>
              <a:ext uri="{FF2B5EF4-FFF2-40B4-BE49-F238E27FC236}">
                <a16:creationId xmlns:a16="http://schemas.microsoft.com/office/drawing/2014/main" id="{67026400-504C-4EF7-A7B6-E9FFEF1FDFF7}"/>
              </a:ext>
            </a:extLst>
          </p:cNvPr>
          <p:cNvSpPr/>
          <p:nvPr/>
        </p:nvSpPr>
        <p:spPr>
          <a:xfrm>
            <a:off x="2548987" y="4683023"/>
            <a:ext cx="2782357"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Get 3D panorama pic inside buildings</a:t>
            </a:r>
            <a:endParaRPr lang="ko-KR" altLang="en-US" dirty="0"/>
          </a:p>
        </p:txBody>
      </p:sp>
      <p:sp>
        <p:nvSpPr>
          <p:cNvPr id="19" name="순서도: 대체 처리 18">
            <a:extLst>
              <a:ext uri="{FF2B5EF4-FFF2-40B4-BE49-F238E27FC236}">
                <a16:creationId xmlns:a16="http://schemas.microsoft.com/office/drawing/2014/main" id="{F52C71BD-B49F-4E59-87DA-54411C7CBCCB}"/>
              </a:ext>
            </a:extLst>
          </p:cNvPr>
          <p:cNvSpPr/>
          <p:nvPr/>
        </p:nvSpPr>
        <p:spPr>
          <a:xfrm>
            <a:off x="6228245" y="3655565"/>
            <a:ext cx="2120141"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Wifi</a:t>
            </a:r>
            <a:r>
              <a:rPr lang="en-US" altLang="ko-KR" dirty="0"/>
              <a:t> info </a:t>
            </a:r>
            <a:br>
              <a:rPr lang="en-US" altLang="ko-KR" dirty="0"/>
            </a:br>
            <a:r>
              <a:rPr lang="en-US" altLang="ko-KR" dirty="0"/>
              <a:t>near by user</a:t>
            </a:r>
            <a:endParaRPr lang="ko-KR" altLang="en-US" dirty="0"/>
          </a:p>
        </p:txBody>
      </p:sp>
      <p:sp>
        <p:nvSpPr>
          <p:cNvPr id="20" name="순서도: 대체 처리 19">
            <a:extLst>
              <a:ext uri="{FF2B5EF4-FFF2-40B4-BE49-F238E27FC236}">
                <a16:creationId xmlns:a16="http://schemas.microsoft.com/office/drawing/2014/main" id="{EF6F90ED-5DBB-49D8-9D0F-408A07DDF25D}"/>
              </a:ext>
            </a:extLst>
          </p:cNvPr>
          <p:cNvSpPr/>
          <p:nvPr/>
        </p:nvSpPr>
        <p:spPr>
          <a:xfrm>
            <a:off x="5014991" y="2627361"/>
            <a:ext cx="3964510"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Consider differences between entrances &amp; stairs/elevator</a:t>
            </a:r>
            <a:endParaRPr lang="ko-KR" altLang="en-US" dirty="0"/>
          </a:p>
        </p:txBody>
      </p:sp>
      <p:sp>
        <p:nvSpPr>
          <p:cNvPr id="21" name="순서도: 대체 처리 20">
            <a:extLst>
              <a:ext uri="{FF2B5EF4-FFF2-40B4-BE49-F238E27FC236}">
                <a16:creationId xmlns:a16="http://schemas.microsoft.com/office/drawing/2014/main" id="{EC9B4069-2AE6-490B-973E-58BE24BC427F}"/>
              </a:ext>
            </a:extLst>
          </p:cNvPr>
          <p:cNvSpPr/>
          <p:nvPr/>
        </p:nvSpPr>
        <p:spPr>
          <a:xfrm>
            <a:off x="6778285" y="5716624"/>
            <a:ext cx="2120141"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Send &amp; Receive</a:t>
            </a:r>
            <a:endParaRPr lang="ko-KR" altLang="en-US" dirty="0"/>
          </a:p>
        </p:txBody>
      </p:sp>
      <p:sp>
        <p:nvSpPr>
          <p:cNvPr id="22" name="순서도: 대체 처리 21">
            <a:extLst>
              <a:ext uri="{FF2B5EF4-FFF2-40B4-BE49-F238E27FC236}">
                <a16:creationId xmlns:a16="http://schemas.microsoft.com/office/drawing/2014/main" id="{9EFB601C-B83B-403C-B146-7AC45E800CCD}"/>
              </a:ext>
            </a:extLst>
          </p:cNvPr>
          <p:cNvSpPr/>
          <p:nvPr/>
        </p:nvSpPr>
        <p:spPr>
          <a:xfrm>
            <a:off x="5596446" y="4682853"/>
            <a:ext cx="2120141"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Mapping pics with GPS info</a:t>
            </a:r>
            <a:endParaRPr lang="ko-KR" altLang="en-US" dirty="0"/>
          </a:p>
        </p:txBody>
      </p:sp>
      <p:sp>
        <p:nvSpPr>
          <p:cNvPr id="23" name="순서도: 대체 처리 22">
            <a:extLst>
              <a:ext uri="{FF2B5EF4-FFF2-40B4-BE49-F238E27FC236}">
                <a16:creationId xmlns:a16="http://schemas.microsoft.com/office/drawing/2014/main" id="{82A476D2-65F1-4C27-89FC-937CAE5FEDD4}"/>
              </a:ext>
            </a:extLst>
          </p:cNvPr>
          <p:cNvSpPr/>
          <p:nvPr/>
        </p:nvSpPr>
        <p:spPr>
          <a:xfrm>
            <a:off x="9291949" y="2627361"/>
            <a:ext cx="275543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Compare with user good at  real world shortcut </a:t>
            </a:r>
            <a:endParaRPr lang="ko-KR" altLang="en-US" dirty="0"/>
          </a:p>
        </p:txBody>
      </p:sp>
      <p:cxnSp>
        <p:nvCxnSpPr>
          <p:cNvPr id="25" name="직선 화살표 연결선 24">
            <a:extLst>
              <a:ext uri="{FF2B5EF4-FFF2-40B4-BE49-F238E27FC236}">
                <a16:creationId xmlns:a16="http://schemas.microsoft.com/office/drawing/2014/main" id="{A8EAA73A-E511-4579-B215-83B1B8BFB0D7}"/>
              </a:ext>
            </a:extLst>
          </p:cNvPr>
          <p:cNvCxnSpPr>
            <a:stCxn id="16" idx="3"/>
            <a:endCxn id="12" idx="1"/>
          </p:cNvCxnSpPr>
          <p:nvPr/>
        </p:nvCxnSpPr>
        <p:spPr>
          <a:xfrm>
            <a:off x="2264754" y="2926619"/>
            <a:ext cx="3176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664C9845-7DD7-4619-8150-79A37F84D1E6}"/>
              </a:ext>
            </a:extLst>
          </p:cNvPr>
          <p:cNvCxnSpPr>
            <a:cxnSpLocks/>
            <a:stCxn id="12" idx="3"/>
            <a:endCxn id="20" idx="1"/>
          </p:cNvCxnSpPr>
          <p:nvPr/>
        </p:nvCxnSpPr>
        <p:spPr>
          <a:xfrm>
            <a:off x="4702543" y="2926619"/>
            <a:ext cx="3124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직선 화살표 연결선 29">
            <a:extLst>
              <a:ext uri="{FF2B5EF4-FFF2-40B4-BE49-F238E27FC236}">
                <a16:creationId xmlns:a16="http://schemas.microsoft.com/office/drawing/2014/main" id="{DD14D425-C36E-42D1-A0D9-1DE0F6262C6E}"/>
              </a:ext>
            </a:extLst>
          </p:cNvPr>
          <p:cNvCxnSpPr>
            <a:cxnSpLocks/>
            <a:stCxn id="20" idx="3"/>
            <a:endCxn id="23" idx="1"/>
          </p:cNvCxnSpPr>
          <p:nvPr/>
        </p:nvCxnSpPr>
        <p:spPr>
          <a:xfrm>
            <a:off x="8979501" y="2926619"/>
            <a:ext cx="3124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더하기 기호 30">
            <a:extLst>
              <a:ext uri="{FF2B5EF4-FFF2-40B4-BE49-F238E27FC236}">
                <a16:creationId xmlns:a16="http://schemas.microsoft.com/office/drawing/2014/main" id="{111A4BA3-4D57-48F7-BA43-114C6B8A7269}"/>
              </a:ext>
            </a:extLst>
          </p:cNvPr>
          <p:cNvSpPr/>
          <p:nvPr/>
        </p:nvSpPr>
        <p:spPr>
          <a:xfrm>
            <a:off x="5789420" y="3770639"/>
            <a:ext cx="438825" cy="37913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4" name="직선 화살표 연결선 33">
            <a:extLst>
              <a:ext uri="{FF2B5EF4-FFF2-40B4-BE49-F238E27FC236}">
                <a16:creationId xmlns:a16="http://schemas.microsoft.com/office/drawing/2014/main" id="{EB53CE4B-5E4D-4AE0-9F0E-8C00C0F5D8CB}"/>
              </a:ext>
            </a:extLst>
          </p:cNvPr>
          <p:cNvCxnSpPr>
            <a:cxnSpLocks/>
            <a:stCxn id="15" idx="3"/>
            <a:endCxn id="8" idx="1"/>
          </p:cNvCxnSpPr>
          <p:nvPr/>
        </p:nvCxnSpPr>
        <p:spPr>
          <a:xfrm flipV="1">
            <a:off x="2264754" y="3948730"/>
            <a:ext cx="1404524" cy="6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직선 화살표 연결선 36">
            <a:extLst>
              <a:ext uri="{FF2B5EF4-FFF2-40B4-BE49-F238E27FC236}">
                <a16:creationId xmlns:a16="http://schemas.microsoft.com/office/drawing/2014/main" id="{85D38128-CA58-4659-BD5F-3FCBDB80AD4D}"/>
              </a:ext>
            </a:extLst>
          </p:cNvPr>
          <p:cNvCxnSpPr>
            <a:cxnSpLocks/>
            <a:stCxn id="19" idx="3"/>
            <a:endCxn id="38" idx="1"/>
          </p:cNvCxnSpPr>
          <p:nvPr/>
        </p:nvCxnSpPr>
        <p:spPr>
          <a:xfrm>
            <a:off x="8348386" y="3954823"/>
            <a:ext cx="1578860" cy="5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순서도: 대체 처리 37">
            <a:extLst>
              <a:ext uri="{FF2B5EF4-FFF2-40B4-BE49-F238E27FC236}">
                <a16:creationId xmlns:a16="http://schemas.microsoft.com/office/drawing/2014/main" id="{4DAEA3E2-315C-4B26-AE86-1F4847D568F2}"/>
              </a:ext>
            </a:extLst>
          </p:cNvPr>
          <p:cNvSpPr/>
          <p:nvPr/>
        </p:nvSpPr>
        <p:spPr>
          <a:xfrm>
            <a:off x="9927246" y="3660947"/>
            <a:ext cx="2120141"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Accurate info </a:t>
            </a:r>
            <a:br>
              <a:rPr lang="en-US" altLang="ko-KR" dirty="0"/>
            </a:br>
            <a:r>
              <a:rPr lang="en-US" altLang="ko-KR" dirty="0"/>
              <a:t>even in building</a:t>
            </a:r>
            <a:endParaRPr lang="ko-KR" altLang="en-US" dirty="0"/>
          </a:p>
        </p:txBody>
      </p:sp>
      <p:cxnSp>
        <p:nvCxnSpPr>
          <p:cNvPr id="40" name="직선 화살표 연결선 39">
            <a:extLst>
              <a:ext uri="{FF2B5EF4-FFF2-40B4-BE49-F238E27FC236}">
                <a16:creationId xmlns:a16="http://schemas.microsoft.com/office/drawing/2014/main" id="{E56C7ADF-75FE-4FAB-A3FD-79B27268AB26}"/>
              </a:ext>
            </a:extLst>
          </p:cNvPr>
          <p:cNvCxnSpPr>
            <a:cxnSpLocks/>
            <a:stCxn id="14" idx="3"/>
            <a:endCxn id="18" idx="1"/>
          </p:cNvCxnSpPr>
          <p:nvPr/>
        </p:nvCxnSpPr>
        <p:spPr>
          <a:xfrm>
            <a:off x="2262662" y="4982281"/>
            <a:ext cx="2863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직선 화살표 연결선 44">
            <a:extLst>
              <a:ext uri="{FF2B5EF4-FFF2-40B4-BE49-F238E27FC236}">
                <a16:creationId xmlns:a16="http://schemas.microsoft.com/office/drawing/2014/main" id="{A30C55D0-A5F4-41F3-BC2F-5D7BC0C38671}"/>
              </a:ext>
            </a:extLst>
          </p:cNvPr>
          <p:cNvCxnSpPr>
            <a:stCxn id="18" idx="3"/>
            <a:endCxn id="22" idx="1"/>
          </p:cNvCxnSpPr>
          <p:nvPr/>
        </p:nvCxnSpPr>
        <p:spPr>
          <a:xfrm flipV="1">
            <a:off x="5331344" y="4982111"/>
            <a:ext cx="265102" cy="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순서도: 대체 처리 48">
            <a:extLst>
              <a:ext uri="{FF2B5EF4-FFF2-40B4-BE49-F238E27FC236}">
                <a16:creationId xmlns:a16="http://schemas.microsoft.com/office/drawing/2014/main" id="{16B62824-AFFD-4540-8348-9DD4D7D8B8F6}"/>
              </a:ext>
            </a:extLst>
          </p:cNvPr>
          <p:cNvSpPr/>
          <p:nvPr/>
        </p:nvSpPr>
        <p:spPr>
          <a:xfrm>
            <a:off x="9927246" y="4683194"/>
            <a:ext cx="2120141"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Converting to flash viewer</a:t>
            </a:r>
            <a:endParaRPr lang="ko-KR" altLang="en-US" dirty="0"/>
          </a:p>
        </p:txBody>
      </p:sp>
      <p:sp>
        <p:nvSpPr>
          <p:cNvPr id="50" name="순서도: 대체 처리 49">
            <a:extLst>
              <a:ext uri="{FF2B5EF4-FFF2-40B4-BE49-F238E27FC236}">
                <a16:creationId xmlns:a16="http://schemas.microsoft.com/office/drawing/2014/main" id="{DC61513F-A09E-4CAC-96C8-D79FAF61F3D3}"/>
              </a:ext>
            </a:extLst>
          </p:cNvPr>
          <p:cNvSpPr/>
          <p:nvPr/>
        </p:nvSpPr>
        <p:spPr>
          <a:xfrm>
            <a:off x="8010004" y="4683194"/>
            <a:ext cx="1640939"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Blur out </a:t>
            </a:r>
            <a:br>
              <a:rPr lang="en-US" altLang="ko-KR" dirty="0"/>
            </a:br>
            <a:r>
              <a:rPr lang="en-US" altLang="ko-KR" dirty="0"/>
              <a:t>sensitive info</a:t>
            </a:r>
            <a:endParaRPr lang="ko-KR" altLang="en-US" dirty="0"/>
          </a:p>
        </p:txBody>
      </p:sp>
      <p:sp>
        <p:nvSpPr>
          <p:cNvPr id="54" name="순서도: 대체 처리 53">
            <a:extLst>
              <a:ext uri="{FF2B5EF4-FFF2-40B4-BE49-F238E27FC236}">
                <a16:creationId xmlns:a16="http://schemas.microsoft.com/office/drawing/2014/main" id="{C96D062A-1EA0-4FB8-9A36-D3B336311F4E}"/>
              </a:ext>
            </a:extLst>
          </p:cNvPr>
          <p:cNvSpPr/>
          <p:nvPr/>
        </p:nvSpPr>
        <p:spPr>
          <a:xfrm>
            <a:off x="9927246" y="5716624"/>
            <a:ext cx="2120141"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Rendering in App</a:t>
            </a:r>
            <a:endParaRPr lang="ko-KR" altLang="en-US" dirty="0"/>
          </a:p>
        </p:txBody>
      </p:sp>
      <p:cxnSp>
        <p:nvCxnSpPr>
          <p:cNvPr id="57" name="직선 화살표 연결선 56">
            <a:extLst>
              <a:ext uri="{FF2B5EF4-FFF2-40B4-BE49-F238E27FC236}">
                <a16:creationId xmlns:a16="http://schemas.microsoft.com/office/drawing/2014/main" id="{AEB89D73-74FB-415F-A47D-A5E93AF7D237}"/>
              </a:ext>
            </a:extLst>
          </p:cNvPr>
          <p:cNvCxnSpPr>
            <a:cxnSpLocks/>
            <a:stCxn id="22" idx="3"/>
            <a:endCxn id="50" idx="1"/>
          </p:cNvCxnSpPr>
          <p:nvPr/>
        </p:nvCxnSpPr>
        <p:spPr>
          <a:xfrm>
            <a:off x="7716587" y="4982111"/>
            <a:ext cx="293417" cy="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190EA444-9AE8-4D2A-BCC0-4E34E5CDC3FB}"/>
              </a:ext>
            </a:extLst>
          </p:cNvPr>
          <p:cNvCxnSpPr>
            <a:cxnSpLocks/>
            <a:stCxn id="50" idx="3"/>
            <a:endCxn id="49" idx="1"/>
          </p:cNvCxnSpPr>
          <p:nvPr/>
        </p:nvCxnSpPr>
        <p:spPr>
          <a:xfrm>
            <a:off x="9650943" y="4982452"/>
            <a:ext cx="2763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a:extLst>
              <a:ext uri="{FF2B5EF4-FFF2-40B4-BE49-F238E27FC236}">
                <a16:creationId xmlns:a16="http://schemas.microsoft.com/office/drawing/2014/main" id="{A65A79F8-0CB6-4022-9493-D82D0924255B}"/>
              </a:ext>
            </a:extLst>
          </p:cNvPr>
          <p:cNvCxnSpPr>
            <a:cxnSpLocks/>
            <a:stCxn id="13" idx="3"/>
            <a:endCxn id="17" idx="1"/>
          </p:cNvCxnSpPr>
          <p:nvPr/>
        </p:nvCxnSpPr>
        <p:spPr>
          <a:xfrm>
            <a:off x="2262662" y="6009739"/>
            <a:ext cx="1034389" cy="6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DA38A6A3-2EA5-4319-9EE6-C2C485C2D73E}"/>
              </a:ext>
            </a:extLst>
          </p:cNvPr>
          <p:cNvCxnSpPr>
            <a:cxnSpLocks/>
            <a:stCxn id="17" idx="3"/>
            <a:endCxn id="21" idx="1"/>
          </p:cNvCxnSpPr>
          <p:nvPr/>
        </p:nvCxnSpPr>
        <p:spPr>
          <a:xfrm>
            <a:off x="5621385" y="6015882"/>
            <a:ext cx="1156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B964C511-2740-4496-8E3B-04F38B955736}"/>
              </a:ext>
            </a:extLst>
          </p:cNvPr>
          <p:cNvCxnSpPr>
            <a:cxnSpLocks/>
            <a:stCxn id="21" idx="3"/>
            <a:endCxn id="54" idx="1"/>
          </p:cNvCxnSpPr>
          <p:nvPr/>
        </p:nvCxnSpPr>
        <p:spPr>
          <a:xfrm>
            <a:off x="8898426" y="6015882"/>
            <a:ext cx="10288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3547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21C19F7A-5B61-4C67-88A2-F3BD1D46C1A5}"/>
              </a:ext>
            </a:extLst>
          </p:cNvPr>
          <p:cNvSpPr>
            <a:spLocks noGrp="1"/>
          </p:cNvSpPr>
          <p:nvPr>
            <p:ph type="title"/>
          </p:nvPr>
        </p:nvSpPr>
        <p:spPr>
          <a:xfrm>
            <a:off x="838200" y="365125"/>
            <a:ext cx="10515600" cy="1325563"/>
          </a:xfrm>
        </p:spPr>
        <p:txBody>
          <a:bodyPr/>
          <a:lstStyle/>
          <a:p>
            <a:r>
              <a:rPr lang="en-US" altLang="ko-KR" dirty="0"/>
              <a:t>Methods </a:t>
            </a:r>
            <a:r>
              <a:rPr lang="ko-KR" altLang="en-US" dirty="0"/>
              <a:t>쓰일 기술 스택들 </a:t>
            </a:r>
            <a:r>
              <a:rPr lang="ko-KR" altLang="en-US" dirty="0" err="1"/>
              <a:t>프론트엔드</a:t>
            </a:r>
            <a:endParaRPr lang="ko-KR" altLang="en-US" dirty="0"/>
          </a:p>
        </p:txBody>
      </p:sp>
      <p:pic>
        <p:nvPicPr>
          <p:cNvPr id="4" name="Picture 12" descr="WHAT IS FLUTTER? / SETTING UP FLUTTER : 네이버 블로그">
            <a:extLst>
              <a:ext uri="{FF2B5EF4-FFF2-40B4-BE49-F238E27FC236}">
                <a16:creationId xmlns:a16="http://schemas.microsoft.com/office/drawing/2014/main" id="{9FCBA0E2-5FF3-4B8F-B297-82A5790C42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0" y="3327537"/>
            <a:ext cx="3233507" cy="15346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EF38A2E-9CA4-4165-A479-0726C2599BA5}"/>
              </a:ext>
            </a:extLst>
          </p:cNvPr>
          <p:cNvSpPr txBox="1"/>
          <p:nvPr/>
        </p:nvSpPr>
        <p:spPr>
          <a:xfrm>
            <a:off x="8943975" y="5093095"/>
            <a:ext cx="2657475" cy="646331"/>
          </a:xfrm>
          <a:prstGeom prst="rect">
            <a:avLst/>
          </a:prstGeom>
          <a:noFill/>
        </p:spPr>
        <p:txBody>
          <a:bodyPr wrap="square" rtlCol="0">
            <a:spAutoFit/>
          </a:bodyPr>
          <a:lstStyle/>
          <a:p>
            <a:r>
              <a:rPr lang="en-US" altLang="ko-KR" dirty="0"/>
              <a:t>To Deal with Cross-platform environment</a:t>
            </a:r>
            <a:endParaRPr lang="ko-KR" altLang="en-US" dirty="0"/>
          </a:p>
        </p:txBody>
      </p:sp>
    </p:spTree>
    <p:extLst>
      <p:ext uri="{BB962C8B-B14F-4D97-AF65-F5344CB8AC3E}">
        <p14:creationId xmlns:p14="http://schemas.microsoft.com/office/powerpoint/2010/main" val="4083894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21C19F7A-5B61-4C67-88A2-F3BD1D46C1A5}"/>
              </a:ext>
            </a:extLst>
          </p:cNvPr>
          <p:cNvSpPr>
            <a:spLocks noGrp="1"/>
          </p:cNvSpPr>
          <p:nvPr>
            <p:ph type="title"/>
          </p:nvPr>
        </p:nvSpPr>
        <p:spPr>
          <a:xfrm>
            <a:off x="838200" y="365125"/>
            <a:ext cx="10515600" cy="1325563"/>
          </a:xfrm>
        </p:spPr>
        <p:txBody>
          <a:bodyPr>
            <a:normAutofit fontScale="90000"/>
          </a:bodyPr>
          <a:lstStyle/>
          <a:p>
            <a:r>
              <a:rPr lang="en-US" altLang="ko-KR" dirty="0"/>
              <a:t>Methods </a:t>
            </a:r>
            <a:r>
              <a:rPr lang="ko-KR" altLang="en-US" dirty="0"/>
              <a:t>쓰일 기술 스택들 </a:t>
            </a:r>
            <a:r>
              <a:rPr lang="ko-KR" altLang="en-US" dirty="0" err="1"/>
              <a:t>백엔드</a:t>
            </a:r>
            <a:r>
              <a:rPr lang="ko-KR" altLang="en-US" dirty="0"/>
              <a:t> 기술들</a:t>
            </a:r>
            <a:r>
              <a:rPr lang="en-US" altLang="ko-KR" dirty="0"/>
              <a:t>(</a:t>
            </a:r>
            <a:r>
              <a:rPr lang="ko-KR" altLang="en-US" dirty="0"/>
              <a:t>초기</a:t>
            </a:r>
            <a:r>
              <a:rPr lang="en-US" altLang="ko-KR" dirty="0"/>
              <a:t>)</a:t>
            </a:r>
            <a:endParaRPr lang="ko-KR" altLang="en-US" dirty="0"/>
          </a:p>
        </p:txBody>
      </p:sp>
      <p:pic>
        <p:nvPicPr>
          <p:cNvPr id="1026" name="Picture 2" descr="Firebase - Realtime Database | H-web Blog">
            <a:extLst>
              <a:ext uri="{FF2B5EF4-FFF2-40B4-BE49-F238E27FC236}">
                <a16:creationId xmlns:a16="http://schemas.microsoft.com/office/drawing/2014/main" id="{997449CB-A257-47B5-B229-B57F4A7952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3787" y="3005036"/>
            <a:ext cx="3533775" cy="18110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Molecular Neuroimaging Github account – Molecular Neuroimaging">
            <a:extLst>
              <a:ext uri="{FF2B5EF4-FFF2-40B4-BE49-F238E27FC236}">
                <a16:creationId xmlns:a16="http://schemas.microsoft.com/office/drawing/2014/main" id="{86359575-11F7-43F2-84DE-3AB0CA56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0175" y="3234833"/>
            <a:ext cx="1467632" cy="132556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Jenkins] Jenkins &amp; Tomcat &amp; Github 자동배포 (2)">
            <a:extLst>
              <a:ext uri="{FF2B5EF4-FFF2-40B4-BE49-F238E27FC236}">
                <a16:creationId xmlns:a16="http://schemas.microsoft.com/office/drawing/2014/main" id="{334FC3EB-0137-4419-9A79-93643F4BE4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71728" y="2794838"/>
            <a:ext cx="2205555" cy="220555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E187FFA-06F2-4349-A850-76FA1843A6F3}"/>
              </a:ext>
            </a:extLst>
          </p:cNvPr>
          <p:cNvSpPr txBox="1"/>
          <p:nvPr/>
        </p:nvSpPr>
        <p:spPr>
          <a:xfrm>
            <a:off x="940985" y="5000393"/>
            <a:ext cx="2386012" cy="1200329"/>
          </a:xfrm>
          <a:prstGeom prst="rect">
            <a:avLst/>
          </a:prstGeom>
          <a:noFill/>
        </p:spPr>
        <p:txBody>
          <a:bodyPr wrap="square" rtlCol="0">
            <a:spAutoFit/>
          </a:bodyPr>
          <a:lstStyle/>
          <a:p>
            <a:r>
              <a:rPr lang="en-US" altLang="ko-KR" dirty="0"/>
              <a:t>As Seamless Collaboration and Version Control System</a:t>
            </a:r>
            <a:endParaRPr lang="ko-KR" altLang="en-US" dirty="0"/>
          </a:p>
        </p:txBody>
      </p:sp>
      <p:sp>
        <p:nvSpPr>
          <p:cNvPr id="4" name="TextBox 3">
            <a:extLst>
              <a:ext uri="{FF2B5EF4-FFF2-40B4-BE49-F238E27FC236}">
                <a16:creationId xmlns:a16="http://schemas.microsoft.com/office/drawing/2014/main" id="{D2772927-4CB8-4FF5-9624-A48A529B5A44}"/>
              </a:ext>
            </a:extLst>
          </p:cNvPr>
          <p:cNvSpPr txBox="1"/>
          <p:nvPr/>
        </p:nvSpPr>
        <p:spPr>
          <a:xfrm>
            <a:off x="4023508" y="4957298"/>
            <a:ext cx="2771775" cy="923330"/>
          </a:xfrm>
          <a:prstGeom prst="rect">
            <a:avLst/>
          </a:prstGeom>
          <a:noFill/>
        </p:spPr>
        <p:txBody>
          <a:bodyPr wrap="square" rtlCol="0">
            <a:spAutoFit/>
          </a:bodyPr>
          <a:lstStyle/>
          <a:p>
            <a:r>
              <a:rPr lang="en-US" altLang="ko-KR" dirty="0"/>
              <a:t>As Backend (Server, DB) for speedy set-up at early stage</a:t>
            </a:r>
            <a:endParaRPr lang="ko-KR" altLang="en-US" dirty="0"/>
          </a:p>
        </p:txBody>
      </p:sp>
      <p:sp>
        <p:nvSpPr>
          <p:cNvPr id="5" name="TextBox 4">
            <a:extLst>
              <a:ext uri="{FF2B5EF4-FFF2-40B4-BE49-F238E27FC236}">
                <a16:creationId xmlns:a16="http://schemas.microsoft.com/office/drawing/2014/main" id="{EDE4D4E2-C0E5-4112-B172-A918F3834378}"/>
              </a:ext>
            </a:extLst>
          </p:cNvPr>
          <p:cNvSpPr txBox="1"/>
          <p:nvPr/>
        </p:nvSpPr>
        <p:spPr>
          <a:xfrm>
            <a:off x="8553565" y="5093095"/>
            <a:ext cx="2019070" cy="369332"/>
          </a:xfrm>
          <a:prstGeom prst="rect">
            <a:avLst/>
          </a:prstGeom>
          <a:noFill/>
        </p:spPr>
        <p:txBody>
          <a:bodyPr wrap="square" rtlCol="0">
            <a:spAutoFit/>
          </a:bodyPr>
          <a:lstStyle/>
          <a:p>
            <a:r>
              <a:rPr lang="en-US" altLang="ko-KR" dirty="0"/>
              <a:t>As CI/CD Tool</a:t>
            </a:r>
            <a:endParaRPr lang="ko-KR" altLang="en-US" dirty="0"/>
          </a:p>
        </p:txBody>
      </p:sp>
    </p:spTree>
    <p:extLst>
      <p:ext uri="{BB962C8B-B14F-4D97-AF65-F5344CB8AC3E}">
        <p14:creationId xmlns:p14="http://schemas.microsoft.com/office/powerpoint/2010/main" val="510731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21C19F7A-5B61-4C67-88A2-F3BD1D46C1A5}"/>
              </a:ext>
            </a:extLst>
          </p:cNvPr>
          <p:cNvSpPr>
            <a:spLocks noGrp="1"/>
          </p:cNvSpPr>
          <p:nvPr>
            <p:ph type="title"/>
          </p:nvPr>
        </p:nvSpPr>
        <p:spPr>
          <a:xfrm>
            <a:off x="838200" y="365125"/>
            <a:ext cx="10515600" cy="1325563"/>
          </a:xfrm>
        </p:spPr>
        <p:txBody>
          <a:bodyPr>
            <a:normAutofit fontScale="90000"/>
          </a:bodyPr>
          <a:lstStyle/>
          <a:p>
            <a:r>
              <a:rPr lang="en-US" altLang="ko-KR" dirty="0"/>
              <a:t>Methods </a:t>
            </a:r>
            <a:r>
              <a:rPr lang="ko-KR" altLang="en-US" dirty="0"/>
              <a:t>쓰일 기술 스택들 </a:t>
            </a:r>
            <a:r>
              <a:rPr lang="ko-KR" altLang="en-US" dirty="0" err="1"/>
              <a:t>백엔드</a:t>
            </a:r>
            <a:r>
              <a:rPr lang="ko-KR" altLang="en-US" dirty="0"/>
              <a:t> 기술들</a:t>
            </a:r>
            <a:r>
              <a:rPr lang="en-US" altLang="ko-KR" dirty="0"/>
              <a:t>(</a:t>
            </a:r>
            <a:r>
              <a:rPr lang="ko-KR" altLang="en-US" dirty="0"/>
              <a:t>후기</a:t>
            </a:r>
            <a:r>
              <a:rPr lang="en-US" altLang="ko-KR" dirty="0"/>
              <a:t>)</a:t>
            </a:r>
            <a:endParaRPr lang="ko-KR" altLang="en-US" dirty="0"/>
          </a:p>
        </p:txBody>
      </p:sp>
      <p:pic>
        <p:nvPicPr>
          <p:cNvPr id="8" name="Picture 2" descr="Molecular Neuroimaging Github account – Molecular Neuroimaging">
            <a:extLst>
              <a:ext uri="{FF2B5EF4-FFF2-40B4-BE49-F238E27FC236}">
                <a16:creationId xmlns:a16="http://schemas.microsoft.com/office/drawing/2014/main" id="{86359575-11F7-43F2-84DE-3AB0CA5605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9609" y="1844142"/>
            <a:ext cx="1467632" cy="132556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초보를 위한 도커 안내서 - 도커란 무엇인가?">
            <a:extLst>
              <a:ext uri="{FF2B5EF4-FFF2-40B4-BE49-F238E27FC236}">
                <a16:creationId xmlns:a16="http://schemas.microsoft.com/office/drawing/2014/main" id="{81AD416C-4C02-47E6-B793-0569B4F8AB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5523" y="1245619"/>
            <a:ext cx="2978587" cy="26574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ECS] 도커를 통해 ECS EC2에 배포하기">
            <a:extLst>
              <a:ext uri="{FF2B5EF4-FFF2-40B4-BE49-F238E27FC236}">
                <a16:creationId xmlns:a16="http://schemas.microsoft.com/office/drawing/2014/main" id="{34C433E0-3D64-4437-AC66-1E32F74B4F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3425" y="4331894"/>
            <a:ext cx="2240973" cy="224097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Amazon EC2에 웹 사이트 호스팅하기 - instance 생성 및 설정">
            <a:extLst>
              <a:ext uri="{FF2B5EF4-FFF2-40B4-BE49-F238E27FC236}">
                <a16:creationId xmlns:a16="http://schemas.microsoft.com/office/drawing/2014/main" id="{AA5A1F60-EB2A-4574-8A94-F75C96E9CAC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9680" y="4427815"/>
            <a:ext cx="3429000" cy="21907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Setup Jenkins with Amazon Elastic Container Registry | by FoxuTech | Medium">
            <a:extLst>
              <a:ext uri="{FF2B5EF4-FFF2-40B4-BE49-F238E27FC236}">
                <a16:creationId xmlns:a16="http://schemas.microsoft.com/office/drawing/2014/main" id="{2DBDEB61-28A8-4AB3-BA5C-09B4CC0F61F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23775" y="4402700"/>
            <a:ext cx="3825015" cy="209936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88AA79C-78E0-4B99-8B88-06CB76B4D457}"/>
              </a:ext>
            </a:extLst>
          </p:cNvPr>
          <p:cNvSpPr txBox="1"/>
          <p:nvPr/>
        </p:nvSpPr>
        <p:spPr>
          <a:xfrm>
            <a:off x="2647890" y="3265626"/>
            <a:ext cx="2386012" cy="1200329"/>
          </a:xfrm>
          <a:prstGeom prst="rect">
            <a:avLst/>
          </a:prstGeom>
          <a:noFill/>
        </p:spPr>
        <p:txBody>
          <a:bodyPr wrap="square" rtlCol="0">
            <a:spAutoFit/>
          </a:bodyPr>
          <a:lstStyle/>
          <a:p>
            <a:r>
              <a:rPr lang="en-US" altLang="ko-KR" dirty="0"/>
              <a:t>As Seamless Collaboration and Version Control System</a:t>
            </a:r>
            <a:endParaRPr lang="ko-KR" altLang="en-US" dirty="0"/>
          </a:p>
        </p:txBody>
      </p:sp>
      <p:sp>
        <p:nvSpPr>
          <p:cNvPr id="2" name="TextBox 1">
            <a:extLst>
              <a:ext uri="{FF2B5EF4-FFF2-40B4-BE49-F238E27FC236}">
                <a16:creationId xmlns:a16="http://schemas.microsoft.com/office/drawing/2014/main" id="{93FEBAFB-AA1F-43AF-9770-4F0CF92F977A}"/>
              </a:ext>
            </a:extLst>
          </p:cNvPr>
          <p:cNvSpPr txBox="1"/>
          <p:nvPr/>
        </p:nvSpPr>
        <p:spPr>
          <a:xfrm>
            <a:off x="2900363" y="6229350"/>
            <a:ext cx="5943600" cy="369332"/>
          </a:xfrm>
          <a:prstGeom prst="rect">
            <a:avLst/>
          </a:prstGeom>
          <a:noFill/>
        </p:spPr>
        <p:txBody>
          <a:bodyPr wrap="square" rtlCol="0">
            <a:spAutoFit/>
          </a:bodyPr>
          <a:lstStyle/>
          <a:p>
            <a:r>
              <a:rPr lang="en-US" altLang="ko-KR" dirty="0"/>
              <a:t>For Cloud environment  and Version Control &amp; CI/CD</a:t>
            </a:r>
            <a:endParaRPr lang="ko-KR" altLang="en-US" dirty="0"/>
          </a:p>
        </p:txBody>
      </p:sp>
      <p:sp>
        <p:nvSpPr>
          <p:cNvPr id="5" name="TextBox 4">
            <a:extLst>
              <a:ext uri="{FF2B5EF4-FFF2-40B4-BE49-F238E27FC236}">
                <a16:creationId xmlns:a16="http://schemas.microsoft.com/office/drawing/2014/main" id="{75267102-8869-4813-8CF8-FA75D0FF436A}"/>
              </a:ext>
            </a:extLst>
          </p:cNvPr>
          <p:cNvSpPr txBox="1"/>
          <p:nvPr/>
        </p:nvSpPr>
        <p:spPr>
          <a:xfrm>
            <a:off x="6886575" y="3588144"/>
            <a:ext cx="3443288" cy="646331"/>
          </a:xfrm>
          <a:prstGeom prst="rect">
            <a:avLst/>
          </a:prstGeom>
          <a:noFill/>
        </p:spPr>
        <p:txBody>
          <a:bodyPr wrap="square" rtlCol="0">
            <a:spAutoFit/>
          </a:bodyPr>
          <a:lstStyle/>
          <a:p>
            <a:r>
              <a:rPr lang="en-US" altLang="ko-KR" dirty="0"/>
              <a:t>For Micro-service architecture And easy to maintain</a:t>
            </a:r>
            <a:endParaRPr lang="ko-KR" altLang="en-US" dirty="0"/>
          </a:p>
        </p:txBody>
      </p:sp>
    </p:spTree>
    <p:extLst>
      <p:ext uri="{BB962C8B-B14F-4D97-AF65-F5344CB8AC3E}">
        <p14:creationId xmlns:p14="http://schemas.microsoft.com/office/powerpoint/2010/main" val="1556943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a:extLst>
              <a:ext uri="{FF2B5EF4-FFF2-40B4-BE49-F238E27FC236}">
                <a16:creationId xmlns:a16="http://schemas.microsoft.com/office/drawing/2014/main" id="{09B498F8-150A-4878-B353-C39BBAE445AA}"/>
              </a:ext>
            </a:extLst>
          </p:cNvPr>
          <p:cNvSpPr>
            <a:spLocks noGrp="1"/>
          </p:cNvSpPr>
          <p:nvPr>
            <p:ph type="title"/>
          </p:nvPr>
        </p:nvSpPr>
        <p:spPr>
          <a:xfrm>
            <a:off x="839788" y="640080"/>
            <a:ext cx="3886200" cy="2788920"/>
          </a:xfrm>
        </p:spPr>
        <p:txBody>
          <a:bodyPr/>
          <a:lstStyle/>
          <a:p>
            <a:pPr algn="ctr"/>
            <a:r>
              <a:rPr lang="en-US" altLang="ko-KR" dirty="0"/>
              <a:t>CONTENTS</a:t>
            </a:r>
            <a:endParaRPr lang="ko-KR" altLang="en-US" dirty="0"/>
          </a:p>
        </p:txBody>
      </p:sp>
      <p:sp>
        <p:nvSpPr>
          <p:cNvPr id="7" name="내용 개체 틀 6">
            <a:extLst>
              <a:ext uri="{FF2B5EF4-FFF2-40B4-BE49-F238E27FC236}">
                <a16:creationId xmlns:a16="http://schemas.microsoft.com/office/drawing/2014/main" id="{42BA63C2-8BF8-4F72-9928-0385CDFCDD1A}"/>
              </a:ext>
            </a:extLst>
          </p:cNvPr>
          <p:cNvSpPr>
            <a:spLocks noGrp="1"/>
          </p:cNvSpPr>
          <p:nvPr>
            <p:ph idx="1"/>
          </p:nvPr>
        </p:nvSpPr>
        <p:spPr/>
        <p:txBody>
          <a:bodyPr/>
          <a:lstStyle/>
          <a:p>
            <a:pPr marL="514350" indent="-514350">
              <a:buFont typeface="+mj-lt"/>
              <a:buAutoNum type="arabicPeriod"/>
            </a:pPr>
            <a:r>
              <a:rPr lang="en-US" altLang="ko-KR" dirty="0"/>
              <a:t>Overview</a:t>
            </a:r>
          </a:p>
          <a:p>
            <a:pPr marL="514350" indent="-514350">
              <a:buFont typeface="+mj-lt"/>
              <a:buAutoNum type="arabicPeriod"/>
            </a:pPr>
            <a:r>
              <a:rPr lang="en-US" altLang="ko-KR" dirty="0"/>
              <a:t>Goals &amp; Methods</a:t>
            </a:r>
          </a:p>
          <a:p>
            <a:pPr marL="514350" indent="-514350">
              <a:buFont typeface="+mj-lt"/>
              <a:buAutoNum type="arabicPeriod"/>
            </a:pPr>
            <a:r>
              <a:rPr lang="en-US" altLang="ko-KR" dirty="0"/>
              <a:t>Team &amp; Strategy</a:t>
            </a:r>
          </a:p>
          <a:p>
            <a:pPr marL="514350" indent="-514350">
              <a:buFont typeface="+mj-lt"/>
              <a:buAutoNum type="arabicPeriod"/>
            </a:pPr>
            <a:r>
              <a:rPr lang="en-US" altLang="ko-KR" dirty="0"/>
              <a:t>Plan &amp; Effects</a:t>
            </a:r>
            <a:endParaRPr lang="ko-KR" altLang="en-US" dirty="0"/>
          </a:p>
        </p:txBody>
      </p:sp>
    </p:spTree>
    <p:extLst>
      <p:ext uri="{BB962C8B-B14F-4D97-AF65-F5344CB8AC3E}">
        <p14:creationId xmlns:p14="http://schemas.microsoft.com/office/powerpoint/2010/main" val="413845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4129517D-AE40-4C3E-9741-E914C9D25EAA}"/>
              </a:ext>
            </a:extLst>
          </p:cNvPr>
          <p:cNvSpPr>
            <a:spLocks noGrp="1"/>
          </p:cNvSpPr>
          <p:nvPr>
            <p:ph type="title"/>
          </p:nvPr>
        </p:nvSpPr>
        <p:spPr>
          <a:xfrm>
            <a:off x="2843784" y="1572768"/>
            <a:ext cx="6501384" cy="1856232"/>
          </a:xfrm>
        </p:spPr>
        <p:txBody>
          <a:bodyPr>
            <a:normAutofit/>
          </a:bodyPr>
          <a:lstStyle/>
          <a:p>
            <a:r>
              <a:rPr lang="en-US" altLang="ko-KR" sz="3200" dirty="0"/>
              <a:t>PART 1</a:t>
            </a:r>
            <a:endParaRPr lang="ko-KR" altLang="en-US" sz="3200" dirty="0"/>
          </a:p>
        </p:txBody>
      </p:sp>
      <p:sp>
        <p:nvSpPr>
          <p:cNvPr id="5" name="직사각형 4">
            <a:extLst>
              <a:ext uri="{FF2B5EF4-FFF2-40B4-BE49-F238E27FC236}">
                <a16:creationId xmlns:a16="http://schemas.microsoft.com/office/drawing/2014/main" id="{64A96073-8309-46CB-B9C8-A3195F5885BA}"/>
              </a:ext>
            </a:extLst>
          </p:cNvPr>
          <p:cNvSpPr/>
          <p:nvPr/>
        </p:nvSpPr>
        <p:spPr>
          <a:xfrm>
            <a:off x="4591743" y="2967335"/>
            <a:ext cx="3008516" cy="923330"/>
          </a:xfrm>
          <a:prstGeom prst="rect">
            <a:avLst/>
          </a:prstGeom>
          <a:noFill/>
        </p:spPr>
        <p:txBody>
          <a:bodyPr wrap="none" lIns="91440" tIns="45720" rIns="91440" bIns="45720">
            <a:spAutoFit/>
          </a:bodyPr>
          <a:lstStyle/>
          <a:p>
            <a:pPr algn="ctr"/>
            <a:r>
              <a:rPr lang="en-US" altLang="ko-KR" sz="5400" b="1" cap="none" spc="0" dirty="0">
                <a:ln w="6600">
                  <a:solidFill>
                    <a:schemeClr val="accent2"/>
                  </a:solidFill>
                  <a:prstDash val="solid"/>
                </a:ln>
                <a:solidFill>
                  <a:srgbClr val="FFFFFF"/>
                </a:solidFill>
                <a:effectLst>
                  <a:outerShdw dist="38100" dir="2700000" algn="tl" rotWithShape="0">
                    <a:schemeClr val="accent2"/>
                  </a:outerShdw>
                </a:effectLst>
              </a:rPr>
              <a:t>Overview</a:t>
            </a:r>
          </a:p>
        </p:txBody>
      </p:sp>
    </p:spTree>
    <p:extLst>
      <p:ext uri="{BB962C8B-B14F-4D97-AF65-F5344CB8AC3E}">
        <p14:creationId xmlns:p14="http://schemas.microsoft.com/office/powerpoint/2010/main" val="245676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제목 2">
            <a:extLst>
              <a:ext uri="{FF2B5EF4-FFF2-40B4-BE49-F238E27FC236}">
                <a16:creationId xmlns:a16="http://schemas.microsoft.com/office/drawing/2014/main" id="{21C19F7A-5B61-4C67-88A2-F3BD1D46C1A5}"/>
              </a:ext>
            </a:extLst>
          </p:cNvPr>
          <p:cNvSpPr>
            <a:spLocks noGrp="1"/>
          </p:cNvSpPr>
          <p:nvPr>
            <p:ph type="title"/>
          </p:nvPr>
        </p:nvSpPr>
        <p:spPr>
          <a:xfrm>
            <a:off x="838201" y="365125"/>
            <a:ext cx="5251316" cy="1807305"/>
          </a:xfrm>
        </p:spPr>
        <p:txBody>
          <a:bodyPr>
            <a:normAutofit/>
          </a:bodyPr>
          <a:lstStyle/>
          <a:p>
            <a:r>
              <a:rPr lang="en-US" altLang="ko-KR" dirty="0"/>
              <a:t>Background</a:t>
            </a:r>
            <a:endParaRPr lang="ko-KR" altLang="en-US" dirty="0"/>
          </a:p>
        </p:txBody>
      </p:sp>
      <p:sp>
        <p:nvSpPr>
          <p:cNvPr id="4" name="내용 개체 틀 3">
            <a:extLst>
              <a:ext uri="{FF2B5EF4-FFF2-40B4-BE49-F238E27FC236}">
                <a16:creationId xmlns:a16="http://schemas.microsoft.com/office/drawing/2014/main" id="{78D449EF-7F1D-4573-9D92-F8EFAF4DEA59}"/>
              </a:ext>
            </a:extLst>
          </p:cNvPr>
          <p:cNvSpPr>
            <a:spLocks noGrp="1"/>
          </p:cNvSpPr>
          <p:nvPr>
            <p:ph idx="1"/>
          </p:nvPr>
        </p:nvSpPr>
        <p:spPr>
          <a:xfrm>
            <a:off x="838200" y="2333297"/>
            <a:ext cx="4619621" cy="3843666"/>
          </a:xfrm>
        </p:spPr>
        <p:txBody>
          <a:bodyPr>
            <a:normAutofit/>
          </a:bodyPr>
          <a:lstStyle/>
          <a:p>
            <a:pPr marL="0" indent="0">
              <a:buNone/>
            </a:pPr>
            <a:r>
              <a:rPr lang="en-US" altLang="ko-KR" sz="2000" dirty="0"/>
              <a:t>Because of corona virus, students, professors and the others who work or study in university cannot visit school. People, especially freshmen or new students, may have difficulty locating the classroom when taking offline classes after Corona is over.</a:t>
            </a:r>
            <a:endParaRPr lang="ko-KR" altLang="en-US" sz="2000" dirty="0"/>
          </a:p>
        </p:txBody>
      </p:sp>
      <p:pic>
        <p:nvPicPr>
          <p:cNvPr id="5" name="그림 4" descr="바닥, 실내, 벽, 건물이(가) 표시된 사진&#10;&#10;자동 생성된 설명">
            <a:extLst>
              <a:ext uri="{FF2B5EF4-FFF2-40B4-BE49-F238E27FC236}">
                <a16:creationId xmlns:a16="http://schemas.microsoft.com/office/drawing/2014/main" id="{5E5DC522-A7BF-42E3-98BF-698BA7500409}"/>
              </a:ext>
            </a:extLst>
          </p:cNvPr>
          <p:cNvPicPr>
            <a:picLocks noChangeAspect="1"/>
          </p:cNvPicPr>
          <p:nvPr/>
        </p:nvPicPr>
        <p:blipFill rotWithShape="1">
          <a:blip r:embed="rId2">
            <a:extLst>
              <a:ext uri="{28A0092B-C50C-407E-A947-70E740481C1C}">
                <a14:useLocalDpi xmlns:a14="http://schemas.microsoft.com/office/drawing/2010/main" val="0"/>
              </a:ext>
            </a:extLst>
          </a:blip>
          <a:srcRect b="1374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pic>
        <p:nvPicPr>
          <p:cNvPr id="12" name="그래픽 11" descr="질문 윤곽선">
            <a:extLst>
              <a:ext uri="{FF2B5EF4-FFF2-40B4-BE49-F238E27FC236}">
                <a16:creationId xmlns:a16="http://schemas.microsoft.com/office/drawing/2014/main" id="{C02CCFD9-A4C3-44FF-B344-1029FF7131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80988" y="3317032"/>
            <a:ext cx="2674776" cy="2674776"/>
          </a:xfrm>
          <a:prstGeom prst="rect">
            <a:avLst/>
          </a:prstGeom>
        </p:spPr>
      </p:pic>
    </p:spTree>
    <p:extLst>
      <p:ext uri="{BB962C8B-B14F-4D97-AF65-F5344CB8AC3E}">
        <p14:creationId xmlns:p14="http://schemas.microsoft.com/office/powerpoint/2010/main" val="2464178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그림 33">
            <a:extLst>
              <a:ext uri="{FF2B5EF4-FFF2-40B4-BE49-F238E27FC236}">
                <a16:creationId xmlns:a16="http://schemas.microsoft.com/office/drawing/2014/main" id="{F94C8FC1-2A26-4DD9-98D3-A5EB39E2A55E}"/>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6873932" y="1754063"/>
            <a:ext cx="4745182" cy="4745182"/>
          </a:xfrm>
          <a:prstGeom prst="rect">
            <a:avLst/>
          </a:prstGeom>
          <a:noFill/>
        </p:spPr>
      </p:pic>
      <p:pic>
        <p:nvPicPr>
          <p:cNvPr id="33" name="그림 32">
            <a:extLst>
              <a:ext uri="{FF2B5EF4-FFF2-40B4-BE49-F238E27FC236}">
                <a16:creationId xmlns:a16="http://schemas.microsoft.com/office/drawing/2014/main" id="{198D7873-EF10-42F2-A27A-19DEFBD41FC3}"/>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570472" y="1754063"/>
            <a:ext cx="4745182" cy="4745182"/>
          </a:xfrm>
          <a:prstGeom prst="rect">
            <a:avLst/>
          </a:prstGeom>
          <a:noFill/>
        </p:spPr>
      </p:pic>
      <p:sp>
        <p:nvSpPr>
          <p:cNvPr id="3" name="제목 2">
            <a:extLst>
              <a:ext uri="{FF2B5EF4-FFF2-40B4-BE49-F238E27FC236}">
                <a16:creationId xmlns:a16="http://schemas.microsoft.com/office/drawing/2014/main" id="{21C19F7A-5B61-4C67-88A2-F3BD1D46C1A5}"/>
              </a:ext>
            </a:extLst>
          </p:cNvPr>
          <p:cNvSpPr>
            <a:spLocks noGrp="1"/>
          </p:cNvSpPr>
          <p:nvPr>
            <p:ph type="title"/>
          </p:nvPr>
        </p:nvSpPr>
        <p:spPr/>
        <p:txBody>
          <a:bodyPr/>
          <a:lstStyle/>
          <a:p>
            <a:r>
              <a:rPr lang="en-US" altLang="ko-KR" dirty="0"/>
              <a:t>Background</a:t>
            </a:r>
            <a:endParaRPr lang="ko-KR" altLang="en-US" dirty="0"/>
          </a:p>
        </p:txBody>
      </p:sp>
      <p:pic>
        <p:nvPicPr>
          <p:cNvPr id="28" name="내용 개체 틀 27" descr="지도이(가) 표시된 사진&#10;&#10;자동 생성된 설명">
            <a:extLst>
              <a:ext uri="{FF2B5EF4-FFF2-40B4-BE49-F238E27FC236}">
                <a16:creationId xmlns:a16="http://schemas.microsoft.com/office/drawing/2014/main" id="{D9C019C9-2BD5-40E1-97EC-8F1CC2BB561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229599" y="1966066"/>
            <a:ext cx="2033849" cy="4321176"/>
          </a:xfrm>
          <a:prstGeom prst="roundRect">
            <a:avLst>
              <a:gd name="adj" fmla="val 12661"/>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0" name="그림 29" descr="텍스트, 바닥, 실내이(가) 표시된 사진&#10;&#10;자동 생성된 설명">
            <a:extLst>
              <a:ext uri="{FF2B5EF4-FFF2-40B4-BE49-F238E27FC236}">
                <a16:creationId xmlns:a16="http://schemas.microsoft.com/office/drawing/2014/main" id="{B15F081B-6151-4D4F-A346-1C4CD9B8C2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928552" y="1990221"/>
            <a:ext cx="2011679" cy="4302514"/>
          </a:xfrm>
          <a:prstGeom prst="roundRect">
            <a:avLst>
              <a:gd name="adj" fmla="val 11295"/>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2" name="직사각형 31">
            <a:extLst>
              <a:ext uri="{FF2B5EF4-FFF2-40B4-BE49-F238E27FC236}">
                <a16:creationId xmlns:a16="http://schemas.microsoft.com/office/drawing/2014/main" id="{FFCB56CE-2899-4869-BFCF-99B59E974166}"/>
              </a:ext>
            </a:extLst>
          </p:cNvPr>
          <p:cNvSpPr/>
          <p:nvPr/>
        </p:nvSpPr>
        <p:spPr>
          <a:xfrm>
            <a:off x="5315657" y="1027906"/>
            <a:ext cx="1560685" cy="707886"/>
          </a:xfrm>
          <a:prstGeom prst="rect">
            <a:avLst/>
          </a:prstGeom>
          <a:noFill/>
        </p:spPr>
        <p:txBody>
          <a:bodyPr wrap="square" lIns="91440" tIns="45720" rIns="91440" bIns="45720" anchor="ctr" anchorCtr="0">
            <a:spAutoFit/>
          </a:bodyPr>
          <a:lstStyle/>
          <a:p>
            <a:pPr algn="ctr"/>
            <a:r>
              <a:rPr lang="en-US" altLang="ko-KR" sz="2000" b="0" cap="none" spc="0" dirty="0">
                <a:ln w="0"/>
                <a:solidFill>
                  <a:schemeClr val="accent1"/>
                </a:solidFill>
                <a:effectLst>
                  <a:outerShdw blurRad="38100" dist="25400" dir="5400000" algn="ctr" rotWithShape="0">
                    <a:srgbClr val="6E747A">
                      <a:alpha val="43000"/>
                    </a:srgbClr>
                  </a:outerShdw>
                </a:effectLst>
              </a:rPr>
              <a:t>Case 1</a:t>
            </a:r>
          </a:p>
          <a:p>
            <a:pPr algn="ctr"/>
            <a:r>
              <a:rPr lang="en-US" altLang="ko-KR" sz="2000" b="0" cap="none" spc="0" dirty="0">
                <a:ln w="0"/>
                <a:solidFill>
                  <a:schemeClr val="accent1"/>
                </a:solidFill>
                <a:effectLst>
                  <a:outerShdw blurRad="38100" dist="25400" dir="5400000" algn="ctr" rotWithShape="0">
                    <a:srgbClr val="6E747A">
                      <a:alpha val="43000"/>
                    </a:srgbClr>
                  </a:outerShdw>
                </a:effectLst>
              </a:rPr>
              <a:t>NAVER</a:t>
            </a:r>
          </a:p>
        </p:txBody>
      </p:sp>
    </p:spTree>
    <p:extLst>
      <p:ext uri="{BB962C8B-B14F-4D97-AF65-F5344CB8AC3E}">
        <p14:creationId xmlns:p14="http://schemas.microsoft.com/office/powerpoint/2010/main" val="3121666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그림 33">
            <a:extLst>
              <a:ext uri="{FF2B5EF4-FFF2-40B4-BE49-F238E27FC236}">
                <a16:creationId xmlns:a16="http://schemas.microsoft.com/office/drawing/2014/main" id="{F94C8FC1-2A26-4DD9-98D3-A5EB39E2A55E}"/>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6876342" y="1754063"/>
            <a:ext cx="4745182" cy="4745182"/>
          </a:xfrm>
          <a:prstGeom prst="rect">
            <a:avLst/>
          </a:prstGeom>
          <a:noFill/>
        </p:spPr>
      </p:pic>
      <p:pic>
        <p:nvPicPr>
          <p:cNvPr id="33" name="그림 32">
            <a:extLst>
              <a:ext uri="{FF2B5EF4-FFF2-40B4-BE49-F238E27FC236}">
                <a16:creationId xmlns:a16="http://schemas.microsoft.com/office/drawing/2014/main" id="{198D7873-EF10-42F2-A27A-19DEFBD41FC3}"/>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570472" y="1754063"/>
            <a:ext cx="4745182" cy="4745182"/>
          </a:xfrm>
          <a:prstGeom prst="rect">
            <a:avLst/>
          </a:prstGeom>
          <a:noFill/>
        </p:spPr>
      </p:pic>
      <p:sp>
        <p:nvSpPr>
          <p:cNvPr id="3" name="제목 2">
            <a:extLst>
              <a:ext uri="{FF2B5EF4-FFF2-40B4-BE49-F238E27FC236}">
                <a16:creationId xmlns:a16="http://schemas.microsoft.com/office/drawing/2014/main" id="{21C19F7A-5B61-4C67-88A2-F3BD1D46C1A5}"/>
              </a:ext>
            </a:extLst>
          </p:cNvPr>
          <p:cNvSpPr>
            <a:spLocks noGrp="1"/>
          </p:cNvSpPr>
          <p:nvPr>
            <p:ph type="title"/>
          </p:nvPr>
        </p:nvSpPr>
        <p:spPr/>
        <p:txBody>
          <a:bodyPr/>
          <a:lstStyle/>
          <a:p>
            <a:r>
              <a:rPr lang="en-US" altLang="ko-KR" dirty="0"/>
              <a:t>Background</a:t>
            </a:r>
            <a:endParaRPr lang="ko-KR" altLang="en-US" dirty="0"/>
          </a:p>
        </p:txBody>
      </p:sp>
      <p:sp>
        <p:nvSpPr>
          <p:cNvPr id="32" name="직사각형 31">
            <a:extLst>
              <a:ext uri="{FF2B5EF4-FFF2-40B4-BE49-F238E27FC236}">
                <a16:creationId xmlns:a16="http://schemas.microsoft.com/office/drawing/2014/main" id="{FFCB56CE-2899-4869-BFCF-99B59E974166}"/>
              </a:ext>
            </a:extLst>
          </p:cNvPr>
          <p:cNvSpPr/>
          <p:nvPr/>
        </p:nvSpPr>
        <p:spPr>
          <a:xfrm>
            <a:off x="5315657" y="1027906"/>
            <a:ext cx="1560685" cy="707886"/>
          </a:xfrm>
          <a:prstGeom prst="rect">
            <a:avLst/>
          </a:prstGeom>
          <a:noFill/>
        </p:spPr>
        <p:txBody>
          <a:bodyPr wrap="square" lIns="91440" tIns="45720" rIns="91440" bIns="45720" anchor="ctr" anchorCtr="0">
            <a:spAutoFit/>
          </a:bodyPr>
          <a:lstStyle/>
          <a:p>
            <a:pPr algn="ctr"/>
            <a:r>
              <a:rPr lang="en-US" altLang="ko-KR" sz="2000" b="0" cap="none" spc="0" dirty="0">
                <a:ln w="0"/>
                <a:solidFill>
                  <a:schemeClr val="accent1"/>
                </a:solidFill>
                <a:effectLst>
                  <a:outerShdw blurRad="38100" dist="25400" dir="5400000" algn="ctr" rotWithShape="0">
                    <a:srgbClr val="6E747A">
                      <a:alpha val="43000"/>
                    </a:srgbClr>
                  </a:outerShdw>
                </a:effectLst>
              </a:rPr>
              <a:t>Case 2</a:t>
            </a:r>
          </a:p>
          <a:p>
            <a:pPr algn="ctr"/>
            <a:r>
              <a:rPr lang="en-US" altLang="ko-KR" sz="2000" b="0" cap="none" spc="0" dirty="0" err="1">
                <a:ln w="0"/>
                <a:solidFill>
                  <a:schemeClr val="accent1"/>
                </a:solidFill>
                <a:effectLst>
                  <a:outerShdw blurRad="38100" dist="25400" dir="5400000" algn="ctr" rotWithShape="0">
                    <a:srgbClr val="6E747A">
                      <a:alpha val="43000"/>
                    </a:srgbClr>
                  </a:outerShdw>
                </a:effectLst>
              </a:rPr>
              <a:t>Dau</a:t>
            </a:r>
            <a:r>
              <a:rPr lang="en-US" altLang="ko-KR" sz="2000" dirty="0" err="1">
                <a:ln w="0"/>
                <a:solidFill>
                  <a:schemeClr val="accent1"/>
                </a:solidFill>
                <a:effectLst>
                  <a:outerShdw blurRad="38100" dist="25400" dir="5400000" algn="ctr" rotWithShape="0">
                    <a:srgbClr val="6E747A">
                      <a:alpha val="43000"/>
                    </a:srgbClr>
                  </a:outerShdw>
                </a:effectLst>
              </a:rPr>
              <a:t>mKakao</a:t>
            </a:r>
            <a:endParaRPr lang="en-US" altLang="ko-KR" sz="2000" b="0" cap="none" spc="0" dirty="0">
              <a:ln w="0"/>
              <a:solidFill>
                <a:schemeClr val="accent1"/>
              </a:solidFill>
              <a:effectLst>
                <a:outerShdw blurRad="38100" dist="25400" dir="5400000" algn="ctr" rotWithShape="0">
                  <a:srgbClr val="6E747A">
                    <a:alpha val="43000"/>
                  </a:srgbClr>
                </a:outerShdw>
              </a:effectLst>
            </a:endParaRPr>
          </a:p>
        </p:txBody>
      </p:sp>
      <p:pic>
        <p:nvPicPr>
          <p:cNvPr id="6" name="그림 5" descr="텍스트, 전자기기, 회로이(가) 표시된 사진&#10;&#10;자동 생성된 설명">
            <a:extLst>
              <a:ext uri="{FF2B5EF4-FFF2-40B4-BE49-F238E27FC236}">
                <a16:creationId xmlns:a16="http://schemas.microsoft.com/office/drawing/2014/main" id="{7E931354-3FFB-4AE9-A2BA-C908064D3D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0098" y="1996750"/>
            <a:ext cx="1987419" cy="4254759"/>
          </a:xfrm>
          <a:prstGeom prst="roundRect">
            <a:avLst>
              <a:gd name="adj" fmla="val 993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그림 7" descr="지도이(가) 표시된 사진&#10;&#10;자동 생성된 설명">
            <a:extLst>
              <a:ext uri="{FF2B5EF4-FFF2-40B4-BE49-F238E27FC236}">
                <a16:creationId xmlns:a16="http://schemas.microsoft.com/office/drawing/2014/main" id="{11256AE6-8914-4124-B8AC-486A1F2B0F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43423" y="1996749"/>
            <a:ext cx="2011020" cy="4254759"/>
          </a:xfrm>
          <a:prstGeom prst="roundRect">
            <a:avLst>
              <a:gd name="adj" fmla="val 10171"/>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741293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4129517D-AE40-4C3E-9741-E914C9D25EAA}"/>
              </a:ext>
            </a:extLst>
          </p:cNvPr>
          <p:cNvSpPr>
            <a:spLocks noGrp="1"/>
          </p:cNvSpPr>
          <p:nvPr>
            <p:ph type="title"/>
          </p:nvPr>
        </p:nvSpPr>
        <p:spPr>
          <a:xfrm>
            <a:off x="2843784" y="1572768"/>
            <a:ext cx="6501384" cy="1856232"/>
          </a:xfrm>
        </p:spPr>
        <p:txBody>
          <a:bodyPr>
            <a:normAutofit/>
          </a:bodyPr>
          <a:lstStyle/>
          <a:p>
            <a:r>
              <a:rPr lang="en-US" altLang="ko-KR" sz="3200" dirty="0"/>
              <a:t>PART 2</a:t>
            </a:r>
            <a:endParaRPr lang="ko-KR" altLang="en-US" sz="3200" dirty="0"/>
          </a:p>
        </p:txBody>
      </p:sp>
      <p:sp>
        <p:nvSpPr>
          <p:cNvPr id="5" name="직사각형 4">
            <a:extLst>
              <a:ext uri="{FF2B5EF4-FFF2-40B4-BE49-F238E27FC236}">
                <a16:creationId xmlns:a16="http://schemas.microsoft.com/office/drawing/2014/main" id="{64A96073-8309-46CB-B9C8-A3195F5885BA}"/>
              </a:ext>
            </a:extLst>
          </p:cNvPr>
          <p:cNvSpPr/>
          <p:nvPr/>
        </p:nvSpPr>
        <p:spPr>
          <a:xfrm>
            <a:off x="3378753" y="2967335"/>
            <a:ext cx="5434501" cy="923330"/>
          </a:xfrm>
          <a:prstGeom prst="rect">
            <a:avLst/>
          </a:prstGeom>
          <a:noFill/>
        </p:spPr>
        <p:txBody>
          <a:bodyPr wrap="none" lIns="91440" tIns="45720" rIns="91440" bIns="45720">
            <a:spAutoFit/>
          </a:bodyPr>
          <a:lstStyle/>
          <a:p>
            <a:pPr algn="ctr"/>
            <a:r>
              <a:rPr lang="en-US" altLang="ko-KR" sz="5400" b="1" dirty="0">
                <a:ln w="6600">
                  <a:solidFill>
                    <a:schemeClr val="accent2"/>
                  </a:solidFill>
                  <a:prstDash val="solid"/>
                </a:ln>
                <a:solidFill>
                  <a:srgbClr val="FFFFFF"/>
                </a:solidFill>
                <a:effectLst>
                  <a:outerShdw dist="38100" dir="2700000" algn="tl" rotWithShape="0">
                    <a:schemeClr val="accent2"/>
                  </a:outerShdw>
                </a:effectLst>
              </a:rPr>
              <a:t>Goals &amp; Methods</a:t>
            </a:r>
            <a:endParaRPr lang="en-US" altLang="ko-KR"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715164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21C19F7A-5B61-4C67-88A2-F3BD1D46C1A5}"/>
              </a:ext>
            </a:extLst>
          </p:cNvPr>
          <p:cNvSpPr>
            <a:spLocks noGrp="1"/>
          </p:cNvSpPr>
          <p:nvPr>
            <p:ph type="title"/>
          </p:nvPr>
        </p:nvSpPr>
        <p:spPr>
          <a:xfrm>
            <a:off x="838200" y="365125"/>
            <a:ext cx="10515600" cy="1325563"/>
          </a:xfrm>
        </p:spPr>
        <p:txBody>
          <a:bodyPr/>
          <a:lstStyle/>
          <a:p>
            <a:r>
              <a:rPr lang="en-US" altLang="ko-KR" dirty="0"/>
              <a:t>Final Goals We want to achieve</a:t>
            </a:r>
            <a:endParaRPr lang="ko-KR" altLang="en-US" dirty="0"/>
          </a:p>
        </p:txBody>
      </p:sp>
      <p:pic>
        <p:nvPicPr>
          <p:cNvPr id="4" name="그림 3">
            <a:extLst>
              <a:ext uri="{FF2B5EF4-FFF2-40B4-BE49-F238E27FC236}">
                <a16:creationId xmlns:a16="http://schemas.microsoft.com/office/drawing/2014/main" id="{3E47821E-FF79-442D-9E36-4F6F998505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225" y="1533490"/>
            <a:ext cx="4745182" cy="4745182"/>
          </a:xfrm>
          <a:prstGeom prst="rect">
            <a:avLst/>
          </a:prstGeom>
        </p:spPr>
      </p:pic>
      <p:pic>
        <p:nvPicPr>
          <p:cNvPr id="22" name="그림 21">
            <a:extLst>
              <a:ext uri="{FF2B5EF4-FFF2-40B4-BE49-F238E27FC236}">
                <a16:creationId xmlns:a16="http://schemas.microsoft.com/office/drawing/2014/main" id="{C5FE6A4C-D4E9-4797-9EAD-1CCD37850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2686" y="1533490"/>
            <a:ext cx="4745182" cy="4745182"/>
          </a:xfrm>
          <a:prstGeom prst="rect">
            <a:avLst/>
          </a:prstGeom>
        </p:spPr>
      </p:pic>
      <p:sp>
        <p:nvSpPr>
          <p:cNvPr id="2" name="TextBox 1">
            <a:extLst>
              <a:ext uri="{FF2B5EF4-FFF2-40B4-BE49-F238E27FC236}">
                <a16:creationId xmlns:a16="http://schemas.microsoft.com/office/drawing/2014/main" id="{5470C668-A9AC-4310-8290-9E92A7C9500D}"/>
              </a:ext>
            </a:extLst>
          </p:cNvPr>
          <p:cNvSpPr txBox="1"/>
          <p:nvPr/>
        </p:nvSpPr>
        <p:spPr>
          <a:xfrm>
            <a:off x="972457" y="2859053"/>
            <a:ext cx="1814285" cy="646331"/>
          </a:xfrm>
          <a:prstGeom prst="rect">
            <a:avLst/>
          </a:prstGeom>
          <a:noFill/>
        </p:spPr>
        <p:txBody>
          <a:bodyPr wrap="square" rtlCol="0">
            <a:spAutoFit/>
          </a:bodyPr>
          <a:lstStyle/>
          <a:p>
            <a:r>
              <a:rPr lang="ko-KR" altLang="en-US" dirty="0"/>
              <a:t>건물 </a:t>
            </a:r>
            <a:r>
              <a:rPr lang="en-US" altLang="ko-KR" dirty="0"/>
              <a:t>– </a:t>
            </a:r>
            <a:r>
              <a:rPr lang="ko-KR" altLang="en-US" dirty="0"/>
              <a:t>건물 </a:t>
            </a:r>
            <a:endParaRPr lang="en-US" altLang="ko-KR" dirty="0"/>
          </a:p>
          <a:p>
            <a:r>
              <a:rPr lang="ko-KR" altLang="en-US" dirty="0"/>
              <a:t>소요시간</a:t>
            </a:r>
          </a:p>
        </p:txBody>
      </p:sp>
      <p:sp>
        <p:nvSpPr>
          <p:cNvPr id="5" name="TextBox 4">
            <a:extLst>
              <a:ext uri="{FF2B5EF4-FFF2-40B4-BE49-F238E27FC236}">
                <a16:creationId xmlns:a16="http://schemas.microsoft.com/office/drawing/2014/main" id="{35047FAD-BF75-4673-AE2E-D5156E723070}"/>
              </a:ext>
            </a:extLst>
          </p:cNvPr>
          <p:cNvSpPr txBox="1"/>
          <p:nvPr/>
        </p:nvSpPr>
        <p:spPr>
          <a:xfrm>
            <a:off x="3222171" y="3429000"/>
            <a:ext cx="2293257" cy="369332"/>
          </a:xfrm>
          <a:prstGeom prst="rect">
            <a:avLst/>
          </a:prstGeom>
          <a:noFill/>
        </p:spPr>
        <p:txBody>
          <a:bodyPr wrap="square" rtlCol="0">
            <a:spAutoFit/>
          </a:bodyPr>
          <a:lstStyle/>
          <a:p>
            <a:r>
              <a:rPr lang="ko-KR" altLang="en-US" dirty="0"/>
              <a:t>걷는 사람 그림 자리</a:t>
            </a:r>
          </a:p>
        </p:txBody>
      </p:sp>
      <p:sp>
        <p:nvSpPr>
          <p:cNvPr id="6" name="TextBox 5">
            <a:extLst>
              <a:ext uri="{FF2B5EF4-FFF2-40B4-BE49-F238E27FC236}">
                <a16:creationId xmlns:a16="http://schemas.microsoft.com/office/drawing/2014/main" id="{8443C105-016E-400B-832C-D0638116244B}"/>
              </a:ext>
            </a:extLst>
          </p:cNvPr>
          <p:cNvSpPr txBox="1"/>
          <p:nvPr/>
        </p:nvSpPr>
        <p:spPr>
          <a:xfrm>
            <a:off x="2960914" y="5001344"/>
            <a:ext cx="3251200" cy="923330"/>
          </a:xfrm>
          <a:prstGeom prst="rect">
            <a:avLst/>
          </a:prstGeom>
          <a:noFill/>
        </p:spPr>
        <p:txBody>
          <a:bodyPr wrap="square" rtlCol="0">
            <a:spAutoFit/>
          </a:bodyPr>
          <a:lstStyle/>
          <a:p>
            <a:r>
              <a:rPr lang="ko-KR" altLang="en-US" dirty="0"/>
              <a:t>설명 </a:t>
            </a:r>
            <a:r>
              <a:rPr lang="en-US" altLang="ko-KR" dirty="0"/>
              <a:t>: </a:t>
            </a:r>
            <a:br>
              <a:rPr lang="en-US" altLang="ko-KR" dirty="0"/>
            </a:br>
            <a:r>
              <a:rPr lang="en-US" altLang="ko-KR" dirty="0"/>
              <a:t>&lt;</a:t>
            </a:r>
            <a:r>
              <a:rPr lang="ko-KR" altLang="en-US" dirty="0"/>
              <a:t>건물내부에서 또 걸으면서 시간 낭비 하는 시간</a:t>
            </a:r>
            <a:r>
              <a:rPr lang="en-US" altLang="ko-KR" dirty="0"/>
              <a:t>&gt;</a:t>
            </a:r>
            <a:endParaRPr lang="ko-KR" altLang="en-US" dirty="0"/>
          </a:p>
        </p:txBody>
      </p:sp>
      <p:cxnSp>
        <p:nvCxnSpPr>
          <p:cNvPr id="8" name="직선 연결선 7">
            <a:extLst>
              <a:ext uri="{FF2B5EF4-FFF2-40B4-BE49-F238E27FC236}">
                <a16:creationId xmlns:a16="http://schemas.microsoft.com/office/drawing/2014/main" id="{631E4E99-45E9-4E5B-9EBE-77266994505E}"/>
              </a:ext>
            </a:extLst>
          </p:cNvPr>
          <p:cNvCxnSpPr>
            <a:cxnSpLocks/>
            <a:stCxn id="3" idx="2"/>
          </p:cNvCxnSpPr>
          <p:nvPr/>
        </p:nvCxnSpPr>
        <p:spPr>
          <a:xfrm>
            <a:off x="6096000" y="1690688"/>
            <a:ext cx="0" cy="4587984"/>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CA4D247-6F8A-43B6-BDA9-C0030780AE68}"/>
              </a:ext>
            </a:extLst>
          </p:cNvPr>
          <p:cNvSpPr txBox="1"/>
          <p:nvPr/>
        </p:nvSpPr>
        <p:spPr>
          <a:xfrm>
            <a:off x="8432800" y="2685143"/>
            <a:ext cx="1378851" cy="1200329"/>
          </a:xfrm>
          <a:prstGeom prst="rect">
            <a:avLst/>
          </a:prstGeom>
          <a:noFill/>
        </p:spPr>
        <p:txBody>
          <a:bodyPr wrap="square" rtlCol="0">
            <a:spAutoFit/>
          </a:bodyPr>
          <a:lstStyle/>
          <a:p>
            <a:r>
              <a:rPr lang="ko-KR" altLang="en-US" dirty="0"/>
              <a:t>건물 </a:t>
            </a:r>
            <a:r>
              <a:rPr lang="en-US" altLang="ko-KR" dirty="0"/>
              <a:t>1 </a:t>
            </a:r>
            <a:r>
              <a:rPr lang="en-US" altLang="ko-KR" dirty="0">
                <a:sym typeface="Wingdings" panose="05000000000000000000" pitchFamily="2" charset="2"/>
              </a:rPr>
              <a:t>&lt;-&gt; </a:t>
            </a:r>
            <a:r>
              <a:rPr lang="ko-KR" altLang="en-US" dirty="0">
                <a:sym typeface="Wingdings" panose="05000000000000000000" pitchFamily="2" charset="2"/>
              </a:rPr>
              <a:t>건물 </a:t>
            </a:r>
            <a:r>
              <a:rPr lang="en-US" altLang="ko-KR" dirty="0">
                <a:sym typeface="Wingdings" panose="05000000000000000000" pitchFamily="2" charset="2"/>
              </a:rPr>
              <a:t>2 </a:t>
            </a:r>
            <a:r>
              <a:rPr lang="ko-KR" altLang="en-US" dirty="0">
                <a:sym typeface="Wingdings" panose="05000000000000000000" pitchFamily="2" charset="2"/>
              </a:rPr>
              <a:t>의 강의실까지</a:t>
            </a:r>
            <a:br>
              <a:rPr lang="en-US" altLang="ko-KR" dirty="0">
                <a:sym typeface="Wingdings" panose="05000000000000000000" pitchFamily="2" charset="2"/>
              </a:rPr>
            </a:br>
            <a:r>
              <a:rPr lang="ko-KR" altLang="en-US" dirty="0">
                <a:sym typeface="Wingdings" panose="05000000000000000000" pitchFamily="2" charset="2"/>
              </a:rPr>
              <a:t>소요시간</a:t>
            </a:r>
            <a:endParaRPr lang="ko-KR" altLang="en-US" dirty="0"/>
          </a:p>
        </p:txBody>
      </p:sp>
      <p:sp>
        <p:nvSpPr>
          <p:cNvPr id="11" name="TextBox 10">
            <a:extLst>
              <a:ext uri="{FF2B5EF4-FFF2-40B4-BE49-F238E27FC236}">
                <a16:creationId xmlns:a16="http://schemas.microsoft.com/office/drawing/2014/main" id="{9A688DAC-A3B7-4523-9500-331219B92EE4}"/>
              </a:ext>
            </a:extLst>
          </p:cNvPr>
          <p:cNvSpPr txBox="1"/>
          <p:nvPr/>
        </p:nvSpPr>
        <p:spPr>
          <a:xfrm>
            <a:off x="2767705" y="3412664"/>
            <a:ext cx="522515" cy="646331"/>
          </a:xfrm>
          <a:prstGeom prst="rect">
            <a:avLst/>
          </a:prstGeom>
          <a:noFill/>
        </p:spPr>
        <p:txBody>
          <a:bodyPr wrap="square" rtlCol="0">
            <a:spAutoFit/>
          </a:bodyPr>
          <a:lstStyle/>
          <a:p>
            <a:r>
              <a:rPr lang="en-US" altLang="ko-KR" sz="3600" dirty="0"/>
              <a:t>+</a:t>
            </a:r>
            <a:endParaRPr lang="ko-KR" altLang="en-US" dirty="0"/>
          </a:p>
        </p:txBody>
      </p:sp>
    </p:spTree>
    <p:extLst>
      <p:ext uri="{BB962C8B-B14F-4D97-AF65-F5344CB8AC3E}">
        <p14:creationId xmlns:p14="http://schemas.microsoft.com/office/powerpoint/2010/main" val="2068205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21C19F7A-5B61-4C67-88A2-F3BD1D46C1A5}"/>
              </a:ext>
            </a:extLst>
          </p:cNvPr>
          <p:cNvSpPr>
            <a:spLocks noGrp="1"/>
          </p:cNvSpPr>
          <p:nvPr>
            <p:ph type="title"/>
          </p:nvPr>
        </p:nvSpPr>
        <p:spPr>
          <a:xfrm>
            <a:off x="838200" y="365125"/>
            <a:ext cx="10515600" cy="1325563"/>
          </a:xfrm>
        </p:spPr>
        <p:txBody>
          <a:bodyPr/>
          <a:lstStyle/>
          <a:p>
            <a:r>
              <a:rPr lang="en-US" altLang="ko-KR" dirty="0"/>
              <a:t>Goals</a:t>
            </a:r>
            <a:endParaRPr lang="ko-KR" altLang="en-US" dirty="0"/>
          </a:p>
        </p:txBody>
      </p:sp>
      <p:sp>
        <p:nvSpPr>
          <p:cNvPr id="2" name="TextBox 1">
            <a:extLst>
              <a:ext uri="{FF2B5EF4-FFF2-40B4-BE49-F238E27FC236}">
                <a16:creationId xmlns:a16="http://schemas.microsoft.com/office/drawing/2014/main" id="{0B3D1D03-DB2B-4FB5-8B81-8F2AE42B0897}"/>
              </a:ext>
            </a:extLst>
          </p:cNvPr>
          <p:cNvSpPr txBox="1"/>
          <p:nvPr/>
        </p:nvSpPr>
        <p:spPr>
          <a:xfrm>
            <a:off x="370609" y="3059668"/>
            <a:ext cx="11450782" cy="461665"/>
          </a:xfrm>
          <a:prstGeom prst="rect">
            <a:avLst/>
          </a:prstGeom>
          <a:noFill/>
        </p:spPr>
        <p:txBody>
          <a:bodyPr wrap="square" rtlCol="0">
            <a:spAutoFit/>
          </a:bodyPr>
          <a:lstStyle/>
          <a:p>
            <a:pPr algn="ctr"/>
            <a:r>
              <a:rPr lang="en-US" altLang="ko-KR" sz="2400" b="1" dirty="0"/>
              <a:t>Get</a:t>
            </a:r>
            <a:r>
              <a:rPr lang="ko-KR" altLang="en-US" sz="2400" b="1" dirty="0"/>
              <a:t> </a:t>
            </a:r>
            <a:r>
              <a:rPr lang="en-US" altLang="ko-KR" sz="2400" b="1" dirty="0"/>
              <a:t>to</a:t>
            </a:r>
            <a:r>
              <a:rPr lang="ko-KR" altLang="en-US" sz="2400" b="1" dirty="0"/>
              <a:t> </a:t>
            </a:r>
            <a:r>
              <a:rPr lang="en-US" altLang="ko-KR" sz="2400" b="1" dirty="0"/>
              <a:t>know inside the school Right Now without any step</a:t>
            </a:r>
            <a:endParaRPr lang="ko-KR" altLang="en-US" sz="2400" b="1" dirty="0"/>
          </a:p>
        </p:txBody>
      </p:sp>
    </p:spTree>
    <p:extLst>
      <p:ext uri="{BB962C8B-B14F-4D97-AF65-F5344CB8AC3E}">
        <p14:creationId xmlns:p14="http://schemas.microsoft.com/office/powerpoint/2010/main" val="1478105499"/>
      </p:ext>
    </p:extLst>
  </p:cSld>
  <p:clrMapOvr>
    <a:masterClrMapping/>
  </p:clrMapOvr>
</p:sld>
</file>

<file path=ppt/theme/theme1.xml><?xml version="1.0" encoding="utf-8"?>
<a:theme xmlns:a="http://schemas.openxmlformats.org/drawingml/2006/main" name="BrushVTI">
  <a:themeElements>
    <a:clrScheme name="AnalogousFromLightSeedRightStep">
      <a:dk1>
        <a:srgbClr val="000000"/>
      </a:dk1>
      <a:lt1>
        <a:srgbClr val="FFFFFF"/>
      </a:lt1>
      <a:dk2>
        <a:srgbClr val="412427"/>
      </a:dk2>
      <a:lt2>
        <a:srgbClr val="E2E8E7"/>
      </a:lt2>
      <a:accent1>
        <a:srgbClr val="C6969B"/>
      </a:accent1>
      <a:accent2>
        <a:srgbClr val="BA927F"/>
      </a:accent2>
      <a:accent3>
        <a:srgbClr val="AEA384"/>
      </a:accent3>
      <a:accent4>
        <a:srgbClr val="A0A873"/>
      </a:accent4>
      <a:accent5>
        <a:srgbClr val="93AB81"/>
      </a:accent5>
      <a:accent6>
        <a:srgbClr val="79B078"/>
      </a:accent6>
      <a:hlink>
        <a:srgbClr val="568E88"/>
      </a:hlink>
      <a:folHlink>
        <a:srgbClr val="7F7F7F"/>
      </a:folHlink>
    </a:clrScheme>
    <a:fontScheme name="Custom 3">
      <a:majorFont>
        <a:latin typeface="Malgun Gothic"/>
        <a:ea typeface=""/>
        <a:cs typeface=""/>
      </a:majorFont>
      <a:minorFont>
        <a:latin typeface="Malgun Gothic Semi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759</TotalTime>
  <Words>967</Words>
  <Application>Microsoft Office PowerPoint</Application>
  <PresentationFormat>와이드스크린</PresentationFormat>
  <Paragraphs>170</Paragraphs>
  <Slides>16</Slides>
  <Notes>8</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16</vt:i4>
      </vt:variant>
    </vt:vector>
  </HeadingPairs>
  <TitlesOfParts>
    <vt:vector size="21" baseType="lpstr">
      <vt:lpstr>Malgun Gothic Semilight</vt:lpstr>
      <vt:lpstr>맑은 고딕</vt:lpstr>
      <vt:lpstr>맑은 고딕</vt:lpstr>
      <vt:lpstr>Arial</vt:lpstr>
      <vt:lpstr>BrushVTI</vt:lpstr>
      <vt:lpstr>TEAM 13 </vt:lpstr>
      <vt:lpstr>CONTENTS</vt:lpstr>
      <vt:lpstr>PART 1</vt:lpstr>
      <vt:lpstr>Background</vt:lpstr>
      <vt:lpstr>Background</vt:lpstr>
      <vt:lpstr>Background</vt:lpstr>
      <vt:lpstr>PART 2</vt:lpstr>
      <vt:lpstr>Final Goals We want to achieve</vt:lpstr>
      <vt:lpstr>Goals</vt:lpstr>
      <vt:lpstr>Goals – details </vt:lpstr>
      <vt:lpstr>Methods 프론트엔드 백엔드 중요 포인트들</vt:lpstr>
      <vt:lpstr>Methods – details </vt:lpstr>
      <vt:lpstr>Methods – details </vt:lpstr>
      <vt:lpstr>Methods 쓰일 기술 스택들 프론트엔드</vt:lpstr>
      <vt:lpstr>Methods 쓰일 기술 스택들 백엔드 기술들(초기)</vt:lpstr>
      <vt:lpstr>Methods 쓰일 기술 스택들 백엔드 기술들(후기)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13 </dc:title>
  <dc:creator>김 규용</dc:creator>
  <cp:lastModifiedBy>김 규용</cp:lastModifiedBy>
  <cp:revision>25</cp:revision>
  <dcterms:created xsi:type="dcterms:W3CDTF">2021-03-29T13:11:13Z</dcterms:created>
  <dcterms:modified xsi:type="dcterms:W3CDTF">2021-03-31T19:31:51Z</dcterms:modified>
</cp:coreProperties>
</file>