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11"/>
  </p:notesMasterIdLst>
  <p:sldIdLst>
    <p:sldId id="259" r:id="rId2"/>
    <p:sldId id="260" r:id="rId3"/>
    <p:sldId id="261" r:id="rId4"/>
    <p:sldId id="264" r:id="rId5"/>
    <p:sldId id="266" r:id="rId6"/>
    <p:sldId id="267" r:id="rId7"/>
    <p:sldId id="268" r:id="rId8"/>
    <p:sldId id="269" r:id="rId9"/>
    <p:sldId id="270" r:id="rId1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1988" autoAdjust="0"/>
  </p:normalViewPr>
  <p:slideViewPr>
    <p:cSldViewPr snapToGrid="0">
      <p:cViewPr varScale="1">
        <p:scale>
          <a:sx n="67" d="100"/>
          <a:sy n="67" d="100"/>
        </p:scale>
        <p:origin x="84"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C1D390-D64C-4778-80E1-024A2E90A798}" type="datetimeFigureOut">
              <a:rPr lang="ko-KR" altLang="en-US" smtClean="0"/>
              <a:t>2021-03-31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706FF-9F07-4697-B45F-67BE92F8979D}" type="slidenum">
              <a:rPr lang="ko-KR" altLang="en-US" smtClean="0"/>
              <a:t>‹#›</a:t>
            </a:fld>
            <a:endParaRPr lang="ko-KR" altLang="en-US"/>
          </a:p>
        </p:txBody>
      </p:sp>
    </p:spTree>
    <p:extLst>
      <p:ext uri="{BB962C8B-B14F-4D97-AF65-F5344CB8AC3E}">
        <p14:creationId xmlns:p14="http://schemas.microsoft.com/office/powerpoint/2010/main" val="307991204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또한</a:t>
            </a:r>
            <a:r>
              <a:rPr lang="en-US" altLang="ko-KR" dirty="0"/>
              <a:t>, </a:t>
            </a:r>
            <a:r>
              <a:rPr lang="ko-KR" altLang="en-US" dirty="0"/>
              <a:t>성균관대학교 특성상</a:t>
            </a:r>
            <a:r>
              <a:rPr lang="en-US" altLang="ko-KR" dirty="0"/>
              <a:t>, </a:t>
            </a:r>
            <a:r>
              <a:rPr lang="ko-KR" altLang="en-US" dirty="0"/>
              <a:t>문과 </a:t>
            </a:r>
            <a:r>
              <a:rPr lang="en-US" altLang="ko-KR" dirty="0"/>
              <a:t>/ </a:t>
            </a:r>
            <a:r>
              <a:rPr lang="ko-KR" altLang="en-US" dirty="0"/>
              <a:t>이과 학생들은 서로의 캠퍼스에 대해서 잘 알 수가 없고</a:t>
            </a:r>
            <a:r>
              <a:rPr lang="en-US" altLang="ko-KR" dirty="0"/>
              <a:t>, </a:t>
            </a:r>
            <a:r>
              <a:rPr lang="ko-KR" altLang="en-US" dirty="0" err="1"/>
              <a:t>헤멜</a:t>
            </a:r>
            <a:r>
              <a:rPr lang="ko-KR" altLang="en-US" dirty="0"/>
              <a:t> 여지가 있다</a:t>
            </a:r>
            <a:r>
              <a:rPr lang="en-US" altLang="ko-KR" dirty="0"/>
              <a:t>. </a:t>
            </a:r>
            <a:r>
              <a:rPr lang="ko-KR" altLang="en-US" dirty="0"/>
              <a:t> 또한 고등학생들도 앱의 해당 기능을 사용하여</a:t>
            </a:r>
            <a:r>
              <a:rPr lang="en-US" altLang="ko-KR" dirty="0"/>
              <a:t>, </a:t>
            </a:r>
            <a:r>
              <a:rPr lang="ko-KR" altLang="en-US" dirty="0"/>
              <a:t>성균관대학교에 대해 잘 알 수 있고</a:t>
            </a:r>
            <a:r>
              <a:rPr lang="en-US" altLang="ko-KR" dirty="0"/>
              <a:t>, </a:t>
            </a:r>
            <a:r>
              <a:rPr lang="ko-KR" altLang="en-US" dirty="0"/>
              <a:t>우리 학교의 친밀감과 같은 이미지에 긍정적인 영향을 줄 수 있다</a:t>
            </a:r>
            <a:r>
              <a:rPr lang="en-US" altLang="ko-KR" dirty="0"/>
              <a:t>.</a:t>
            </a:r>
          </a:p>
        </p:txBody>
      </p:sp>
      <p:sp>
        <p:nvSpPr>
          <p:cNvPr id="4" name="슬라이드 번호 개체 틀 3"/>
          <p:cNvSpPr>
            <a:spLocks noGrp="1"/>
          </p:cNvSpPr>
          <p:nvPr>
            <p:ph type="sldNum" sz="quarter" idx="5"/>
          </p:nvPr>
        </p:nvSpPr>
        <p:spPr/>
        <p:txBody>
          <a:bodyPr/>
          <a:lstStyle/>
          <a:p>
            <a:fld id="{57F706FF-9F07-4697-B45F-67BE92F8979D}" type="slidenum">
              <a:rPr lang="ko-KR" altLang="en-US" smtClean="0"/>
              <a:t>2</a:t>
            </a:fld>
            <a:endParaRPr lang="ko-KR" altLang="en-US"/>
          </a:p>
        </p:txBody>
      </p:sp>
    </p:spTree>
    <p:extLst>
      <p:ext uri="{BB962C8B-B14F-4D97-AF65-F5344CB8AC3E}">
        <p14:creationId xmlns:p14="http://schemas.microsoft.com/office/powerpoint/2010/main" val="1647245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서비스 정리</a:t>
            </a:r>
            <a:endParaRPr lang="en-US" altLang="ko-KR" dirty="0"/>
          </a:p>
          <a:p>
            <a:r>
              <a:rPr lang="en-US" altLang="ko-KR" dirty="0"/>
              <a:t>1 . </a:t>
            </a:r>
            <a:r>
              <a:rPr lang="ko-KR" altLang="en-US" dirty="0"/>
              <a:t>건물 내부 경로 안내</a:t>
            </a:r>
            <a:endParaRPr lang="en-US" altLang="ko-KR" dirty="0"/>
          </a:p>
          <a:p>
            <a:r>
              <a:rPr lang="en-US" altLang="ko-KR" dirty="0"/>
              <a:t>2 . </a:t>
            </a:r>
            <a:r>
              <a:rPr lang="ko-KR" altLang="en-US" dirty="0"/>
              <a:t>건물 내부 이동시간을 이동 수단 별 안내</a:t>
            </a:r>
            <a:endParaRPr lang="en-US" altLang="ko-KR" dirty="0"/>
          </a:p>
          <a:p>
            <a:r>
              <a:rPr lang="en-US" altLang="ko-KR" dirty="0"/>
              <a:t>3 . </a:t>
            </a:r>
            <a:r>
              <a:rPr lang="ko-KR" altLang="en-US" dirty="0"/>
              <a:t>건물 내부 </a:t>
            </a:r>
            <a:r>
              <a:rPr lang="ko-KR" altLang="en-US" dirty="0" err="1"/>
              <a:t>로드뷰</a:t>
            </a:r>
            <a:r>
              <a:rPr lang="ko-KR" altLang="en-US" dirty="0"/>
              <a:t> 기능 </a:t>
            </a:r>
            <a:endParaRPr lang="en-US" altLang="ko-KR" dirty="0"/>
          </a:p>
          <a:p>
            <a:r>
              <a:rPr lang="en-US" altLang="ko-KR" dirty="0"/>
              <a:t>4 . </a:t>
            </a:r>
            <a:r>
              <a:rPr lang="ko-KR" altLang="en-US" dirty="0"/>
              <a:t>건물 내부 이동시</a:t>
            </a:r>
            <a:r>
              <a:rPr lang="en-US" altLang="ko-KR" dirty="0"/>
              <a:t>, </a:t>
            </a:r>
            <a:r>
              <a:rPr lang="ko-KR" altLang="en-US" dirty="0"/>
              <a:t>건물 내부의 호수 분포도 제공</a:t>
            </a:r>
            <a:endParaRPr lang="en-US" altLang="ko-KR" dirty="0"/>
          </a:p>
          <a:p>
            <a:endParaRPr lang="en-US" altLang="ko-KR" dirty="0"/>
          </a:p>
          <a:p>
            <a:endParaRPr lang="en-US" altLang="ko-KR" dirty="0"/>
          </a:p>
          <a:p>
            <a:r>
              <a:rPr lang="ko-KR" altLang="en-US" dirty="0"/>
              <a:t>이를 위해 시스템에서 필요한 기능들</a:t>
            </a:r>
            <a:endParaRPr lang="en-US" altLang="ko-KR" dirty="0"/>
          </a:p>
          <a:p>
            <a:r>
              <a:rPr lang="en-US" altLang="ko-KR" dirty="0"/>
              <a:t>1 . </a:t>
            </a:r>
            <a:r>
              <a:rPr lang="ko-KR" altLang="en-US" dirty="0"/>
              <a:t>건물 내부까지 포함한 최단 경로 알고리즘 </a:t>
            </a:r>
            <a:r>
              <a:rPr lang="en-US" altLang="ko-KR" dirty="0"/>
              <a:t>: </a:t>
            </a:r>
            <a:r>
              <a:rPr lang="ko-KR" altLang="en-US" dirty="0"/>
              <a:t>알고리즘 만들기 </a:t>
            </a:r>
            <a:r>
              <a:rPr lang="en-US" altLang="ko-KR" dirty="0"/>
              <a:t>-&gt; </a:t>
            </a:r>
            <a:r>
              <a:rPr lang="ko-KR" altLang="en-US" dirty="0"/>
              <a:t>출입구와 층 이동 수단에 따른 차이 고려 </a:t>
            </a:r>
            <a:r>
              <a:rPr lang="en-US" altLang="ko-KR" dirty="0"/>
              <a:t>-&gt; </a:t>
            </a:r>
            <a:r>
              <a:rPr lang="ko-KR" altLang="en-US" dirty="0"/>
              <a:t>실제 익숙한 이용자와 비교</a:t>
            </a:r>
            <a:endParaRPr lang="en-US" altLang="ko-KR" dirty="0"/>
          </a:p>
          <a:p>
            <a:r>
              <a:rPr lang="en-US" altLang="ko-KR" dirty="0"/>
              <a:t>2 . </a:t>
            </a:r>
            <a:r>
              <a:rPr lang="ko-KR" altLang="en-US" dirty="0"/>
              <a:t>건물 내부에서의 사용자의 위치정보 수집 </a:t>
            </a:r>
            <a:r>
              <a:rPr lang="en-US" altLang="ko-KR" dirty="0"/>
              <a:t>: </a:t>
            </a:r>
            <a:r>
              <a:rPr lang="ko-KR" altLang="en-US" dirty="0"/>
              <a:t>사용자의 </a:t>
            </a:r>
            <a:r>
              <a:rPr lang="en-US" altLang="ko-KR" dirty="0"/>
              <a:t>GPS</a:t>
            </a:r>
            <a:r>
              <a:rPr lang="ko-KR" altLang="en-US" dirty="0"/>
              <a:t>정보 수집 </a:t>
            </a:r>
            <a:r>
              <a:rPr lang="en-US" altLang="ko-KR" dirty="0"/>
              <a:t>+ </a:t>
            </a:r>
            <a:r>
              <a:rPr lang="ko-KR" altLang="en-US" dirty="0"/>
              <a:t>근처 </a:t>
            </a:r>
            <a:r>
              <a:rPr lang="en-US" altLang="ko-KR" dirty="0" err="1"/>
              <a:t>wifi</a:t>
            </a:r>
            <a:r>
              <a:rPr lang="en-US" altLang="ko-KR" dirty="0"/>
              <a:t> </a:t>
            </a:r>
            <a:r>
              <a:rPr lang="ko-KR" altLang="en-US" dirty="0"/>
              <a:t>정보 </a:t>
            </a:r>
            <a:r>
              <a:rPr lang="en-US" altLang="ko-KR" dirty="0"/>
              <a:t>-&gt; </a:t>
            </a:r>
            <a:r>
              <a:rPr lang="ko-KR" altLang="en-US" dirty="0"/>
              <a:t>건물 내부까지 정확한 위치정보 파악</a:t>
            </a:r>
            <a:endParaRPr lang="en-US" altLang="ko-KR" dirty="0"/>
          </a:p>
          <a:p>
            <a:endParaRPr lang="en-US" altLang="ko-KR" dirty="0"/>
          </a:p>
          <a:p>
            <a:r>
              <a:rPr lang="en-US" altLang="ko-KR" dirty="0"/>
              <a:t>3 . </a:t>
            </a:r>
            <a:r>
              <a:rPr lang="ko-KR" altLang="en-US" dirty="0"/>
              <a:t>같은 건물이라도 층 이동시에 위치정보변화 인지 </a:t>
            </a:r>
            <a:r>
              <a:rPr lang="en-US" altLang="ko-KR" dirty="0"/>
              <a:t>: </a:t>
            </a:r>
            <a:r>
              <a:rPr lang="ko-KR" altLang="en-US" dirty="0"/>
              <a:t> 정확한 건물 내부 위치정보 </a:t>
            </a:r>
            <a:r>
              <a:rPr lang="en-US" altLang="ko-KR" dirty="0"/>
              <a:t>-&gt; </a:t>
            </a:r>
            <a:r>
              <a:rPr lang="ko-KR" altLang="en-US" dirty="0"/>
              <a:t>층 이동시 해당 층 호수 분포도 제공</a:t>
            </a:r>
            <a:endParaRPr lang="en-US" altLang="ko-KR" dirty="0"/>
          </a:p>
          <a:p>
            <a:endParaRPr lang="en-US" altLang="ko-KR" dirty="0"/>
          </a:p>
          <a:p>
            <a:r>
              <a:rPr lang="en-US" altLang="ko-KR" dirty="0"/>
              <a:t>4 . </a:t>
            </a:r>
            <a:r>
              <a:rPr lang="ko-KR" altLang="en-US" dirty="0" err="1"/>
              <a:t>로드뷰</a:t>
            </a:r>
            <a:r>
              <a:rPr lang="ko-KR" altLang="en-US" dirty="0"/>
              <a:t> 데이터 들을 압축되게 전달하여 빠른 시간에 로딩 필요 </a:t>
            </a:r>
            <a:r>
              <a:rPr lang="en-US" altLang="ko-KR" dirty="0"/>
              <a:t>: </a:t>
            </a:r>
            <a:r>
              <a:rPr lang="ko-KR" altLang="en-US" dirty="0"/>
              <a:t>고화질 </a:t>
            </a:r>
            <a:r>
              <a:rPr lang="ko-KR" altLang="en-US" dirty="0" err="1"/>
              <a:t>로드뷰</a:t>
            </a:r>
            <a:r>
              <a:rPr lang="ko-KR" altLang="en-US" dirty="0"/>
              <a:t> 데이터 압축 </a:t>
            </a:r>
            <a:r>
              <a:rPr lang="en-US" altLang="ko-KR" dirty="0"/>
              <a:t>-&gt; </a:t>
            </a:r>
            <a:r>
              <a:rPr lang="ko-KR" altLang="en-US" dirty="0"/>
              <a:t>전송 및 수신 </a:t>
            </a:r>
            <a:r>
              <a:rPr lang="en-US" altLang="ko-KR" dirty="0"/>
              <a:t>-&gt; </a:t>
            </a:r>
            <a:r>
              <a:rPr lang="ko-KR" altLang="en-US" dirty="0"/>
              <a:t>앱에서 렌더링 하여 제공</a:t>
            </a:r>
            <a:endParaRPr lang="en-US" altLang="ko-KR" dirty="0"/>
          </a:p>
          <a:p>
            <a:r>
              <a:rPr lang="en-US" altLang="ko-KR" dirty="0"/>
              <a:t> </a:t>
            </a:r>
          </a:p>
        </p:txBody>
      </p:sp>
      <p:sp>
        <p:nvSpPr>
          <p:cNvPr id="4" name="슬라이드 번호 개체 틀 3"/>
          <p:cNvSpPr>
            <a:spLocks noGrp="1"/>
          </p:cNvSpPr>
          <p:nvPr>
            <p:ph type="sldNum" sz="quarter" idx="5"/>
          </p:nvPr>
        </p:nvSpPr>
        <p:spPr/>
        <p:txBody>
          <a:bodyPr/>
          <a:lstStyle/>
          <a:p>
            <a:fld id="{57F706FF-9F07-4697-B45F-67BE92F8979D}" type="slidenum">
              <a:rPr lang="ko-KR" altLang="en-US" smtClean="0"/>
              <a:t>6</a:t>
            </a:fld>
            <a:endParaRPr lang="ko-KR" altLang="en-US"/>
          </a:p>
        </p:txBody>
      </p:sp>
    </p:spTree>
    <p:extLst>
      <p:ext uri="{BB962C8B-B14F-4D97-AF65-F5344CB8AC3E}">
        <p14:creationId xmlns:p14="http://schemas.microsoft.com/office/powerpoint/2010/main" val="1300726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7F706FF-9F07-4697-B45F-67BE92F8979D}" type="slidenum">
              <a:rPr lang="ko-KR" altLang="en-US" smtClean="0"/>
              <a:t>8</a:t>
            </a:fld>
            <a:endParaRPr lang="ko-KR" altLang="en-US"/>
          </a:p>
        </p:txBody>
      </p:sp>
    </p:spTree>
    <p:extLst>
      <p:ext uri="{BB962C8B-B14F-4D97-AF65-F5344CB8AC3E}">
        <p14:creationId xmlns:p14="http://schemas.microsoft.com/office/powerpoint/2010/main" val="1748998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Firebase(</a:t>
            </a:r>
            <a:r>
              <a:rPr lang="ko-KR" altLang="en-US" dirty="0"/>
              <a:t>서비스 초기</a:t>
            </a:r>
            <a:r>
              <a:rPr lang="en-US" altLang="ko-KR"/>
              <a:t>)</a:t>
            </a:r>
          </a:p>
          <a:p>
            <a:endParaRPr lang="en-US" altLang="ko-KR"/>
          </a:p>
          <a:p>
            <a:r>
              <a:rPr lang="en-US" altLang="ko-KR" dirty="0" err="1"/>
              <a:t>Github</a:t>
            </a:r>
            <a:r>
              <a:rPr lang="en-US" altLang="ko-KR" dirty="0"/>
              <a:t> </a:t>
            </a:r>
          </a:p>
          <a:p>
            <a:r>
              <a:rPr lang="en-US" altLang="ko-KR" dirty="0"/>
              <a:t>Jenkins – CI/CD tool</a:t>
            </a:r>
          </a:p>
          <a:p>
            <a:r>
              <a:rPr lang="en-US" altLang="ko-KR" dirty="0"/>
              <a:t>Docker </a:t>
            </a:r>
          </a:p>
          <a:p>
            <a:r>
              <a:rPr lang="en-US" altLang="ko-KR" dirty="0"/>
              <a:t>AWS</a:t>
            </a:r>
          </a:p>
          <a:p>
            <a:endParaRPr lang="en-US" altLang="ko-KR" dirty="0"/>
          </a:p>
          <a:p>
            <a:endParaRPr lang="en-US" altLang="ko-KR" dirty="0"/>
          </a:p>
          <a:p>
            <a:r>
              <a:rPr lang="en-US" altLang="ko-KR" dirty="0"/>
              <a:t>Flutter (</a:t>
            </a:r>
            <a:r>
              <a:rPr lang="ko-KR" altLang="en-US" dirty="0"/>
              <a:t>크로스플랫폼 언어</a:t>
            </a:r>
            <a:r>
              <a:rPr lang="en-US" altLang="ko-KR" dirty="0"/>
              <a:t>)</a:t>
            </a:r>
          </a:p>
        </p:txBody>
      </p:sp>
      <p:sp>
        <p:nvSpPr>
          <p:cNvPr id="4" name="슬라이드 번호 개체 틀 3"/>
          <p:cNvSpPr>
            <a:spLocks noGrp="1"/>
          </p:cNvSpPr>
          <p:nvPr>
            <p:ph type="sldNum" sz="quarter" idx="5"/>
          </p:nvPr>
        </p:nvSpPr>
        <p:spPr/>
        <p:txBody>
          <a:bodyPr/>
          <a:lstStyle/>
          <a:p>
            <a:fld id="{57F706FF-9F07-4697-B45F-67BE92F8979D}" type="slidenum">
              <a:rPr lang="ko-KR" altLang="en-US" smtClean="0"/>
              <a:t>9</a:t>
            </a:fld>
            <a:endParaRPr lang="ko-KR" altLang="en-US"/>
          </a:p>
        </p:txBody>
      </p:sp>
    </p:spTree>
    <p:extLst>
      <p:ext uri="{BB962C8B-B14F-4D97-AF65-F5344CB8AC3E}">
        <p14:creationId xmlns:p14="http://schemas.microsoft.com/office/powerpoint/2010/main" val="3146430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3/31/2021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79559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3/31/2021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30774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3/31/2021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5712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3/31/2021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13971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3/31/2021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0950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3/31/2021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8491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3/31/2021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37096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3/31/2021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834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3/31/2021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11963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3/31/2021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50227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3/31/2021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0665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3/31/2021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01991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50">
                <a:solidFill>
                  <a:schemeClr val="tx1">
                    <a:tint val="75000"/>
                  </a:schemeClr>
                </a:solidFill>
              </a:defRPr>
            </a:lvl1pPr>
          </a:lstStyle>
          <a:p>
            <a:fld id="{3C04E684-10F4-4CC3-A0B9-F03AA7BE37CF}" type="datetimeFigureOut">
              <a:rPr lang="en-US" smtClean="0"/>
              <a:t>3/31/2021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5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5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77631224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4" r:id="rId7"/>
    <p:sldLayoutId id="2147483725" r:id="rId8"/>
    <p:sldLayoutId id="2147483726" r:id="rId9"/>
    <p:sldLayoutId id="2147483727" r:id="rId10"/>
    <p:sldLayoutId id="2147483728" r:id="rId11"/>
    <p:sldLayoutId id="2147483730" r:id="rId12"/>
  </p:sldLayoutIdLst>
  <p:txStyles>
    <p:titleStyle>
      <a:lvl1pPr algn="l" defTabSz="914400" rtl="0" eaLnBrk="1" latinLnBrk="0" hangingPunct="1">
        <a:lnSpc>
          <a:spcPct val="105000"/>
        </a:lnSpc>
        <a:spcBef>
          <a:spcPct val="0"/>
        </a:spcBef>
        <a:buNone/>
        <a:defRPr sz="4400" b="1" i="0" kern="1200" spc="1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7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7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7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7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7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09B498F8-150A-4878-B353-C39BBAE445AA}"/>
              </a:ext>
            </a:extLst>
          </p:cNvPr>
          <p:cNvSpPr>
            <a:spLocks noGrp="1"/>
          </p:cNvSpPr>
          <p:nvPr>
            <p:ph type="title"/>
          </p:nvPr>
        </p:nvSpPr>
        <p:spPr>
          <a:xfrm>
            <a:off x="839788" y="640080"/>
            <a:ext cx="3886200" cy="2788920"/>
          </a:xfrm>
        </p:spPr>
        <p:txBody>
          <a:bodyPr/>
          <a:lstStyle/>
          <a:p>
            <a:pPr algn="ctr"/>
            <a:r>
              <a:rPr lang="en-US" altLang="ko-KR" dirty="0"/>
              <a:t>CONTENTS</a:t>
            </a:r>
            <a:endParaRPr lang="ko-KR" altLang="en-US" dirty="0"/>
          </a:p>
        </p:txBody>
      </p:sp>
      <p:sp>
        <p:nvSpPr>
          <p:cNvPr id="7" name="내용 개체 틀 6">
            <a:extLst>
              <a:ext uri="{FF2B5EF4-FFF2-40B4-BE49-F238E27FC236}">
                <a16:creationId xmlns:a16="http://schemas.microsoft.com/office/drawing/2014/main" id="{42BA63C2-8BF8-4F72-9928-0385CDFCDD1A}"/>
              </a:ext>
            </a:extLst>
          </p:cNvPr>
          <p:cNvSpPr>
            <a:spLocks noGrp="1"/>
          </p:cNvSpPr>
          <p:nvPr>
            <p:ph idx="1"/>
          </p:nvPr>
        </p:nvSpPr>
        <p:spPr/>
        <p:txBody>
          <a:bodyPr/>
          <a:lstStyle/>
          <a:p>
            <a:pPr marL="514350" indent="-514350">
              <a:buFont typeface="+mj-lt"/>
              <a:buAutoNum type="arabicPeriod"/>
            </a:pPr>
            <a:r>
              <a:rPr lang="en-US" altLang="ko-KR" dirty="0"/>
              <a:t>Overview</a:t>
            </a:r>
          </a:p>
          <a:p>
            <a:pPr marL="514350" indent="-514350">
              <a:buFont typeface="+mj-lt"/>
              <a:buAutoNum type="arabicPeriod"/>
            </a:pPr>
            <a:r>
              <a:rPr lang="en-US" altLang="ko-KR" dirty="0"/>
              <a:t>Goals &amp; Methods</a:t>
            </a:r>
          </a:p>
          <a:p>
            <a:pPr marL="514350" indent="-514350">
              <a:buFont typeface="+mj-lt"/>
              <a:buAutoNum type="arabicPeriod"/>
            </a:pPr>
            <a:r>
              <a:rPr lang="en-US" altLang="ko-KR" dirty="0"/>
              <a:t>Team &amp; Strategy</a:t>
            </a:r>
          </a:p>
          <a:p>
            <a:pPr marL="514350" indent="-514350">
              <a:buFont typeface="+mj-lt"/>
              <a:buAutoNum type="arabicPeriod"/>
            </a:pPr>
            <a:r>
              <a:rPr lang="en-US" altLang="ko-KR" dirty="0"/>
              <a:t>Plan &amp; Effects</a:t>
            </a:r>
            <a:endParaRPr lang="ko-KR" altLang="en-US" dirty="0"/>
          </a:p>
        </p:txBody>
      </p:sp>
    </p:spTree>
    <p:extLst>
      <p:ext uri="{BB962C8B-B14F-4D97-AF65-F5344CB8AC3E}">
        <p14:creationId xmlns:p14="http://schemas.microsoft.com/office/powerpoint/2010/main" val="413845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p:txBody>
          <a:bodyPr/>
          <a:lstStyle/>
          <a:p>
            <a:r>
              <a:rPr lang="en-US" altLang="ko-KR" dirty="0"/>
              <a:t>Background</a:t>
            </a:r>
            <a:endParaRPr lang="ko-KR" altLang="en-US" dirty="0"/>
          </a:p>
        </p:txBody>
      </p:sp>
      <p:sp>
        <p:nvSpPr>
          <p:cNvPr id="4" name="내용 개체 틀 3">
            <a:extLst>
              <a:ext uri="{FF2B5EF4-FFF2-40B4-BE49-F238E27FC236}">
                <a16:creationId xmlns:a16="http://schemas.microsoft.com/office/drawing/2014/main" id="{78D449EF-7F1D-4573-9D92-F8EFAF4DEA59}"/>
              </a:ext>
            </a:extLst>
          </p:cNvPr>
          <p:cNvSpPr>
            <a:spLocks noGrp="1"/>
          </p:cNvSpPr>
          <p:nvPr>
            <p:ph idx="1"/>
          </p:nvPr>
        </p:nvSpPr>
        <p:spPr>
          <a:xfrm>
            <a:off x="838200" y="4630188"/>
            <a:ext cx="10515600" cy="1704110"/>
          </a:xfrm>
        </p:spPr>
        <p:txBody>
          <a:bodyPr>
            <a:noAutofit/>
          </a:bodyPr>
          <a:lstStyle/>
          <a:p>
            <a:pPr marL="0" indent="0">
              <a:buNone/>
            </a:pPr>
            <a:r>
              <a:rPr lang="en-US" altLang="ko-KR" dirty="0"/>
              <a:t>Because of corona virus, students, professors and the others who work or study in university cannot visit school. People, especially freshmen or new students, may have difficulty locating the classroom when taking offline classes after Corona is over.</a:t>
            </a:r>
            <a:endParaRPr lang="ko-KR" altLang="en-US" dirty="0"/>
          </a:p>
        </p:txBody>
      </p:sp>
    </p:spTree>
    <p:extLst>
      <p:ext uri="{BB962C8B-B14F-4D97-AF65-F5344CB8AC3E}">
        <p14:creationId xmlns:p14="http://schemas.microsoft.com/office/powerpoint/2010/main" val="246417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p:txBody>
          <a:bodyPr/>
          <a:lstStyle/>
          <a:p>
            <a:r>
              <a:rPr lang="en-US" altLang="ko-KR" dirty="0"/>
              <a:t>Goals &amp; Methods</a:t>
            </a:r>
            <a:endParaRPr lang="ko-KR" altLang="en-US" dirty="0"/>
          </a:p>
        </p:txBody>
      </p:sp>
      <p:sp>
        <p:nvSpPr>
          <p:cNvPr id="6" name="순서도: 대체 처리 5">
            <a:extLst>
              <a:ext uri="{FF2B5EF4-FFF2-40B4-BE49-F238E27FC236}">
                <a16:creationId xmlns:a16="http://schemas.microsoft.com/office/drawing/2014/main" id="{0856FC53-BA4B-4A3D-A523-D93D0915A94F}"/>
              </a:ext>
            </a:extLst>
          </p:cNvPr>
          <p:cNvSpPr/>
          <p:nvPr/>
        </p:nvSpPr>
        <p:spPr>
          <a:xfrm>
            <a:off x="6528262" y="4245033"/>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순서도: 대체 처리 6">
            <a:extLst>
              <a:ext uri="{FF2B5EF4-FFF2-40B4-BE49-F238E27FC236}">
                <a16:creationId xmlns:a16="http://schemas.microsoft.com/office/drawing/2014/main" id="{75A04E3D-8470-40AB-90D6-FCE7B1F077DF}"/>
              </a:ext>
            </a:extLst>
          </p:cNvPr>
          <p:cNvSpPr/>
          <p:nvPr/>
        </p:nvSpPr>
        <p:spPr>
          <a:xfrm>
            <a:off x="1363288" y="4245033"/>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순서도: 대체 처리 7">
            <a:extLst>
              <a:ext uri="{FF2B5EF4-FFF2-40B4-BE49-F238E27FC236}">
                <a16:creationId xmlns:a16="http://schemas.microsoft.com/office/drawing/2014/main" id="{EB26DA31-01D3-4912-9317-4A0F46F7EAA6}"/>
              </a:ext>
            </a:extLst>
          </p:cNvPr>
          <p:cNvSpPr/>
          <p:nvPr/>
        </p:nvSpPr>
        <p:spPr>
          <a:xfrm>
            <a:off x="3945775" y="4245033"/>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순서도: 대체 처리 8">
            <a:extLst>
              <a:ext uri="{FF2B5EF4-FFF2-40B4-BE49-F238E27FC236}">
                <a16:creationId xmlns:a16="http://schemas.microsoft.com/office/drawing/2014/main" id="{F44CB01A-9FED-4E0D-850E-1B34ED888E86}"/>
              </a:ext>
            </a:extLst>
          </p:cNvPr>
          <p:cNvSpPr/>
          <p:nvPr/>
        </p:nvSpPr>
        <p:spPr>
          <a:xfrm>
            <a:off x="9110749" y="5295208"/>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대체 처리 9">
            <a:extLst>
              <a:ext uri="{FF2B5EF4-FFF2-40B4-BE49-F238E27FC236}">
                <a16:creationId xmlns:a16="http://schemas.microsoft.com/office/drawing/2014/main" id="{7EA62758-5544-4080-903A-07A0D31550EB}"/>
              </a:ext>
            </a:extLst>
          </p:cNvPr>
          <p:cNvSpPr/>
          <p:nvPr/>
        </p:nvSpPr>
        <p:spPr>
          <a:xfrm>
            <a:off x="6528262" y="5339542"/>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순서도: 대체 처리 10">
            <a:extLst>
              <a:ext uri="{FF2B5EF4-FFF2-40B4-BE49-F238E27FC236}">
                <a16:creationId xmlns:a16="http://schemas.microsoft.com/office/drawing/2014/main" id="{987CFF1B-DD8E-4960-86A7-2F6158150DBB}"/>
              </a:ext>
            </a:extLst>
          </p:cNvPr>
          <p:cNvSpPr/>
          <p:nvPr/>
        </p:nvSpPr>
        <p:spPr>
          <a:xfrm>
            <a:off x="3945775" y="5339542"/>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순서도: 대체 처리 11">
            <a:extLst>
              <a:ext uri="{FF2B5EF4-FFF2-40B4-BE49-F238E27FC236}">
                <a16:creationId xmlns:a16="http://schemas.microsoft.com/office/drawing/2014/main" id="{544CADA9-A2E4-4CE9-973C-5614E8DFA288}"/>
              </a:ext>
            </a:extLst>
          </p:cNvPr>
          <p:cNvSpPr/>
          <p:nvPr/>
        </p:nvSpPr>
        <p:spPr>
          <a:xfrm>
            <a:off x="1363288" y="5295208"/>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순서도: 대체 처리 12">
            <a:extLst>
              <a:ext uri="{FF2B5EF4-FFF2-40B4-BE49-F238E27FC236}">
                <a16:creationId xmlns:a16="http://schemas.microsoft.com/office/drawing/2014/main" id="{6356602E-9BA4-4268-863F-8DE2F2AE1AF1}"/>
              </a:ext>
            </a:extLst>
          </p:cNvPr>
          <p:cNvSpPr/>
          <p:nvPr/>
        </p:nvSpPr>
        <p:spPr>
          <a:xfrm>
            <a:off x="9110749" y="4245033"/>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순서도: 대체 처리 13">
            <a:extLst>
              <a:ext uri="{FF2B5EF4-FFF2-40B4-BE49-F238E27FC236}">
                <a16:creationId xmlns:a16="http://schemas.microsoft.com/office/drawing/2014/main" id="{AF667E91-213A-491D-90EA-F40B9CB07E94}"/>
              </a:ext>
            </a:extLst>
          </p:cNvPr>
          <p:cNvSpPr/>
          <p:nvPr/>
        </p:nvSpPr>
        <p:spPr>
          <a:xfrm>
            <a:off x="9110749" y="3194858"/>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순서도: 대체 처리 14">
            <a:extLst>
              <a:ext uri="{FF2B5EF4-FFF2-40B4-BE49-F238E27FC236}">
                <a16:creationId xmlns:a16="http://schemas.microsoft.com/office/drawing/2014/main" id="{F13FCF8B-A7EB-4DFC-A35F-9DBCE179C855}"/>
              </a:ext>
            </a:extLst>
          </p:cNvPr>
          <p:cNvSpPr/>
          <p:nvPr/>
        </p:nvSpPr>
        <p:spPr>
          <a:xfrm>
            <a:off x="6528262" y="3194858"/>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순서도: 대체 처리 15">
            <a:extLst>
              <a:ext uri="{FF2B5EF4-FFF2-40B4-BE49-F238E27FC236}">
                <a16:creationId xmlns:a16="http://schemas.microsoft.com/office/drawing/2014/main" id="{2F94D636-EAD1-4E12-91A7-EED409B6CADB}"/>
              </a:ext>
            </a:extLst>
          </p:cNvPr>
          <p:cNvSpPr/>
          <p:nvPr/>
        </p:nvSpPr>
        <p:spPr>
          <a:xfrm>
            <a:off x="9110749" y="2178150"/>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순서도: 대체 처리 16">
            <a:extLst>
              <a:ext uri="{FF2B5EF4-FFF2-40B4-BE49-F238E27FC236}">
                <a16:creationId xmlns:a16="http://schemas.microsoft.com/office/drawing/2014/main" id="{312C8A0D-E2F4-44A1-9E31-A4121885E2FC}"/>
              </a:ext>
            </a:extLst>
          </p:cNvPr>
          <p:cNvSpPr/>
          <p:nvPr/>
        </p:nvSpPr>
        <p:spPr>
          <a:xfrm>
            <a:off x="3945775" y="3215857"/>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순서도: 대체 처리 17">
            <a:extLst>
              <a:ext uri="{FF2B5EF4-FFF2-40B4-BE49-F238E27FC236}">
                <a16:creationId xmlns:a16="http://schemas.microsoft.com/office/drawing/2014/main" id="{3CCB83AB-A3C9-4DB7-9C1A-FA7728F18574}"/>
              </a:ext>
            </a:extLst>
          </p:cNvPr>
          <p:cNvSpPr/>
          <p:nvPr/>
        </p:nvSpPr>
        <p:spPr>
          <a:xfrm>
            <a:off x="1363288" y="3222785"/>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순서도: 대체 처리 18">
            <a:extLst>
              <a:ext uri="{FF2B5EF4-FFF2-40B4-BE49-F238E27FC236}">
                <a16:creationId xmlns:a16="http://schemas.microsoft.com/office/drawing/2014/main" id="{D6B45478-8401-495F-BEBD-2D9238FF3E95}"/>
              </a:ext>
            </a:extLst>
          </p:cNvPr>
          <p:cNvSpPr/>
          <p:nvPr/>
        </p:nvSpPr>
        <p:spPr>
          <a:xfrm>
            <a:off x="1363288" y="2172610"/>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순서도: 대체 처리 19">
            <a:extLst>
              <a:ext uri="{FF2B5EF4-FFF2-40B4-BE49-F238E27FC236}">
                <a16:creationId xmlns:a16="http://schemas.microsoft.com/office/drawing/2014/main" id="{7E8AA572-F189-4553-9BDB-73FBF3841D22}"/>
              </a:ext>
            </a:extLst>
          </p:cNvPr>
          <p:cNvSpPr/>
          <p:nvPr/>
        </p:nvSpPr>
        <p:spPr>
          <a:xfrm>
            <a:off x="3945775" y="2154014"/>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순서도: 대체 처리 20">
            <a:extLst>
              <a:ext uri="{FF2B5EF4-FFF2-40B4-BE49-F238E27FC236}">
                <a16:creationId xmlns:a16="http://schemas.microsoft.com/office/drawing/2014/main" id="{75741028-E14A-477E-8620-CADE21536273}"/>
              </a:ext>
            </a:extLst>
          </p:cNvPr>
          <p:cNvSpPr/>
          <p:nvPr/>
        </p:nvSpPr>
        <p:spPr>
          <a:xfrm>
            <a:off x="6528262" y="2172610"/>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33999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a:xfrm>
            <a:off x="838200" y="365125"/>
            <a:ext cx="10515600" cy="1325563"/>
          </a:xfrm>
        </p:spPr>
        <p:txBody>
          <a:bodyPr/>
          <a:lstStyle/>
          <a:p>
            <a:r>
              <a:rPr lang="en-US" altLang="ko-KR" dirty="0"/>
              <a:t>Goals &amp; Methods</a:t>
            </a:r>
            <a:endParaRPr lang="ko-KR" altLang="en-US" dirty="0"/>
          </a:p>
        </p:txBody>
      </p:sp>
      <p:pic>
        <p:nvPicPr>
          <p:cNvPr id="4" name="그림 3">
            <a:extLst>
              <a:ext uri="{FF2B5EF4-FFF2-40B4-BE49-F238E27FC236}">
                <a16:creationId xmlns:a16="http://schemas.microsoft.com/office/drawing/2014/main" id="{3E47821E-FF79-442D-9E36-4F6F99850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796" y="1533490"/>
            <a:ext cx="4745182" cy="4745182"/>
          </a:xfrm>
          <a:prstGeom prst="rect">
            <a:avLst/>
          </a:prstGeom>
        </p:spPr>
      </p:pic>
      <p:pic>
        <p:nvPicPr>
          <p:cNvPr id="22" name="그림 21">
            <a:extLst>
              <a:ext uri="{FF2B5EF4-FFF2-40B4-BE49-F238E27FC236}">
                <a16:creationId xmlns:a16="http://schemas.microsoft.com/office/drawing/2014/main" id="{C5FE6A4C-D4E9-4797-9EAD-1CCD37850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8383" y="1533490"/>
            <a:ext cx="4745182" cy="4745182"/>
          </a:xfrm>
          <a:prstGeom prst="rect">
            <a:avLst/>
          </a:prstGeom>
        </p:spPr>
      </p:pic>
    </p:spTree>
    <p:extLst>
      <p:ext uri="{BB962C8B-B14F-4D97-AF65-F5344CB8AC3E}">
        <p14:creationId xmlns:p14="http://schemas.microsoft.com/office/powerpoint/2010/main" val="2068205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a:xfrm>
            <a:off x="838200" y="365125"/>
            <a:ext cx="10515600" cy="1325563"/>
          </a:xfrm>
        </p:spPr>
        <p:txBody>
          <a:bodyPr/>
          <a:lstStyle/>
          <a:p>
            <a:r>
              <a:rPr lang="en-US" altLang="ko-KR" dirty="0"/>
              <a:t>Goals</a:t>
            </a:r>
            <a:endParaRPr lang="ko-KR" altLang="en-US" dirty="0"/>
          </a:p>
        </p:txBody>
      </p:sp>
      <p:sp>
        <p:nvSpPr>
          <p:cNvPr id="2" name="TextBox 1">
            <a:extLst>
              <a:ext uri="{FF2B5EF4-FFF2-40B4-BE49-F238E27FC236}">
                <a16:creationId xmlns:a16="http://schemas.microsoft.com/office/drawing/2014/main" id="{0B3D1D03-DB2B-4FB5-8B81-8F2AE42B0897}"/>
              </a:ext>
            </a:extLst>
          </p:cNvPr>
          <p:cNvSpPr txBox="1"/>
          <p:nvPr/>
        </p:nvSpPr>
        <p:spPr>
          <a:xfrm>
            <a:off x="370609" y="3059668"/>
            <a:ext cx="11450782" cy="461665"/>
          </a:xfrm>
          <a:prstGeom prst="rect">
            <a:avLst/>
          </a:prstGeom>
          <a:noFill/>
        </p:spPr>
        <p:txBody>
          <a:bodyPr wrap="square" rtlCol="0">
            <a:spAutoFit/>
          </a:bodyPr>
          <a:lstStyle/>
          <a:p>
            <a:pPr algn="ctr"/>
            <a:r>
              <a:rPr lang="en-US" altLang="ko-KR" sz="2400" b="1" dirty="0"/>
              <a:t>Get</a:t>
            </a:r>
            <a:r>
              <a:rPr lang="ko-KR" altLang="en-US" sz="2400" b="1" dirty="0"/>
              <a:t> </a:t>
            </a:r>
            <a:r>
              <a:rPr lang="en-US" altLang="ko-KR" sz="2400" b="1" dirty="0"/>
              <a:t>to</a:t>
            </a:r>
            <a:r>
              <a:rPr lang="ko-KR" altLang="en-US" sz="2400" b="1" dirty="0"/>
              <a:t> </a:t>
            </a:r>
            <a:r>
              <a:rPr lang="en-US" altLang="ko-KR" sz="2400" b="1" dirty="0"/>
              <a:t>know inside the school Right Now without any step</a:t>
            </a:r>
            <a:endParaRPr lang="ko-KR" altLang="en-US" sz="2400" b="1" dirty="0"/>
          </a:p>
        </p:txBody>
      </p:sp>
    </p:spTree>
    <p:extLst>
      <p:ext uri="{BB962C8B-B14F-4D97-AF65-F5344CB8AC3E}">
        <p14:creationId xmlns:p14="http://schemas.microsoft.com/office/powerpoint/2010/main" val="1478105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a:xfrm>
            <a:off x="838200" y="365125"/>
            <a:ext cx="10515600" cy="1325563"/>
          </a:xfrm>
        </p:spPr>
        <p:txBody>
          <a:bodyPr/>
          <a:lstStyle/>
          <a:p>
            <a:r>
              <a:rPr lang="en-US" altLang="ko-KR" dirty="0"/>
              <a:t>Goals</a:t>
            </a:r>
            <a:endParaRPr lang="ko-KR" altLang="en-US" dirty="0"/>
          </a:p>
        </p:txBody>
      </p:sp>
      <p:sp>
        <p:nvSpPr>
          <p:cNvPr id="2" name="TextBox 1">
            <a:extLst>
              <a:ext uri="{FF2B5EF4-FFF2-40B4-BE49-F238E27FC236}">
                <a16:creationId xmlns:a16="http://schemas.microsoft.com/office/drawing/2014/main" id="{0B3D1D03-DB2B-4FB5-8B81-8F2AE42B0897}"/>
              </a:ext>
            </a:extLst>
          </p:cNvPr>
          <p:cNvSpPr txBox="1"/>
          <p:nvPr/>
        </p:nvSpPr>
        <p:spPr>
          <a:xfrm>
            <a:off x="370609" y="1690688"/>
            <a:ext cx="11450782" cy="461665"/>
          </a:xfrm>
          <a:prstGeom prst="rect">
            <a:avLst/>
          </a:prstGeom>
          <a:noFill/>
        </p:spPr>
        <p:txBody>
          <a:bodyPr wrap="square" rtlCol="0">
            <a:spAutoFit/>
          </a:bodyPr>
          <a:lstStyle/>
          <a:p>
            <a:pPr algn="ctr"/>
            <a:r>
              <a:rPr lang="ko-KR" altLang="en-US" sz="2400" b="1" dirty="0"/>
              <a:t>세부 목표</a:t>
            </a:r>
          </a:p>
        </p:txBody>
      </p:sp>
      <p:sp>
        <p:nvSpPr>
          <p:cNvPr id="4" name="TextBox 3">
            <a:extLst>
              <a:ext uri="{FF2B5EF4-FFF2-40B4-BE49-F238E27FC236}">
                <a16:creationId xmlns:a16="http://schemas.microsoft.com/office/drawing/2014/main" id="{E924B038-C650-4148-B316-B3876CA63E46}"/>
              </a:ext>
            </a:extLst>
          </p:cNvPr>
          <p:cNvSpPr txBox="1"/>
          <p:nvPr/>
        </p:nvSpPr>
        <p:spPr>
          <a:xfrm>
            <a:off x="1163782" y="2452255"/>
            <a:ext cx="11450782" cy="1754326"/>
          </a:xfrm>
          <a:prstGeom prst="rect">
            <a:avLst/>
          </a:prstGeom>
          <a:noFill/>
        </p:spPr>
        <p:txBody>
          <a:bodyPr wrap="square" rtlCol="0">
            <a:spAutoFit/>
          </a:bodyPr>
          <a:lstStyle/>
          <a:p>
            <a:pPr marL="342900" indent="-342900">
              <a:buAutoNum type="arabicPeriod"/>
            </a:pPr>
            <a:r>
              <a:rPr lang="ko-KR" altLang="en-US" dirty="0"/>
              <a:t>각 건물 내부의 지도 데이터 생성</a:t>
            </a:r>
            <a:endParaRPr lang="en-US" altLang="ko-KR" dirty="0"/>
          </a:p>
          <a:p>
            <a:pPr marL="342900" indent="-342900">
              <a:buAutoNum type="arabicPeriod"/>
            </a:pPr>
            <a:r>
              <a:rPr lang="ko-KR" altLang="en-US" dirty="0"/>
              <a:t>각 건물 내부의 강의실까지의 이동 수단에 맞는 데이터 수집 </a:t>
            </a:r>
            <a:r>
              <a:rPr lang="en-US" altLang="ko-KR" dirty="0"/>
              <a:t>(</a:t>
            </a:r>
            <a:r>
              <a:rPr lang="ko-KR" altLang="en-US" dirty="0"/>
              <a:t>걷기</a:t>
            </a:r>
            <a:r>
              <a:rPr lang="en-US" altLang="ko-KR" dirty="0"/>
              <a:t>, </a:t>
            </a:r>
            <a:r>
              <a:rPr lang="ko-KR" altLang="en-US" dirty="0"/>
              <a:t>자전거</a:t>
            </a:r>
            <a:r>
              <a:rPr lang="en-US" altLang="ko-KR" dirty="0"/>
              <a:t>, </a:t>
            </a:r>
            <a:r>
              <a:rPr lang="ko-KR" altLang="en-US" dirty="0" err="1"/>
              <a:t>킥보드</a:t>
            </a:r>
            <a:r>
              <a:rPr lang="en-US" altLang="ko-KR" dirty="0"/>
              <a:t>)</a:t>
            </a:r>
          </a:p>
          <a:p>
            <a:pPr marL="342900" indent="-342900">
              <a:buAutoNum type="arabicPeriod"/>
            </a:pPr>
            <a:r>
              <a:rPr lang="ko-KR" altLang="en-US" dirty="0"/>
              <a:t>건물 내부에서도 </a:t>
            </a:r>
            <a:r>
              <a:rPr lang="en-US" altLang="ko-KR" dirty="0"/>
              <a:t>GPS</a:t>
            </a:r>
            <a:r>
              <a:rPr lang="ko-KR" altLang="en-US" dirty="0"/>
              <a:t>와 </a:t>
            </a:r>
            <a:r>
              <a:rPr lang="en-US" altLang="ko-KR" dirty="0" err="1"/>
              <a:t>Wifi</a:t>
            </a:r>
            <a:r>
              <a:rPr lang="ko-KR" altLang="en-US" dirty="0" err="1"/>
              <a:t>를</a:t>
            </a:r>
            <a:r>
              <a:rPr lang="ko-KR" altLang="en-US" dirty="0"/>
              <a:t> 이용하여 사용자의 정확한 위치정보 수집 기능 개발</a:t>
            </a:r>
            <a:endParaRPr lang="en-US" altLang="ko-KR" dirty="0"/>
          </a:p>
          <a:p>
            <a:pPr marL="342900" indent="-342900">
              <a:buAutoNum type="arabicPeriod"/>
            </a:pPr>
            <a:r>
              <a:rPr lang="ko-KR" altLang="en-US" dirty="0"/>
              <a:t>건물 입구까지의 최단거리가 아닌</a:t>
            </a:r>
            <a:r>
              <a:rPr lang="en-US" altLang="ko-KR" dirty="0"/>
              <a:t>, </a:t>
            </a:r>
            <a:r>
              <a:rPr lang="ko-KR" altLang="en-US" dirty="0"/>
              <a:t>강의실 앞까지의 최단 거리 생성</a:t>
            </a:r>
            <a:endParaRPr lang="en-US" altLang="ko-KR" dirty="0"/>
          </a:p>
          <a:p>
            <a:pPr marL="342900" indent="-342900">
              <a:buAutoNum type="arabicPeriod"/>
            </a:pPr>
            <a:r>
              <a:rPr lang="ko-KR" altLang="en-US" dirty="0"/>
              <a:t>계단</a:t>
            </a:r>
            <a:r>
              <a:rPr lang="en-US" altLang="ko-KR" dirty="0"/>
              <a:t>, </a:t>
            </a:r>
            <a:r>
              <a:rPr lang="ko-KR" altLang="en-US" dirty="0"/>
              <a:t>엘리베이터를 포함한 이동 경로 쉽게 표현</a:t>
            </a:r>
            <a:endParaRPr lang="en-US" altLang="ko-KR" dirty="0"/>
          </a:p>
          <a:p>
            <a:pPr marL="342900" indent="-342900">
              <a:buAutoNum type="arabicPeriod"/>
            </a:pPr>
            <a:r>
              <a:rPr lang="ko-KR" altLang="en-US" dirty="0"/>
              <a:t>건물 내부에서의 로드맵 기능 개발</a:t>
            </a:r>
          </a:p>
        </p:txBody>
      </p:sp>
    </p:spTree>
    <p:extLst>
      <p:ext uri="{BB962C8B-B14F-4D97-AF65-F5344CB8AC3E}">
        <p14:creationId xmlns:p14="http://schemas.microsoft.com/office/powerpoint/2010/main" val="3859425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a:xfrm>
            <a:off x="838200" y="365125"/>
            <a:ext cx="10515600" cy="1325563"/>
          </a:xfrm>
        </p:spPr>
        <p:txBody>
          <a:bodyPr/>
          <a:lstStyle/>
          <a:p>
            <a:r>
              <a:rPr lang="en-US" altLang="ko-KR" dirty="0"/>
              <a:t>Methods </a:t>
            </a:r>
            <a:r>
              <a:rPr lang="ko-KR" altLang="en-US" dirty="0" err="1"/>
              <a:t>프론트엔드</a:t>
            </a:r>
            <a:r>
              <a:rPr lang="ko-KR" altLang="en-US" dirty="0"/>
              <a:t> </a:t>
            </a:r>
            <a:r>
              <a:rPr lang="ko-KR" altLang="en-US" dirty="0" err="1"/>
              <a:t>백엔드</a:t>
            </a:r>
            <a:r>
              <a:rPr lang="ko-KR" altLang="en-US" dirty="0"/>
              <a:t> 구조</a:t>
            </a:r>
          </a:p>
        </p:txBody>
      </p:sp>
      <p:sp>
        <p:nvSpPr>
          <p:cNvPr id="2" name="TextBox 1">
            <a:extLst>
              <a:ext uri="{FF2B5EF4-FFF2-40B4-BE49-F238E27FC236}">
                <a16:creationId xmlns:a16="http://schemas.microsoft.com/office/drawing/2014/main" id="{0B3D1D03-DB2B-4FB5-8B81-8F2AE42B0897}"/>
              </a:ext>
            </a:extLst>
          </p:cNvPr>
          <p:cNvSpPr txBox="1"/>
          <p:nvPr/>
        </p:nvSpPr>
        <p:spPr>
          <a:xfrm>
            <a:off x="370609" y="3059668"/>
            <a:ext cx="11450782" cy="461665"/>
          </a:xfrm>
          <a:prstGeom prst="rect">
            <a:avLst/>
          </a:prstGeom>
          <a:noFill/>
        </p:spPr>
        <p:txBody>
          <a:bodyPr wrap="square" rtlCol="0">
            <a:spAutoFit/>
          </a:bodyPr>
          <a:lstStyle/>
          <a:p>
            <a:pPr algn="ctr"/>
            <a:r>
              <a:rPr lang="en-US" altLang="ko-KR" sz="2400" b="1" dirty="0"/>
              <a:t>Get</a:t>
            </a:r>
            <a:r>
              <a:rPr lang="ko-KR" altLang="en-US" sz="2400" b="1" dirty="0"/>
              <a:t> </a:t>
            </a:r>
            <a:r>
              <a:rPr lang="en-US" altLang="ko-KR" sz="2400" b="1" dirty="0"/>
              <a:t>to</a:t>
            </a:r>
            <a:r>
              <a:rPr lang="ko-KR" altLang="en-US" sz="2400" b="1" dirty="0"/>
              <a:t> </a:t>
            </a:r>
            <a:r>
              <a:rPr lang="en-US" altLang="ko-KR" sz="2400" b="1" dirty="0"/>
              <a:t>know inside the school Right Now without any step</a:t>
            </a:r>
            <a:endParaRPr lang="ko-KR" altLang="en-US" sz="2400" b="1" dirty="0"/>
          </a:p>
        </p:txBody>
      </p:sp>
    </p:spTree>
    <p:extLst>
      <p:ext uri="{BB962C8B-B14F-4D97-AF65-F5344CB8AC3E}">
        <p14:creationId xmlns:p14="http://schemas.microsoft.com/office/powerpoint/2010/main" val="1223850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a:xfrm>
            <a:off x="838200" y="365125"/>
            <a:ext cx="10515600" cy="1325563"/>
          </a:xfrm>
        </p:spPr>
        <p:txBody>
          <a:bodyPr/>
          <a:lstStyle/>
          <a:p>
            <a:r>
              <a:rPr lang="en-US" altLang="ko-KR" dirty="0"/>
              <a:t>Methods </a:t>
            </a:r>
            <a:r>
              <a:rPr lang="ko-KR" altLang="en-US" dirty="0"/>
              <a:t>쓰일 기술 스택들 </a:t>
            </a:r>
            <a:r>
              <a:rPr lang="ko-KR" altLang="en-US" dirty="0" err="1"/>
              <a:t>프론트엔드</a:t>
            </a:r>
            <a:endParaRPr lang="ko-KR" altLang="en-US" dirty="0"/>
          </a:p>
        </p:txBody>
      </p:sp>
    </p:spTree>
    <p:extLst>
      <p:ext uri="{BB962C8B-B14F-4D97-AF65-F5344CB8AC3E}">
        <p14:creationId xmlns:p14="http://schemas.microsoft.com/office/powerpoint/2010/main" val="4083894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a:xfrm>
            <a:off x="838200" y="365125"/>
            <a:ext cx="10515600" cy="1325563"/>
          </a:xfrm>
        </p:spPr>
        <p:txBody>
          <a:bodyPr/>
          <a:lstStyle/>
          <a:p>
            <a:r>
              <a:rPr lang="en-US" altLang="ko-KR" dirty="0"/>
              <a:t>Methods </a:t>
            </a:r>
            <a:r>
              <a:rPr lang="ko-KR" altLang="en-US" dirty="0"/>
              <a:t>쓰일 기술 스택들 </a:t>
            </a:r>
            <a:r>
              <a:rPr lang="ko-KR" altLang="en-US" dirty="0" err="1"/>
              <a:t>백엔드</a:t>
            </a:r>
            <a:r>
              <a:rPr lang="ko-KR" altLang="en-US" dirty="0"/>
              <a:t> 기술들</a:t>
            </a:r>
          </a:p>
        </p:txBody>
      </p:sp>
    </p:spTree>
    <p:extLst>
      <p:ext uri="{BB962C8B-B14F-4D97-AF65-F5344CB8AC3E}">
        <p14:creationId xmlns:p14="http://schemas.microsoft.com/office/powerpoint/2010/main" val="510731926"/>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412427"/>
      </a:dk2>
      <a:lt2>
        <a:srgbClr val="E2E8E7"/>
      </a:lt2>
      <a:accent1>
        <a:srgbClr val="C6969B"/>
      </a:accent1>
      <a:accent2>
        <a:srgbClr val="BA927F"/>
      </a:accent2>
      <a:accent3>
        <a:srgbClr val="AEA384"/>
      </a:accent3>
      <a:accent4>
        <a:srgbClr val="A0A873"/>
      </a:accent4>
      <a:accent5>
        <a:srgbClr val="93AB81"/>
      </a:accent5>
      <a:accent6>
        <a:srgbClr val="79B078"/>
      </a:accent6>
      <a:hlink>
        <a:srgbClr val="568E88"/>
      </a:hlink>
      <a:folHlink>
        <a:srgbClr val="7F7F7F"/>
      </a:folHlink>
    </a:clrScheme>
    <a:fontScheme name="Custom 3">
      <a:majorFont>
        <a:latin typeface="Malgun Gothic"/>
        <a:ea typeface=""/>
        <a:cs typeface=""/>
      </a:majorFont>
      <a:minorFont>
        <a:latin typeface="Malgun Gothic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594</TotalTime>
  <Words>362</Words>
  <Application>Microsoft Office PowerPoint</Application>
  <PresentationFormat>와이드스크린</PresentationFormat>
  <Paragraphs>52</Paragraphs>
  <Slides>9</Slides>
  <Notes>4</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9</vt:i4>
      </vt:variant>
    </vt:vector>
  </HeadingPairs>
  <TitlesOfParts>
    <vt:vector size="14" baseType="lpstr">
      <vt:lpstr>Malgun Gothic Semilight</vt:lpstr>
      <vt:lpstr>Malgun Gothic</vt:lpstr>
      <vt:lpstr>Malgun Gothic</vt:lpstr>
      <vt:lpstr>Arial</vt:lpstr>
      <vt:lpstr>BrushVTI</vt:lpstr>
      <vt:lpstr>CONTENTS</vt:lpstr>
      <vt:lpstr>Background</vt:lpstr>
      <vt:lpstr>Goals &amp; Methods</vt:lpstr>
      <vt:lpstr>Goals &amp; Methods</vt:lpstr>
      <vt:lpstr>Goals</vt:lpstr>
      <vt:lpstr>Goals</vt:lpstr>
      <vt:lpstr>Methods 프론트엔드 백엔드 구조</vt:lpstr>
      <vt:lpstr>Methods 쓰일 기술 스택들 프론트엔드</vt:lpstr>
      <vt:lpstr>Methods 쓰일 기술 스택들 백엔드 기술들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13 </dc:title>
  <dc:creator>김 규용</dc:creator>
  <cp:lastModifiedBy>관리자</cp:lastModifiedBy>
  <cp:revision>17</cp:revision>
  <dcterms:created xsi:type="dcterms:W3CDTF">2021-03-29T13:11:13Z</dcterms:created>
  <dcterms:modified xsi:type="dcterms:W3CDTF">2021-03-31T11:42:19Z</dcterms:modified>
</cp:coreProperties>
</file>